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390" r:id="rId5"/>
    <p:sldId id="257" r:id="rId6"/>
    <p:sldId id="258" r:id="rId7"/>
    <p:sldId id="259" r:id="rId8"/>
    <p:sldId id="260" r:id="rId9"/>
    <p:sldId id="261" r:id="rId10"/>
    <p:sldId id="391" r:id="rId11"/>
    <p:sldId id="262" r:id="rId12"/>
    <p:sldId id="263" r:id="rId13"/>
    <p:sldId id="264" r:id="rId14"/>
    <p:sldId id="265" r:id="rId15"/>
    <p:sldId id="266" r:id="rId16"/>
    <p:sldId id="267" r:id="rId17"/>
    <p:sldId id="268" r:id="rId18"/>
    <p:sldId id="269" r:id="rId19"/>
    <p:sldId id="270" r:id="rId20"/>
    <p:sldId id="271" r:id="rId21"/>
    <p:sldId id="274" r:id="rId22"/>
    <p:sldId id="275" r:id="rId23"/>
    <p:sldId id="392" r:id="rId24"/>
    <p:sldId id="393" r:id="rId25"/>
    <p:sldId id="394" r:id="rId26"/>
    <p:sldId id="395" r:id="rId27"/>
    <p:sldId id="396" r:id="rId28"/>
    <p:sldId id="397" r:id="rId29"/>
    <p:sldId id="398" r:id="rId30"/>
    <p:sldId id="399"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350" r:id="rId50"/>
    <p:sldId id="351" r:id="rId51"/>
    <p:sldId id="352" r:id="rId52"/>
    <p:sldId id="353" r:id="rId53"/>
    <p:sldId id="354" r:id="rId54"/>
    <p:sldId id="355" r:id="rId55"/>
    <p:sldId id="356" r:id="rId56"/>
    <p:sldId id="401" r:id="rId57"/>
    <p:sldId id="400" r:id="rId58"/>
    <p:sldId id="357" r:id="rId59"/>
    <p:sldId id="358" r:id="rId60"/>
    <p:sldId id="359" r:id="rId61"/>
    <p:sldId id="360" r:id="rId62"/>
    <p:sldId id="361" r:id="rId63"/>
    <p:sldId id="362" r:id="rId64"/>
    <p:sldId id="363" r:id="rId65"/>
    <p:sldId id="364" r:id="rId66"/>
    <p:sldId id="365" r:id="rId67"/>
    <p:sldId id="366" r:id="rId68"/>
    <p:sldId id="367" r:id="rId69"/>
    <p:sldId id="368" r:id="rId70"/>
    <p:sldId id="369" r:id="rId71"/>
    <p:sldId id="370" r:id="rId72"/>
    <p:sldId id="371" r:id="rId73"/>
    <p:sldId id="372" r:id="rId74"/>
    <p:sldId id="373" r:id="rId75"/>
    <p:sldId id="374" r:id="rId76"/>
    <p:sldId id="375" r:id="rId77"/>
    <p:sldId id="376" r:id="rId78"/>
    <p:sldId id="377" r:id="rId79"/>
    <p:sldId id="378" r:id="rId80"/>
    <p:sldId id="379" r:id="rId81"/>
    <p:sldId id="380" r:id="rId82"/>
    <p:sldId id="381" r:id="rId83"/>
    <p:sldId id="382" r:id="rId84"/>
    <p:sldId id="383" r:id="rId85"/>
    <p:sldId id="384" r:id="rId86"/>
    <p:sldId id="385" r:id="rId87"/>
    <p:sldId id="386" r:id="rId88"/>
    <p:sldId id="387" r:id="rId89"/>
    <p:sldId id="388" r:id="rId90"/>
    <p:sldId id="389" r:id="rId91"/>
  </p:sldIdLst>
  <p:sldSz cx="12190095" cy="6859270"/>
  <p:notesSz cx="6858000" cy="9144000"/>
  <p:embeddedFontLst>
    <p:embeddedFont>
      <p:font typeface="Malgun Gothic" panose="020B0503020000020004" charset="-127"/>
      <p:regular r:id="rId96"/>
    </p:embeddedFont>
    <p:embeddedFont>
      <p:font typeface="Calibri" panose="020F0502020204030204"/>
      <p:regular r:id="rId97"/>
      <p:bold r:id="rId98"/>
      <p:italic r:id="rId99"/>
      <p:boldItalic r:id="rId100"/>
    </p:embeddedFont>
    <p:embeddedFont>
      <p:font typeface="Lucida Sans" panose="020B0602030504020204"/>
      <p:regular r:id="rId101"/>
      <p:bold r:id="rId102"/>
      <p:italic r:id="rId103"/>
    </p:embeddedFont>
    <p:embeddedFont>
      <p:font typeface="Corbel" panose="020B0503020204020204"/>
      <p:regular r:id="rId104"/>
    </p:embeddedFont>
    <p:embeddedFont>
      <p:font typeface="Segoe UI" panose="020B0502040204020203" charset="0"/>
      <p:regular r:id="rId105"/>
      <p:bold r:id="rId106"/>
      <p:italic r:id="rId107"/>
      <p:boldItalic r:id="rId108"/>
    </p:embeddedFont>
    <p:embeddedFont>
      <p:font typeface="Lucida Sans" panose="020B0602030504020204" charset="0"/>
      <p:regular r:id="rId109"/>
      <p:bold r:id="rId110"/>
      <p:italic r:id="rId111"/>
    </p:embeddedFont>
    <p:embeddedFont>
      <p:font typeface="Century Schoolbook" panose="02040604050505020304"/>
      <p:regular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3" orient="horz" pos="2140" userDrawn="1">
          <p15:clr>
            <a:srgbClr val="A4A3A4"/>
          </p15:clr>
        </p15:guide>
        <p15:guide id="2" pos="2880" userDrawn="1">
          <p15:clr>
            <a:srgbClr val="A4A3A4"/>
          </p15:clr>
        </p15:guide>
        <p15:guide id="4" pos="391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pple"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106" d="100"/>
          <a:sy n="106" d="100"/>
        </p:scale>
        <p:origin x="-108" y="66"/>
      </p:cViewPr>
      <p:guideLst>
        <p:guide orient="horz" pos="2140"/>
        <p:guide pos="2880"/>
        <p:guide pos="3911"/>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52"/>
        <p:guide pos="2200"/>
      </p:guideLst>
    </p:cSldViewPr>
  </p:notes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font" Target="fonts/font4.fntdata"/><Relationship Id="rId98" Type="http://schemas.openxmlformats.org/officeDocument/2006/relationships/font" Target="fonts/font3.fntdata"/><Relationship Id="rId97" Type="http://schemas.openxmlformats.org/officeDocument/2006/relationships/font" Target="fonts/font2.fntdata"/><Relationship Id="rId96" Type="http://schemas.openxmlformats.org/officeDocument/2006/relationships/font" Target="fonts/font1.fntdata"/><Relationship Id="rId95" Type="http://schemas.openxmlformats.org/officeDocument/2006/relationships/commentAuthors" Target="commentAuthors.xml"/><Relationship Id="rId94" Type="http://schemas.openxmlformats.org/officeDocument/2006/relationships/tableStyles" Target="tableStyles.xml"/><Relationship Id="rId93" Type="http://schemas.openxmlformats.org/officeDocument/2006/relationships/viewProps" Target="viewProps.xml"/><Relationship Id="rId92" Type="http://schemas.openxmlformats.org/officeDocument/2006/relationships/presProps" Target="presProps.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2" Type="http://schemas.openxmlformats.org/officeDocument/2006/relationships/font" Target="fonts/font17.fntdata"/><Relationship Id="rId111" Type="http://schemas.openxmlformats.org/officeDocument/2006/relationships/font" Target="fonts/font16.fntdata"/><Relationship Id="rId110" Type="http://schemas.openxmlformats.org/officeDocument/2006/relationships/font" Target="fonts/font15.fntdata"/><Relationship Id="rId11" Type="http://schemas.openxmlformats.org/officeDocument/2006/relationships/slide" Target="slides/slide8.xml"/><Relationship Id="rId109" Type="http://schemas.openxmlformats.org/officeDocument/2006/relationships/font" Target="fonts/font14.fntdata"/><Relationship Id="rId108" Type="http://schemas.openxmlformats.org/officeDocument/2006/relationships/font" Target="fonts/font13.fntdata"/><Relationship Id="rId107" Type="http://schemas.openxmlformats.org/officeDocument/2006/relationships/font" Target="fonts/font12.fntdata"/><Relationship Id="rId106" Type="http://schemas.openxmlformats.org/officeDocument/2006/relationships/font" Target="fonts/font11.fntdata"/><Relationship Id="rId105" Type="http://schemas.openxmlformats.org/officeDocument/2006/relationships/font" Target="fonts/font10.fntdata"/><Relationship Id="rId104" Type="http://schemas.openxmlformats.org/officeDocument/2006/relationships/font" Target="fonts/font9.fntdata"/><Relationship Id="rId103" Type="http://schemas.openxmlformats.org/officeDocument/2006/relationships/font" Target="fonts/font8.fntdata"/><Relationship Id="rId102" Type="http://schemas.openxmlformats.org/officeDocument/2006/relationships/font" Target="fonts/font7.fntdata"/><Relationship Id="rId101" Type="http://schemas.openxmlformats.org/officeDocument/2006/relationships/font" Target="fonts/font6.fntdata"/><Relationship Id="rId100" Type="http://schemas.openxmlformats.org/officeDocument/2006/relationships/font" Target="fonts/font5.fntdata"/><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5-26T13:34:09.709"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1pPr>
            <a:lvl2pPr marR="0" lvl="1"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2pPr>
            <a:lvl3pPr marR="0" lvl="2"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3pPr>
            <a:lvl4pPr marR="0" lvl="3"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4pPr>
            <a:lvl5pPr marR="0" lvl="4"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5pPr>
            <a:lvl6pPr marR="0" lvl="5"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6pPr>
            <a:lvl7pPr marR="0" lvl="6"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7pPr>
            <a:lvl8pPr marR="0" lvl="7"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8pPr>
            <a:lvl9pPr marR="0" lvl="8"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9pPr>
          </a:lstStyle>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1pPr>
            <a:lvl2pPr marR="0" lvl="1"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2pPr>
            <a:lvl3pPr marR="0" lvl="2"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3pPr>
            <a:lvl4pPr marR="0" lvl="3"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4pPr>
            <a:lvl5pPr marR="0" lvl="4"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5pPr>
            <a:lvl6pPr marR="0" lvl="5"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6pPr>
            <a:lvl7pPr marR="0" lvl="6"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7pPr>
            <a:lvl8pPr marR="0" lvl="7"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8pPr>
            <a:lvl9pPr marR="0" lvl="8"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9pPr>
          </a:lstStyle>
          <a:p/>
        </p:txBody>
      </p:sp>
      <p:sp>
        <p:nvSpPr>
          <p:cNvPr id="5" name="Google Shape;5;n"/>
          <p:cNvSpPr>
            <a:spLocks noGrp="1" noRot="1" noChangeAspect="1"/>
          </p:cNvSpPr>
          <p:nvPr>
            <p:ph type="sldImg" idx="3"/>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3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1pPr>
            <a:lvl2pPr marL="914400" marR="0" lvl="1" indent="-228600" algn="l" rtl="0">
              <a:spcBef>
                <a:spcPts val="0"/>
              </a:spcBef>
              <a:spcAft>
                <a:spcPts val="0"/>
              </a:spcAft>
              <a:buSzPts val="1400"/>
              <a:buNone/>
              <a:defRPr sz="13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2pPr>
            <a:lvl3pPr marL="1371600" marR="0" lvl="2" indent="-228600" algn="l" rtl="0">
              <a:spcBef>
                <a:spcPts val="0"/>
              </a:spcBef>
              <a:spcAft>
                <a:spcPts val="0"/>
              </a:spcAft>
              <a:buSzPts val="1400"/>
              <a:buNone/>
              <a:defRPr sz="13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3pPr>
            <a:lvl4pPr marL="1828800" marR="0" lvl="3" indent="-228600" algn="l" rtl="0">
              <a:spcBef>
                <a:spcPts val="0"/>
              </a:spcBef>
              <a:spcAft>
                <a:spcPts val="0"/>
              </a:spcAft>
              <a:buSzPts val="1400"/>
              <a:buNone/>
              <a:defRPr sz="13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4pPr>
            <a:lvl5pPr marL="2286000" marR="0" lvl="4" indent="-228600" algn="l" rtl="0">
              <a:spcBef>
                <a:spcPts val="0"/>
              </a:spcBef>
              <a:spcAft>
                <a:spcPts val="0"/>
              </a:spcAft>
              <a:buSzPts val="1400"/>
              <a:buNone/>
              <a:defRPr sz="13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5pPr>
            <a:lvl6pPr marL="2743200" marR="0" lvl="5" indent="-228600" algn="l" rtl="0">
              <a:spcBef>
                <a:spcPts val="0"/>
              </a:spcBef>
              <a:spcAft>
                <a:spcPts val="0"/>
              </a:spcAft>
              <a:buSzPts val="1400"/>
              <a:buNone/>
              <a:defRPr sz="13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6pPr>
            <a:lvl7pPr marL="3200400" marR="0" lvl="6" indent="-228600" algn="l" rtl="0">
              <a:spcBef>
                <a:spcPts val="0"/>
              </a:spcBef>
              <a:spcAft>
                <a:spcPts val="0"/>
              </a:spcAft>
              <a:buSzPts val="1400"/>
              <a:buNone/>
              <a:defRPr sz="13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7pPr>
            <a:lvl8pPr marL="3657600" marR="0" lvl="7" indent="-228600" algn="l" rtl="0">
              <a:spcBef>
                <a:spcPts val="0"/>
              </a:spcBef>
              <a:spcAft>
                <a:spcPts val="0"/>
              </a:spcAft>
              <a:buSzPts val="1400"/>
              <a:buNone/>
              <a:defRPr sz="13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8pPr>
            <a:lvl9pPr marL="4114800" marR="0" lvl="8" indent="-228600" algn="l" rtl="0">
              <a:spcBef>
                <a:spcPts val="0"/>
              </a:spcBef>
              <a:spcAft>
                <a:spcPts val="0"/>
              </a:spcAft>
              <a:buSzPts val="1400"/>
              <a:buNone/>
              <a:defRPr sz="13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9pPr>
          </a:lstStyle>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1pPr>
            <a:lvl2pPr marR="0" lvl="1"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2pPr>
            <a:lvl3pPr marR="0" lvl="2"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3pPr>
            <a:lvl4pPr marR="0" lvl="3"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4pPr>
            <a:lvl5pPr marR="0" lvl="4"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5pPr>
            <a:lvl6pPr marR="0" lvl="5"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6pPr>
            <a:lvl7pPr marR="0" lvl="6"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7pPr>
            <a:lvl8pPr marR="0" lvl="7"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8pPr>
            <a:lvl9pPr marR="0" lvl="8" algn="l" rtl="0">
              <a:spcBef>
                <a:spcPts val="0"/>
              </a:spcBef>
              <a:spcAft>
                <a:spcPts val="0"/>
              </a:spcAft>
              <a:buSzPts val="1400"/>
              <a:buNone/>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9pPr>
          </a:lstStyle>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rPr>
            </a:fld>
            <a:endParaRPr sz="12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4" Type="http://schemas.openxmlformats.org/officeDocument/2006/relationships/hyperlink" Target="https://www.researchgate.net/publication/316547890_Occupational_perspective_on_play_for_the_sake_of_play" TargetMode="External"/><Relationship Id="rId3" Type="http://schemas.openxmlformats.org/officeDocument/2006/relationships/hyperlink" Target="https://journals.sagepub.com/doi/10.1177/00084174221130165?icid=int.sj-abstract.citing-articles.10" TargetMode="External"/><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researchgate.net/publication/308180779_Play_as_an_occupation_in_occupational_therapy#fullTextFileContent" TargetMode="Externa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4" Type="http://schemas.openxmlformats.org/officeDocument/2006/relationships/hyperlink" Target="https://www.youtube.com/watch?v=8ZFC7XHo-28" TargetMode="External"/><Relationship Id="rId3" Type="http://schemas.openxmlformats.org/officeDocument/2006/relationships/hyperlink" Target="https://unschoolingdads.com/risky-play-why-children-love-and-need-it" TargetMode="External"/><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4" Type="http://schemas.openxmlformats.org/officeDocument/2006/relationships/hyperlink" Target="https://www.museumofplay.org/app/uploads/2022/01/6-2-article-elements-of-play.pdf" TargetMode="External"/><Relationship Id="rId3" Type="http://schemas.openxmlformats.org/officeDocument/2006/relationships/hyperlink" Target="https://www.playscotland.org/wp-content/uploads/What-Is-play-Leaflet.pdf" TargetMode="External"/><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9"/>
        <p:cNvGrpSpPr/>
        <p:nvPr/>
      </p:nvGrpSpPr>
      <p:grpSpPr>
        <a:xfrm>
          <a:off x="0" y="0"/>
          <a:ext cx="0" cy="0"/>
          <a:chOff x="0" y="0"/>
          <a:chExt cx="0" cy="0"/>
        </a:xfrm>
      </p:grpSpPr>
      <p:sp>
        <p:nvSpPr>
          <p:cNvPr id="90" name="Google Shape;90;p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p>
        </p:txBody>
      </p:sp>
      <p:sp>
        <p:nvSpPr>
          <p:cNvPr id="92" name="Google Shape;9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8"/>
        <p:cNvGrpSpPr/>
        <p:nvPr/>
      </p:nvGrpSpPr>
      <p:grpSpPr>
        <a:xfrm>
          <a:off x="0" y="0"/>
          <a:ext cx="0" cy="0"/>
          <a:chOff x="0" y="0"/>
          <a:chExt cx="0" cy="0"/>
        </a:xfrm>
      </p:grpSpPr>
      <p:sp>
        <p:nvSpPr>
          <p:cNvPr id="139" name="Google Shape;139;g1f7b3b2aad5_1_866:notes"/>
          <p:cNvSpPr>
            <a:spLocks noGrp="1" noRot="1" noChangeAspect="1"/>
          </p:cNvSpPr>
          <p:nvPr>
            <p:ph type="sldImg" idx="2"/>
          </p:nvPr>
        </p:nvSpPr>
        <p:spPr>
          <a:xfrm>
            <a:off x="331318" y="685488"/>
            <a:ext cx="6195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f7b3b2aad5_1_866:notes"/>
          <p:cNvSpPr txBox="1">
            <a:spLocks noGrp="1"/>
          </p:cNvSpPr>
          <p:nvPr>
            <p:ph type="body" idx="1"/>
          </p:nvPr>
        </p:nvSpPr>
        <p:spPr>
          <a:xfrm>
            <a:off x="685800" y="4344025"/>
            <a:ext cx="5486400" cy="4114500"/>
          </a:xfrm>
          <a:prstGeom prst="rect">
            <a:avLst/>
          </a:prstGeom>
          <a:noFill/>
          <a:ln>
            <a:noFill/>
          </a:ln>
        </p:spPr>
        <p:txBody>
          <a:bodyPr spcFirstLastPara="1" wrap="square" lIns="91425" tIns="45700" rIns="91425" bIns="45700" anchor="t" anchorCtr="0">
            <a:noAutofit/>
          </a:bodyPr>
          <a:lstStyle/>
          <a:p>
            <a:pPr marL="342900" lvl="0" indent="-342900" algn="l" rtl="0">
              <a:lnSpc>
                <a:spcPct val="112000"/>
              </a:lnSpc>
              <a:spcBef>
                <a:spcPts val="1100"/>
              </a:spcBef>
              <a:spcAft>
                <a:spcPts val="0"/>
              </a:spcAft>
              <a:buClr>
                <a:srgbClr val="262626"/>
              </a:buClr>
              <a:buSzPts val="2700"/>
              <a:buFont typeface="Arial" panose="020B0604020202020204"/>
              <a:buNone/>
            </a:pPr>
          </a:p>
        </p:txBody>
      </p:sp>
      <p:sp>
        <p:nvSpPr>
          <p:cNvPr id="141" name="Google Shape;141;g1f7b3b2aad5_1_866:notes"/>
          <p:cNvSpPr txBox="1">
            <a:spLocks noGrp="1"/>
          </p:cNvSpPr>
          <p:nvPr>
            <p:ph type="sldNum" idx="12"/>
          </p:nvPr>
        </p:nvSpPr>
        <p:spPr>
          <a:xfrm>
            <a:off x="3884613" y="8684926"/>
            <a:ext cx="2971800" cy="457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6"/>
        <p:cNvGrpSpPr/>
        <p:nvPr/>
      </p:nvGrpSpPr>
      <p:grpSpPr>
        <a:xfrm>
          <a:off x="0" y="0"/>
          <a:ext cx="0" cy="0"/>
          <a:chOff x="0" y="0"/>
          <a:chExt cx="0" cy="0"/>
        </a:xfrm>
      </p:grpSpPr>
      <p:sp>
        <p:nvSpPr>
          <p:cNvPr id="147" name="Google Shape;147;g1f7b3b2aad5_1_965:notes"/>
          <p:cNvSpPr>
            <a:spLocks noGrp="1" noRot="1" noChangeAspect="1"/>
          </p:cNvSpPr>
          <p:nvPr>
            <p:ph type="sldImg" idx="2"/>
          </p:nvPr>
        </p:nvSpPr>
        <p:spPr>
          <a:xfrm>
            <a:off x="331318" y="685488"/>
            <a:ext cx="6195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1f7b3b2aad5_1_965:notes"/>
          <p:cNvSpPr txBox="1">
            <a:spLocks noGrp="1"/>
          </p:cNvSpPr>
          <p:nvPr>
            <p:ph type="body" idx="1"/>
          </p:nvPr>
        </p:nvSpPr>
        <p:spPr>
          <a:xfrm>
            <a:off x="685800" y="4344025"/>
            <a:ext cx="5486400" cy="41145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sz="660">
                <a:solidFill>
                  <a:schemeClr val="dk1"/>
                </a:solidFill>
                <a:latin typeface="Calibri" panose="020F0502020204030204"/>
                <a:ea typeface="Calibri" panose="020F0502020204030204"/>
                <a:cs typeface="Calibri" panose="020F0502020204030204"/>
                <a:sym typeface="Calibri" panose="020F0502020204030204"/>
              </a:rPr>
              <a:t>Dansky și Silverman au descoperit</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faptul </a:t>
            </a:r>
            <a:r>
              <a:rPr lang="en-US" sz="660">
                <a:solidFill>
                  <a:schemeClr val="dk1"/>
                </a:solidFill>
                <a:latin typeface="Calibri" panose="020F0502020204030204"/>
                <a:ea typeface="Calibri" panose="020F0502020204030204"/>
                <a:cs typeface="Calibri" panose="020F0502020204030204"/>
                <a:sym typeface="Calibri" panose="020F0502020204030204"/>
              </a:rPr>
              <a:t>că</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a:t>
            </a:r>
            <a:r>
              <a:rPr lang="en-US" sz="660">
                <a:solidFill>
                  <a:schemeClr val="dk1"/>
                </a:solidFill>
                <a:latin typeface="Calibri" panose="020F0502020204030204"/>
                <a:ea typeface="Calibri" panose="020F0502020204030204"/>
                <a:cs typeface="Calibri" panose="020F0502020204030204"/>
                <a:sym typeface="Calibri" panose="020F0502020204030204"/>
              </a:rPr>
              <a:t> copiii capabili să se joace mai întâi cu materiale au fost capabili să genereze mai multe idei noi în jurul utilizării materialelor decât cei care au imitat sau au observat pe cineva folosind materialele (Dansky &amp; Silverman, 1973</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a:t>
            </a:r>
            <a:r>
              <a:rPr lang="en-US" sz="660">
                <a:solidFill>
                  <a:schemeClr val="dk1"/>
                </a:solidFill>
                <a:latin typeface="Calibri" panose="020F0502020204030204"/>
                <a:ea typeface="Calibri" panose="020F0502020204030204"/>
                <a:cs typeface="Calibri" panose="020F0502020204030204"/>
                <a:sym typeface="Calibri" panose="020F0502020204030204"/>
              </a:rPr>
              <a:t>).</a:t>
            </a:r>
            <a:endParaRPr lang="en-US" sz="66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lnSpc>
                <a:spcPct val="80000"/>
              </a:lnSpc>
              <a:spcBef>
                <a:spcPts val="0"/>
              </a:spcBef>
              <a:spcAft>
                <a:spcPts val="0"/>
              </a:spcAft>
              <a:buNone/>
            </a:pPr>
            <a:endParaRPr sz="66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lnSpc>
                <a:spcPct val="80000"/>
              </a:lnSpc>
              <a:spcBef>
                <a:spcPts val="200"/>
              </a:spcBef>
              <a:spcAft>
                <a:spcPts val="0"/>
              </a:spcAft>
              <a:buNone/>
            </a:pPr>
            <a:r>
              <a:rPr lang="en-US" sz="660">
                <a:solidFill>
                  <a:schemeClr val="dk1"/>
                </a:solidFill>
                <a:latin typeface="Calibri" panose="020F0502020204030204"/>
                <a:ea typeface="Calibri" panose="020F0502020204030204"/>
                <a:cs typeface="Calibri" panose="020F0502020204030204"/>
                <a:sym typeface="Calibri" panose="020F0502020204030204"/>
              </a:rPr>
              <a:t>Sylva,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și colab.</a:t>
            </a:r>
            <a:r>
              <a:rPr lang="en-US" sz="660">
                <a:solidFill>
                  <a:schemeClr val="dk1"/>
                </a:solidFill>
                <a:latin typeface="Calibri" panose="020F0502020204030204"/>
                <a:ea typeface="Calibri" panose="020F0502020204030204"/>
                <a:cs typeface="Calibri" panose="020F0502020204030204"/>
                <a:sym typeface="Calibri" panose="020F0502020204030204"/>
              </a:rPr>
              <a:t>, (1976) au efectuat un studiu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pe</a:t>
            </a:r>
            <a:r>
              <a:rPr lang="en-US" sz="660">
                <a:solidFill>
                  <a:schemeClr val="dk1"/>
                </a:solidFill>
                <a:latin typeface="Calibri" panose="020F0502020204030204"/>
                <a:ea typeface="Calibri" panose="020F0502020204030204"/>
                <a:cs typeface="Calibri" panose="020F0502020204030204"/>
                <a:sym typeface="Calibri" panose="020F0502020204030204"/>
              </a:rPr>
              <a:t> un eșantion de copii mici</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a:t>
            </a:r>
            <a:r>
              <a:rPr lang="en-US" sz="660">
                <a:solidFill>
                  <a:schemeClr val="dk1"/>
                </a:solidFill>
                <a:latin typeface="Calibri" panose="020F0502020204030204"/>
                <a:ea typeface="Calibri" panose="020F0502020204030204"/>
                <a:cs typeface="Calibri" panose="020F0502020204030204"/>
                <a:sym typeface="Calibri" panose="020F0502020204030204"/>
              </a:rPr>
              <a:t>cărora</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a:t>
            </a:r>
            <a:r>
              <a:rPr lang="en-US" sz="660">
                <a:solidFill>
                  <a:schemeClr val="dk1"/>
                </a:solidFill>
                <a:latin typeface="Calibri" panose="020F0502020204030204"/>
                <a:ea typeface="Calibri" panose="020F0502020204030204"/>
                <a:cs typeface="Calibri" panose="020F0502020204030204"/>
                <a:sym typeface="Calibri" panose="020F0502020204030204"/>
              </a:rPr>
              <a:t> fie li s</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a:t>
            </a:r>
            <a:r>
              <a:rPr lang="en-US" sz="660">
                <a:solidFill>
                  <a:schemeClr val="dk1"/>
                </a:solidFill>
                <a:latin typeface="Calibri" panose="020F0502020204030204"/>
                <a:ea typeface="Calibri" panose="020F0502020204030204"/>
                <a:cs typeface="Calibri" panose="020F0502020204030204"/>
                <a:sym typeface="Calibri" panose="020F0502020204030204"/>
              </a:rPr>
              <a:t>a permis să se joace cu materiale, oferi</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ndu-li-se </a:t>
            </a:r>
            <a:r>
              <a:rPr lang="en-US" sz="660">
                <a:solidFill>
                  <a:schemeClr val="dk1"/>
                </a:solidFill>
                <a:latin typeface="Calibri" panose="020F0502020204030204"/>
                <a:ea typeface="Calibri" panose="020F0502020204030204"/>
                <a:cs typeface="Calibri" panose="020F0502020204030204"/>
                <a:sym typeface="Calibri" panose="020F0502020204030204"/>
              </a:rPr>
              <a:t>o demonstrație a modului de utilizare a</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acestor </a:t>
            </a:r>
            <a:r>
              <a:rPr lang="en-US" sz="660">
                <a:solidFill>
                  <a:schemeClr val="dk1"/>
                </a:solidFill>
                <a:latin typeface="Calibri" panose="020F0502020204030204"/>
                <a:ea typeface="Calibri" panose="020F0502020204030204"/>
                <a:cs typeface="Calibri" panose="020F0502020204030204"/>
                <a:sym typeface="Calibri" panose="020F0502020204030204"/>
              </a:rPr>
              <a:t> materiale, fie doar li s-a oferit o expunere controlată la materiale.  Apoi</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a:t>
            </a:r>
            <a:r>
              <a:rPr lang="en-US" sz="660">
                <a:solidFill>
                  <a:schemeClr val="dk1"/>
                </a:solidFill>
                <a:latin typeface="Calibri" panose="020F0502020204030204"/>
                <a:ea typeface="Calibri" panose="020F0502020204030204"/>
                <a:cs typeface="Calibri" panose="020F0502020204030204"/>
                <a:sym typeface="Calibri" panose="020F0502020204030204"/>
              </a:rPr>
              <a:t>li s</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a:t>
            </a:r>
            <a:r>
              <a:rPr lang="en-US" sz="660">
                <a:solidFill>
                  <a:schemeClr val="dk1"/>
                </a:solidFill>
                <a:latin typeface="Calibri" panose="020F0502020204030204"/>
                <a:ea typeface="Calibri" panose="020F0502020204030204"/>
                <a:cs typeface="Calibri" panose="020F0502020204030204"/>
                <a:sym typeface="Calibri" panose="020F0502020204030204"/>
              </a:rPr>
              <a:t>a dat o sarcină de“rezolvare a probleme</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i</a:t>
            </a:r>
            <a:r>
              <a:rPr lang="en-US" altLang="ro-RO" sz="660">
                <a:solidFill>
                  <a:schemeClr val="dk1"/>
                </a:solidFill>
                <a:latin typeface="Calibri" panose="020F0502020204030204"/>
                <a:ea typeface="Calibri" panose="020F0502020204030204"/>
                <a:cs typeface="Calibri" panose="020F0502020204030204"/>
                <a:sym typeface="Calibri" panose="020F0502020204030204"/>
              </a:rPr>
              <a:t>”</a:t>
            </a:r>
            <a:r>
              <a:rPr lang="en-US" sz="660">
                <a:solidFill>
                  <a:schemeClr val="dk1"/>
                </a:solidFill>
                <a:latin typeface="Calibri" panose="020F0502020204030204"/>
                <a:ea typeface="Calibri" panose="020F0502020204030204"/>
                <a:cs typeface="Calibri" panose="020F0502020204030204"/>
                <a:sym typeface="Calibri" panose="020F0502020204030204"/>
              </a:rPr>
              <a:t>care necesita utilizarea materialelor.  Mai mulți dintre copiii, din cele două grupuri de intervenție. au rezolvat problema mai bine decât copiii din grupul cu expunere controlată.  Deși, nu s-au găsit diferențe între intervenții în ceea ce privește numărul de copii care au rezolvat problema, copiii care au fost expuși ]n mod ludic la materiale au fost mai orientați către obiective în abordarea rezolvării problemelor.  Grupul de copii care a observat adulții folosind materialele, fie a rezolvat rapid problema fie și-a pierdut rapid interesul pentru activitate.</a:t>
            </a:r>
            <a:endParaRPr lang="en-US" sz="66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lnSpc>
                <a:spcPct val="80000"/>
              </a:lnSpc>
              <a:spcBef>
                <a:spcPts val="200"/>
              </a:spcBef>
              <a:spcAft>
                <a:spcPts val="0"/>
              </a:spcAft>
              <a:buNone/>
            </a:pPr>
            <a:endParaRPr lang="en-US" sz="66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just" rtl="0">
              <a:lnSpc>
                <a:spcPct val="80000"/>
              </a:lnSpc>
              <a:spcBef>
                <a:spcPts val="200"/>
              </a:spcBef>
              <a:spcAft>
                <a:spcPts val="0"/>
              </a:spcAft>
              <a:buNone/>
            </a:pPr>
            <a:r>
              <a:rPr lang="en-US" sz="660">
                <a:solidFill>
                  <a:schemeClr val="dk1"/>
                </a:solidFill>
                <a:latin typeface="Calibri" panose="020F0502020204030204"/>
                <a:ea typeface="Calibri" panose="020F0502020204030204"/>
                <a:cs typeface="Calibri" panose="020F0502020204030204"/>
                <a:sym typeface="Calibri" panose="020F0502020204030204"/>
              </a:rPr>
              <a:t>Vandenberg (1980) - Copii cu vârsta cuprinsă între 4 și 10 ani au fost </a:t>
            </a:r>
            <a:r>
              <a:rPr lang="ro-RO" sz="660">
                <a:solidFill>
                  <a:schemeClr val="dk1"/>
                </a:solidFill>
                <a:latin typeface="Calibri" panose="020F0502020204030204"/>
                <a:ea typeface="Calibri" panose="020F0502020204030204"/>
                <a:cs typeface="Calibri" panose="020F0502020204030204"/>
                <a:sym typeface="Calibri" panose="020F0502020204030204"/>
              </a:rPr>
              <a:t>împărțiți </a:t>
            </a:r>
            <a:r>
              <a:rPr lang="en-US" sz="660">
                <a:solidFill>
                  <a:schemeClr val="dk1"/>
                </a:solidFill>
                <a:latin typeface="Calibri" panose="020F0502020204030204"/>
                <a:ea typeface="Calibri" panose="020F0502020204030204"/>
                <a:cs typeface="Calibri" panose="020F0502020204030204"/>
                <a:sym typeface="Calibri" panose="020F0502020204030204"/>
              </a:rPr>
              <a:t>în două grupe</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a:t>
            </a:r>
            <a:r>
              <a:rPr lang="en-US" sz="660">
                <a:solidFill>
                  <a:schemeClr val="dk1"/>
                </a:solidFill>
                <a:latin typeface="Calibri" panose="020F0502020204030204"/>
                <a:ea typeface="Calibri" panose="020F0502020204030204"/>
                <a:cs typeface="Calibri" panose="020F0502020204030204"/>
                <a:sym typeface="Calibri" panose="020F0502020204030204"/>
              </a:rPr>
              <a:t> un</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grup</a:t>
            </a:r>
            <a:r>
              <a:rPr lang="en-US" sz="660">
                <a:solidFill>
                  <a:schemeClr val="dk1"/>
                </a:solidFill>
                <a:latin typeface="Calibri" panose="020F0502020204030204"/>
                <a:ea typeface="Calibri" panose="020F0502020204030204"/>
                <a:cs typeface="Calibri" panose="020F0502020204030204"/>
                <a:sym typeface="Calibri" panose="020F0502020204030204"/>
              </a:rPr>
              <a:t> s-a jucat cu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obiectele (</a:t>
            </a:r>
            <a:r>
              <a:rPr lang="en-US" sz="660">
                <a:solidFill>
                  <a:schemeClr val="dk1"/>
                </a:solidFill>
                <a:latin typeface="Calibri" panose="020F0502020204030204"/>
                <a:ea typeface="Calibri" panose="020F0502020204030204"/>
                <a:cs typeface="Calibri" panose="020F0502020204030204"/>
                <a:sym typeface="Calibri" panose="020F0502020204030204"/>
              </a:rPr>
              <a:t>materiale</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le), </a:t>
            </a:r>
            <a:r>
              <a:rPr lang="en-US" sz="660">
                <a:solidFill>
                  <a:schemeClr val="dk1"/>
                </a:solidFill>
                <a:latin typeface="Calibri" panose="020F0502020204030204"/>
                <a:ea typeface="Calibri" panose="020F0502020204030204"/>
                <a:cs typeface="Calibri" panose="020F0502020204030204"/>
                <a:sym typeface="Calibri" panose="020F0502020204030204"/>
              </a:rPr>
              <a:t>cel</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uilalt</a:t>
            </a:r>
            <a:r>
              <a:rPr lang="en-US" sz="660">
                <a:solidFill>
                  <a:schemeClr val="dk1"/>
                </a:solidFill>
                <a:latin typeface="Calibri" panose="020F0502020204030204"/>
                <a:ea typeface="Calibri" panose="020F0502020204030204"/>
                <a:cs typeface="Calibri" panose="020F0502020204030204"/>
                <a:sym typeface="Calibri" panose="020F0502020204030204"/>
              </a:rPr>
              <a:t> grup i s-au pus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î</a:t>
            </a:r>
            <a:r>
              <a:rPr lang="en-US" sz="660">
                <a:solidFill>
                  <a:schemeClr val="dk1"/>
                </a:solidFill>
                <a:latin typeface="Calibri" panose="020F0502020204030204"/>
                <a:ea typeface="Calibri" panose="020F0502020204030204"/>
                <a:cs typeface="Calibri" panose="020F0502020204030204"/>
                <a:sym typeface="Calibri" panose="020F0502020204030204"/>
              </a:rPr>
              <a:t>ntreb</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ă</a:t>
            </a:r>
            <a:r>
              <a:rPr lang="en-US" sz="660">
                <a:solidFill>
                  <a:schemeClr val="dk1"/>
                </a:solidFill>
                <a:latin typeface="Calibri" panose="020F0502020204030204"/>
                <a:ea typeface="Calibri" panose="020F0502020204030204"/>
                <a:cs typeface="Calibri" panose="020F0502020204030204"/>
                <a:sym typeface="Calibri" panose="020F0502020204030204"/>
              </a:rPr>
              <a:t>ri despre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obiecte (</a:t>
            </a:r>
            <a:r>
              <a:rPr lang="en-US" sz="660">
                <a:solidFill>
                  <a:schemeClr val="dk1"/>
                </a:solidFill>
                <a:latin typeface="Calibri" panose="020F0502020204030204"/>
                <a:ea typeface="Calibri" panose="020F0502020204030204"/>
                <a:cs typeface="Calibri" panose="020F0502020204030204"/>
                <a:sym typeface="Calibri" panose="020F0502020204030204"/>
              </a:rPr>
              <a:t>materiale</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a:t>
            </a:r>
            <a:r>
              <a:rPr lang="en-US" sz="660">
                <a:solidFill>
                  <a:schemeClr val="dk1"/>
                </a:solidFill>
                <a:latin typeface="Calibri" panose="020F0502020204030204"/>
                <a:ea typeface="Calibri" panose="020F0502020204030204"/>
                <a:cs typeface="Calibri" panose="020F0502020204030204"/>
                <a:sym typeface="Calibri" panose="020F0502020204030204"/>
              </a:rPr>
              <a:t>.  Ambele</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grupuri</a:t>
            </a:r>
            <a:r>
              <a:rPr lang="en-US" sz="660">
                <a:solidFill>
                  <a:schemeClr val="dk1"/>
                </a:solidFill>
                <a:latin typeface="Calibri" panose="020F0502020204030204"/>
                <a:ea typeface="Calibri" panose="020F0502020204030204"/>
                <a:cs typeface="Calibri" panose="020F0502020204030204"/>
                <a:sym typeface="Calibri" panose="020F0502020204030204"/>
              </a:rPr>
              <a:t> rezolvă două probleme</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a:t>
            </a:r>
            <a:r>
              <a:rPr lang="en-US" sz="660">
                <a:solidFill>
                  <a:schemeClr val="dk1"/>
                </a:solidFill>
                <a:latin typeface="Calibri" panose="020F0502020204030204"/>
                <a:ea typeface="Calibri" panose="020F0502020204030204"/>
                <a:cs typeface="Calibri" panose="020F0502020204030204"/>
                <a:sym typeface="Calibri" panose="020F0502020204030204"/>
              </a:rPr>
              <a:t> folosind materialele.  Rezultatele au sugerat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existența unei </a:t>
            </a:r>
            <a:r>
              <a:rPr lang="en-US" sz="660">
                <a:solidFill>
                  <a:schemeClr val="dk1"/>
                </a:solidFill>
                <a:latin typeface="Calibri" panose="020F0502020204030204"/>
                <a:ea typeface="Calibri" panose="020F0502020204030204"/>
                <a:cs typeface="Calibri" panose="020F0502020204030204"/>
                <a:sym typeface="Calibri" panose="020F0502020204030204"/>
              </a:rPr>
              <a:t>complexit</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ăți</a:t>
            </a:r>
            <a:r>
              <a:rPr lang="en-US" sz="660">
                <a:solidFill>
                  <a:schemeClr val="dk1"/>
                </a:solidFill>
                <a:latin typeface="Calibri" panose="020F0502020204030204"/>
                <a:ea typeface="Calibri" panose="020F0502020204030204"/>
                <a:cs typeface="Calibri" panose="020F0502020204030204"/>
                <a:sym typeface="Calibri" panose="020F0502020204030204"/>
              </a:rPr>
              <a:t> în relația dintre joc și rezolvarea probleme</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i,</a:t>
            </a:r>
            <a:r>
              <a:rPr lang="en-US" sz="660">
                <a:solidFill>
                  <a:schemeClr val="dk1"/>
                </a:solidFill>
                <a:latin typeface="Calibri" panose="020F0502020204030204"/>
                <a:ea typeface="Calibri" panose="020F0502020204030204"/>
                <a:cs typeface="Calibri" panose="020F0502020204030204"/>
                <a:sym typeface="Calibri" panose="020F0502020204030204"/>
              </a:rPr>
              <a:t>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m</a:t>
            </a:r>
            <a:r>
              <a:rPr lang="en-US" sz="660">
                <a:solidFill>
                  <a:schemeClr val="dk1"/>
                </a:solidFill>
                <a:latin typeface="Calibri" panose="020F0502020204030204"/>
                <a:ea typeface="Calibri" panose="020F0502020204030204"/>
                <a:cs typeface="Calibri" panose="020F0502020204030204"/>
                <a:sym typeface="Calibri" panose="020F0502020204030204"/>
              </a:rPr>
              <a:t>ediată</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fiind</a:t>
            </a:r>
            <a:r>
              <a:rPr lang="en-US" sz="660">
                <a:solidFill>
                  <a:schemeClr val="dk1"/>
                </a:solidFill>
                <a:latin typeface="Calibri" panose="020F0502020204030204"/>
                <a:ea typeface="Calibri" panose="020F0502020204030204"/>
                <a:cs typeface="Calibri" panose="020F0502020204030204"/>
                <a:sym typeface="Calibri" panose="020F0502020204030204"/>
              </a:rPr>
              <a:t> de caracteristicile de vârstă și sarcin</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ă</a:t>
            </a:r>
            <a:r>
              <a:rPr lang="en-US" sz="660">
                <a:solidFill>
                  <a:schemeClr val="dk1"/>
                </a:solidFill>
                <a:latin typeface="Calibri" panose="020F0502020204030204"/>
                <a:ea typeface="Calibri" panose="020F0502020204030204"/>
                <a:cs typeface="Calibri" panose="020F0502020204030204"/>
                <a:sym typeface="Calibri" panose="020F0502020204030204"/>
              </a:rPr>
              <a:t>.  Copiii cu vârsta cuprinsă între 6 și 7 ani au beneficiat cel mai mult de expunerea</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ludică </a:t>
            </a:r>
            <a:r>
              <a:rPr lang="en-US" sz="660">
                <a:solidFill>
                  <a:schemeClr val="dk1"/>
                </a:solidFill>
                <a:latin typeface="Calibri" panose="020F0502020204030204"/>
                <a:ea typeface="Calibri" panose="020F0502020204030204"/>
                <a:cs typeface="Calibri" panose="020F0502020204030204"/>
                <a:sym typeface="Calibri" panose="020F0502020204030204"/>
              </a:rPr>
              <a:t>și</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a:t>
            </a:r>
            <a:r>
              <a:rPr lang="en-US" sz="660">
                <a:solidFill>
                  <a:schemeClr val="dk1"/>
                </a:solidFill>
                <a:latin typeface="Calibri" panose="020F0502020204030204"/>
                <a:ea typeface="Calibri" panose="020F0502020204030204"/>
                <a:cs typeface="Calibri" panose="020F0502020204030204"/>
                <a:sym typeface="Calibri" panose="020F0502020204030204"/>
              </a:rPr>
              <a:t>p</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arese </a:t>
            </a:r>
            <a:r>
              <a:rPr lang="en-US" sz="660">
                <a:solidFill>
                  <a:schemeClr val="dk1"/>
                </a:solidFill>
                <a:latin typeface="Calibri" panose="020F0502020204030204"/>
                <a:ea typeface="Calibri" panose="020F0502020204030204"/>
                <a:cs typeface="Calibri" panose="020F0502020204030204"/>
                <a:sym typeface="Calibri" panose="020F0502020204030204"/>
              </a:rPr>
              <a:t>că</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a:t>
            </a:r>
            <a:r>
              <a:rPr lang="en-US" sz="660">
                <a:solidFill>
                  <a:schemeClr val="dk1"/>
                </a:solidFill>
                <a:latin typeface="Calibri" panose="020F0502020204030204"/>
                <a:ea typeface="Calibri" panose="020F0502020204030204"/>
                <a:cs typeface="Calibri" panose="020F0502020204030204"/>
                <a:sym typeface="Calibri" panose="020F0502020204030204"/>
              </a:rPr>
              <a:t> jocul a prezentat cele mai mari beneficii pentru copiii ale căror abilități nu erau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pe măsura </a:t>
            </a:r>
            <a:r>
              <a:rPr lang="en-US" sz="660">
                <a:solidFill>
                  <a:schemeClr val="dk1"/>
                </a:solidFill>
                <a:latin typeface="Calibri" panose="020F0502020204030204"/>
                <a:ea typeface="Calibri" panose="020F0502020204030204"/>
                <a:cs typeface="Calibri" panose="020F0502020204030204"/>
                <a:sym typeface="Calibri" panose="020F0502020204030204"/>
              </a:rPr>
              <a:t>sarcin</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ii</a:t>
            </a:r>
            <a:r>
              <a:rPr lang="en-US" sz="660">
                <a:solidFill>
                  <a:schemeClr val="dk1"/>
                </a:solidFill>
                <a:latin typeface="Calibri" panose="020F0502020204030204"/>
                <a:ea typeface="Calibri" panose="020F0502020204030204"/>
                <a:cs typeface="Calibri" panose="020F0502020204030204"/>
                <a:sym typeface="Calibri" panose="020F0502020204030204"/>
              </a:rPr>
              <a:t> atribuit</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e</a:t>
            </a:r>
            <a:r>
              <a:rPr lang="en-US" sz="660">
                <a:solidFill>
                  <a:schemeClr val="dk1"/>
                </a:solidFill>
                <a:latin typeface="Calibri" panose="020F0502020204030204"/>
                <a:ea typeface="Calibri" panose="020F0502020204030204"/>
                <a:cs typeface="Calibri" panose="020F0502020204030204"/>
                <a:sym typeface="Calibri" panose="020F0502020204030204"/>
              </a:rPr>
              <a:t>, permițându-le să se joace cu o varietate de soluții.</a:t>
            </a:r>
            <a:endParaRPr lang="en-US" sz="66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lnSpc>
                <a:spcPct val="80000"/>
              </a:lnSpc>
              <a:spcBef>
                <a:spcPts val="200"/>
              </a:spcBef>
              <a:spcAft>
                <a:spcPts val="0"/>
              </a:spcAft>
              <a:buNone/>
            </a:pPr>
            <a:endParaRPr sz="66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just" rtl="0">
              <a:lnSpc>
                <a:spcPct val="80000"/>
              </a:lnSpc>
              <a:spcBef>
                <a:spcPts val="200"/>
              </a:spcBef>
              <a:spcAft>
                <a:spcPts val="0"/>
              </a:spcAft>
              <a:buNone/>
            </a:pPr>
            <a:r>
              <a:rPr lang="ro-RO" altLang="en-US" sz="660">
                <a:solidFill>
                  <a:schemeClr val="dk1"/>
                </a:solidFill>
                <a:latin typeface="Calibri" panose="020F0502020204030204"/>
                <a:ea typeface="Calibri" panose="020F0502020204030204"/>
                <a:cs typeface="Calibri" panose="020F0502020204030204"/>
                <a:sym typeface="Calibri" panose="020F0502020204030204"/>
              </a:rPr>
              <a:t>Eșantionul lui S</a:t>
            </a:r>
            <a:r>
              <a:rPr lang="en-US" sz="660">
                <a:solidFill>
                  <a:schemeClr val="dk1"/>
                </a:solidFill>
                <a:latin typeface="Calibri" panose="020F0502020204030204"/>
                <a:ea typeface="Calibri" panose="020F0502020204030204"/>
                <a:cs typeface="Calibri" panose="020F0502020204030204"/>
                <a:sym typeface="Calibri" panose="020F0502020204030204"/>
              </a:rPr>
              <a:t>mith și Dutton (1979)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a cuprins </a:t>
            </a:r>
            <a:r>
              <a:rPr lang="en-US" sz="660">
                <a:solidFill>
                  <a:schemeClr val="dk1"/>
                </a:solidFill>
                <a:latin typeface="Calibri" panose="020F0502020204030204"/>
                <a:ea typeface="Calibri" panose="020F0502020204030204"/>
                <a:cs typeface="Calibri" panose="020F0502020204030204"/>
                <a:sym typeface="Calibri" panose="020F0502020204030204"/>
              </a:rPr>
              <a:t>copii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cu vârsta </a:t>
            </a:r>
            <a:r>
              <a:rPr lang="en-US" sz="660">
                <a:solidFill>
                  <a:schemeClr val="dk1"/>
                </a:solidFill>
                <a:latin typeface="Calibri" panose="020F0502020204030204"/>
                <a:ea typeface="Calibri" panose="020F0502020204030204"/>
                <a:cs typeface="Calibri" panose="020F0502020204030204"/>
                <a:sym typeface="Calibri" panose="020F0502020204030204"/>
              </a:rPr>
              <a:t>de 4 ani.  Un grup a fost expus la joacă, altul la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pregătire (educație), </a:t>
            </a:r>
            <a:r>
              <a:rPr lang="en-US" sz="660">
                <a:solidFill>
                  <a:schemeClr val="dk1"/>
                </a:solidFill>
                <a:latin typeface="Calibri" panose="020F0502020204030204"/>
                <a:ea typeface="Calibri" panose="020F0502020204030204"/>
                <a:cs typeface="Calibri" panose="020F0502020204030204"/>
                <a:sym typeface="Calibri" panose="020F0502020204030204"/>
              </a:rPr>
              <a:t>iar grupurile de control nu au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beneficiat de vreo </a:t>
            </a:r>
            <a:r>
              <a:rPr lang="en-US" sz="660">
                <a:solidFill>
                  <a:schemeClr val="dk1"/>
                </a:solidFill>
                <a:latin typeface="Calibri" panose="020F0502020204030204"/>
                <a:ea typeface="Calibri" panose="020F0502020204030204"/>
                <a:cs typeface="Calibri" panose="020F0502020204030204"/>
                <a:sym typeface="Calibri" panose="020F0502020204030204"/>
              </a:rPr>
              <a:t>expunere</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Li s-a</a:t>
            </a:r>
            <a:r>
              <a:rPr lang="en-US" sz="660">
                <a:solidFill>
                  <a:schemeClr val="dk1"/>
                </a:solidFill>
                <a:latin typeface="Calibri" panose="020F0502020204030204"/>
                <a:ea typeface="Calibri" panose="020F0502020204030204"/>
                <a:cs typeface="Calibri" panose="020F0502020204030204"/>
                <a:sym typeface="Calibri" panose="020F0502020204030204"/>
              </a:rPr>
              <a:t> cerut să finalizeze două sarcini de rezolvare a problemelor.  Grupurile de jo</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a</a:t>
            </a:r>
            <a:r>
              <a:rPr lang="en-US" sz="660">
                <a:solidFill>
                  <a:schemeClr val="dk1"/>
                </a:solidFill>
                <a:latin typeface="Calibri" panose="020F0502020204030204"/>
                <a:ea typeface="Calibri" panose="020F0502020204030204"/>
                <a:cs typeface="Calibri" panose="020F0502020204030204"/>
                <a:sym typeface="Calibri" panose="020F0502020204030204"/>
              </a:rPr>
              <a:t>c</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ă</a:t>
            </a:r>
            <a:r>
              <a:rPr lang="en-US" sz="660">
                <a:solidFill>
                  <a:schemeClr val="dk1"/>
                </a:solidFill>
                <a:latin typeface="Calibri" panose="020F0502020204030204"/>
                <a:ea typeface="Calibri" panose="020F0502020204030204"/>
                <a:cs typeface="Calibri" panose="020F0502020204030204"/>
                <a:sym typeface="Calibri" panose="020F0502020204030204"/>
              </a:rPr>
              <a:t> și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pregătire s-</a:t>
            </a:r>
            <a:r>
              <a:rPr lang="en-US" sz="660">
                <a:solidFill>
                  <a:schemeClr val="dk1"/>
                </a:solidFill>
                <a:latin typeface="Calibri" panose="020F0502020204030204"/>
                <a:ea typeface="Calibri" panose="020F0502020204030204"/>
                <a:cs typeface="Calibri" panose="020F0502020204030204"/>
                <a:sym typeface="Calibri" panose="020F0502020204030204"/>
              </a:rPr>
              <a:t>au descurcat la fel de bine la prima sarcină; cu toate acestea, grupul de joacă a avut rezultate mai bune la a doua sarcină.  Ambele grupuri au demonstrat performanțe mai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bune </a:t>
            </a:r>
            <a:r>
              <a:rPr lang="en-US" sz="660">
                <a:solidFill>
                  <a:schemeClr val="dk1"/>
                </a:solidFill>
                <a:latin typeface="Calibri" panose="020F0502020204030204"/>
                <a:ea typeface="Calibri" panose="020F0502020204030204"/>
                <a:cs typeface="Calibri" panose="020F0502020204030204"/>
                <a:sym typeface="Calibri" panose="020F0502020204030204"/>
              </a:rPr>
              <a:t>decât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grupurile de control</a:t>
            </a:r>
            <a:r>
              <a:rPr lang="en-US" sz="660">
                <a:solidFill>
                  <a:schemeClr val="dk1"/>
                </a:solidFill>
                <a:latin typeface="Calibri" panose="020F0502020204030204"/>
                <a:ea typeface="Calibri" panose="020F0502020204030204"/>
                <a:cs typeface="Calibri" panose="020F0502020204030204"/>
                <a:sym typeface="Calibri" panose="020F0502020204030204"/>
              </a:rPr>
              <a:t>.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În cazul celei de a </a:t>
            </a:r>
            <a:r>
              <a:rPr lang="en-US" sz="660">
                <a:solidFill>
                  <a:schemeClr val="dk1"/>
                </a:solidFill>
                <a:latin typeface="Calibri" panose="020F0502020204030204"/>
                <a:ea typeface="Calibri" panose="020F0502020204030204"/>
                <a:cs typeface="Calibri" panose="020F0502020204030204"/>
                <a:sym typeface="Calibri" panose="020F0502020204030204"/>
              </a:rPr>
              <a:t>doua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probleme (sarcină) de rezolvat</a:t>
            </a:r>
            <a:r>
              <a:rPr lang="en-US" sz="660">
                <a:solidFill>
                  <a:schemeClr val="dk1"/>
                </a:solidFill>
                <a:latin typeface="Calibri" panose="020F0502020204030204"/>
                <a:ea typeface="Calibri" panose="020F0502020204030204"/>
                <a:cs typeface="Calibri" panose="020F0502020204030204"/>
                <a:sym typeface="Calibri" panose="020F0502020204030204"/>
              </a:rPr>
              <a:t>, grupul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expus la </a:t>
            </a:r>
            <a:r>
              <a:rPr lang="en-US" sz="660">
                <a:solidFill>
                  <a:schemeClr val="dk1"/>
                </a:solidFill>
                <a:latin typeface="Calibri" panose="020F0502020204030204"/>
                <a:ea typeface="Calibri" panose="020F0502020204030204"/>
                <a:cs typeface="Calibri" panose="020F0502020204030204"/>
                <a:sym typeface="Calibri" panose="020F0502020204030204"/>
              </a:rPr>
              <a:t>joacă a fost mai rapid</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a:t>
            </a:r>
            <a:r>
              <a:rPr lang="en-US" sz="660">
                <a:solidFill>
                  <a:schemeClr val="dk1"/>
                </a:solidFill>
                <a:latin typeface="Calibri" panose="020F0502020204030204"/>
                <a:ea typeface="Calibri" panose="020F0502020204030204"/>
                <a:cs typeface="Calibri" panose="020F0502020204030204"/>
                <a:sym typeface="Calibri" panose="020F0502020204030204"/>
              </a:rPr>
              <a:t> necesit</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ând </a:t>
            </a:r>
            <a:r>
              <a:rPr lang="en-US" sz="660">
                <a:solidFill>
                  <a:schemeClr val="dk1"/>
                </a:solidFill>
                <a:latin typeface="Calibri" panose="020F0502020204030204"/>
                <a:ea typeface="Calibri" panose="020F0502020204030204"/>
                <a:cs typeface="Calibri" panose="020F0502020204030204"/>
                <a:sym typeface="Calibri" panose="020F0502020204030204"/>
              </a:rPr>
              <a:t>puține indicii și un număr mare de copii nu a avut nevoie de indicii pentru a rezolva problema.  În plus, un număr mare de copii din cadrul grupului de joacă au fost raportați ca fiind motivați în rezolvarea problemelor.</a:t>
            </a:r>
            <a:endParaRPr lang="en-US" sz="66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lnSpc>
                <a:spcPct val="80000"/>
              </a:lnSpc>
              <a:spcBef>
                <a:spcPts val="200"/>
              </a:spcBef>
              <a:spcAft>
                <a:spcPts val="0"/>
              </a:spcAft>
              <a:buNone/>
            </a:pPr>
            <a:r>
              <a:rPr lang="en-US" sz="660">
                <a:solidFill>
                  <a:schemeClr val="dk1"/>
                </a:solidFill>
                <a:latin typeface="Calibri" panose="020F0502020204030204"/>
                <a:ea typeface="Calibri" panose="020F0502020204030204"/>
                <a:cs typeface="Calibri" panose="020F0502020204030204"/>
                <a:sym typeface="Calibri" panose="020F0502020204030204"/>
              </a:rPr>
              <a:t>   </a:t>
            </a:r>
            <a:endParaRPr lang="en-US" sz="66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just" rtl="0">
              <a:lnSpc>
                <a:spcPct val="80000"/>
              </a:lnSpc>
              <a:spcBef>
                <a:spcPts val="200"/>
              </a:spcBef>
              <a:spcAft>
                <a:spcPts val="0"/>
              </a:spcAft>
              <a:buNone/>
            </a:pPr>
            <a:r>
              <a:rPr lang="ro-RO" altLang="en-US" sz="660">
                <a:latin typeface="Calibri" panose="020F0502020204030204"/>
                <a:ea typeface="Calibri" panose="020F0502020204030204"/>
                <a:cs typeface="Calibri" panose="020F0502020204030204"/>
                <a:sym typeface="Calibri" panose="020F0502020204030204"/>
              </a:rPr>
              <a:t>Eșantionul lui</a:t>
            </a:r>
            <a:r>
              <a:rPr lang="en-US" sz="660">
                <a:solidFill>
                  <a:schemeClr val="dk1"/>
                </a:solidFill>
                <a:latin typeface="Calibri" panose="020F0502020204030204"/>
                <a:ea typeface="Calibri" panose="020F0502020204030204"/>
                <a:cs typeface="Calibri" panose="020F0502020204030204"/>
                <a:sym typeface="Calibri" panose="020F0502020204030204"/>
              </a:rPr>
              <a:t> Pellegrini și Gustafson (2005)</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a cuprins</a:t>
            </a:r>
            <a:r>
              <a:rPr lang="en-US" sz="660">
                <a:solidFill>
                  <a:schemeClr val="dk1"/>
                </a:solidFill>
                <a:latin typeface="Calibri" panose="020F0502020204030204"/>
                <a:ea typeface="Calibri" panose="020F0502020204030204"/>
                <a:cs typeface="Calibri" panose="020F0502020204030204"/>
                <a:sym typeface="Calibri" panose="020F0502020204030204"/>
              </a:rPr>
              <a:t> 32 de copii</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a:t>
            </a:r>
            <a:r>
              <a:rPr lang="en-US" sz="660">
                <a:solidFill>
                  <a:schemeClr val="dk1"/>
                </a:solidFill>
                <a:latin typeface="Calibri" panose="020F0502020204030204"/>
                <a:ea typeface="Calibri" panose="020F0502020204030204"/>
                <a:cs typeface="Calibri" panose="020F0502020204030204"/>
                <a:sym typeface="Calibri" panose="020F0502020204030204"/>
              </a:rPr>
              <a:t>cu vârste între 3 și 5 ani.  Puzzle-urile au fost folosite pentru a lua în considerare efectele utilizării ludice a materialelor, spre deosebire de practica formală. Cercetătorii au măsurat timpul necesar pentru a finaliza un puzzle</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a:t>
            </a:r>
            <a:r>
              <a:rPr lang="en-US" sz="660">
                <a:solidFill>
                  <a:schemeClr val="dk1"/>
                </a:solidFill>
                <a:latin typeface="Calibri" panose="020F0502020204030204"/>
                <a:ea typeface="Calibri" panose="020F0502020204030204"/>
                <a:cs typeface="Calibri" panose="020F0502020204030204"/>
                <a:sym typeface="Calibri" panose="020F0502020204030204"/>
              </a:rPr>
              <a:t> ca pre</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a:t>
            </a:r>
            <a:r>
              <a:rPr lang="en-US" sz="660">
                <a:solidFill>
                  <a:schemeClr val="dk1"/>
                </a:solidFill>
                <a:latin typeface="Calibri" panose="020F0502020204030204"/>
                <a:ea typeface="Calibri" panose="020F0502020204030204"/>
                <a:cs typeface="Calibri" panose="020F0502020204030204"/>
                <a:sym typeface="Calibri" panose="020F0502020204030204"/>
              </a:rPr>
              <a:t>test, apoi au împărțit copiii în două grupuri.  Un grup a exersat</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iar </a:t>
            </a:r>
            <a:r>
              <a:rPr lang="en-US" sz="660">
                <a:solidFill>
                  <a:schemeClr val="dk1"/>
                </a:solidFill>
                <a:latin typeface="Calibri" panose="020F0502020204030204"/>
                <a:ea typeface="Calibri" panose="020F0502020204030204"/>
                <a:cs typeface="Calibri" panose="020F0502020204030204"/>
                <a:sym typeface="Calibri" panose="020F0502020204030204"/>
              </a:rPr>
              <a:t>celălalt grup s-a jucat cu puzzle-uri.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Indicația </a:t>
            </a:r>
            <a:r>
              <a:rPr lang="en-US" sz="660">
                <a:solidFill>
                  <a:schemeClr val="dk1"/>
                </a:solidFill>
                <a:latin typeface="Calibri" panose="020F0502020204030204"/>
                <a:ea typeface="Calibri" panose="020F0502020204030204"/>
                <a:cs typeface="Calibri" panose="020F0502020204030204"/>
                <a:sym typeface="Calibri" panose="020F0502020204030204"/>
              </a:rPr>
              <a:t>adul</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tului</a:t>
            </a:r>
            <a:r>
              <a:rPr lang="en-US" sz="660">
                <a:solidFill>
                  <a:schemeClr val="dk1"/>
                </a:solidFill>
                <a:latin typeface="Calibri" panose="020F0502020204030204"/>
                <a:ea typeface="Calibri" panose="020F0502020204030204"/>
                <a:cs typeface="Calibri" panose="020F0502020204030204"/>
                <a:sym typeface="Calibri" panose="020F0502020204030204"/>
              </a:rPr>
              <a:t> a fost factorul manipulat între condiții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de exemplu,</a:t>
            </a:r>
            <a:r>
              <a:rPr lang="en-US" sz="660">
                <a:solidFill>
                  <a:schemeClr val="dk1"/>
                </a:solidFill>
                <a:latin typeface="Calibri" panose="020F0502020204030204"/>
                <a:ea typeface="Calibri" panose="020F0502020204030204"/>
                <a:cs typeface="Calibri" panose="020F0502020204030204"/>
                <a:sym typeface="Calibri" panose="020F0502020204030204"/>
              </a:rPr>
              <a:t> copiii au fost fie invitați să se joace</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a:t>
            </a:r>
            <a:r>
              <a:rPr lang="en-US" sz="660">
                <a:solidFill>
                  <a:schemeClr val="dk1"/>
                </a:solidFill>
                <a:latin typeface="Calibri" panose="020F0502020204030204"/>
                <a:ea typeface="Calibri" panose="020F0502020204030204"/>
                <a:cs typeface="Calibri" panose="020F0502020204030204"/>
                <a:sym typeface="Calibri" panose="020F0502020204030204"/>
              </a:rPr>
              <a:t> fie instruiți să participe), precum și locația</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a:t>
            </a:r>
            <a:r>
              <a:rPr lang="en-US" sz="660">
                <a:solidFill>
                  <a:schemeClr val="dk1"/>
                </a:solidFill>
                <a:latin typeface="Calibri" panose="020F0502020204030204"/>
                <a:ea typeface="Calibri" panose="020F0502020204030204"/>
                <a:cs typeface="Calibri" panose="020F0502020204030204"/>
                <a:sym typeface="Calibri" panose="020F0502020204030204"/>
              </a:rPr>
              <a:t>masă vs. podea) și prezența adultului (prezent sau absent).  Copiii au completat un puzzle ca</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și</a:t>
            </a:r>
            <a:r>
              <a:rPr lang="en-US" sz="660">
                <a:solidFill>
                  <a:schemeClr val="dk1"/>
                </a:solidFill>
                <a:latin typeface="Calibri" panose="020F0502020204030204"/>
                <a:ea typeface="Calibri" panose="020F0502020204030204"/>
                <a:cs typeface="Calibri" panose="020F0502020204030204"/>
                <a:sym typeface="Calibri" panose="020F0502020204030204"/>
              </a:rPr>
              <a:t> post</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a:t>
            </a:r>
            <a:r>
              <a:rPr lang="en-US" sz="660">
                <a:solidFill>
                  <a:schemeClr val="dk1"/>
                </a:solidFill>
                <a:latin typeface="Calibri" panose="020F0502020204030204"/>
                <a:ea typeface="Calibri" panose="020F0502020204030204"/>
                <a:cs typeface="Calibri" panose="020F0502020204030204"/>
                <a:sym typeface="Calibri" panose="020F0502020204030204"/>
              </a:rPr>
              <a:t>test.  Scorurile de la pre</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a:t>
            </a:r>
            <a:r>
              <a:rPr lang="en-US" sz="660">
                <a:solidFill>
                  <a:schemeClr val="dk1"/>
                </a:solidFill>
                <a:latin typeface="Calibri" panose="020F0502020204030204"/>
                <a:ea typeface="Calibri" panose="020F0502020204030204"/>
                <a:cs typeface="Calibri" panose="020F0502020204030204"/>
                <a:sym typeface="Calibri" panose="020F0502020204030204"/>
              </a:rPr>
              <a:t>test nu au variat între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grupurile </a:t>
            </a:r>
            <a:r>
              <a:rPr lang="en-US" sz="660">
                <a:solidFill>
                  <a:schemeClr val="dk1"/>
                </a:solidFill>
                <a:latin typeface="Calibri" panose="020F0502020204030204"/>
                <a:ea typeface="Calibri" panose="020F0502020204030204"/>
                <a:cs typeface="Calibri" panose="020F0502020204030204"/>
                <a:sym typeface="Calibri" panose="020F0502020204030204"/>
              </a:rPr>
              <a:t>copii; cu toate acestea, timpii de finalizare a puzzle-ului post</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a:t>
            </a:r>
            <a:r>
              <a:rPr lang="en-US" sz="660">
                <a:solidFill>
                  <a:schemeClr val="dk1"/>
                </a:solidFill>
                <a:latin typeface="Calibri" panose="020F0502020204030204"/>
                <a:ea typeface="Calibri" panose="020F0502020204030204"/>
                <a:cs typeface="Calibri" panose="020F0502020204030204"/>
                <a:sym typeface="Calibri" panose="020F0502020204030204"/>
              </a:rPr>
              <a:t>test au fost semnificativ mai rapid</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e</a:t>
            </a:r>
            <a:r>
              <a:rPr lang="en-US" sz="660">
                <a:solidFill>
                  <a:schemeClr val="dk1"/>
                </a:solidFill>
                <a:latin typeface="Calibri" panose="020F0502020204030204"/>
                <a:ea typeface="Calibri" panose="020F0502020204030204"/>
                <a:cs typeface="Calibri" panose="020F0502020204030204"/>
                <a:sym typeface="Calibri" panose="020F0502020204030204"/>
              </a:rPr>
              <a:t> în</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grupul ludic și s-a constatat </a:t>
            </a:r>
            <a:r>
              <a:rPr lang="en-US" sz="660">
                <a:solidFill>
                  <a:schemeClr val="dk1"/>
                </a:solidFill>
                <a:latin typeface="Calibri" panose="020F0502020204030204"/>
                <a:ea typeface="Calibri" panose="020F0502020204030204"/>
                <a:cs typeface="Calibri" panose="020F0502020204030204"/>
                <a:sym typeface="Calibri" panose="020F0502020204030204"/>
              </a:rPr>
              <a:t>o mai mare implicare din partea celor care participă la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joacă</a:t>
            </a:r>
            <a:r>
              <a:rPr lang="en-US" sz="660">
                <a:solidFill>
                  <a:schemeClr val="dk1"/>
                </a:solidFill>
                <a:latin typeface="Calibri" panose="020F0502020204030204"/>
                <a:ea typeface="Calibri" panose="020F0502020204030204"/>
                <a:cs typeface="Calibri" panose="020F0502020204030204"/>
                <a:sym typeface="Calibri" panose="020F0502020204030204"/>
              </a:rPr>
              <a:t>.  / </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Î</a:t>
            </a:r>
            <a:r>
              <a:rPr lang="en-US" sz="660">
                <a:solidFill>
                  <a:schemeClr val="dk1"/>
                </a:solidFill>
                <a:latin typeface="Calibri" panose="020F0502020204030204"/>
                <a:ea typeface="Calibri" panose="020F0502020204030204"/>
                <a:cs typeface="Calibri" panose="020F0502020204030204"/>
                <a:sym typeface="Calibri" panose="020F0502020204030204"/>
              </a:rPr>
              <a:t>n condiția</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ludică se constată folosirea a </a:t>
            </a:r>
            <a:r>
              <a:rPr lang="en-US" sz="660">
                <a:solidFill>
                  <a:schemeClr val="dk1"/>
                </a:solidFill>
                <a:latin typeface="Calibri" panose="020F0502020204030204"/>
                <a:ea typeface="Calibri" panose="020F0502020204030204"/>
                <a:cs typeface="Calibri" panose="020F0502020204030204"/>
                <a:sym typeface="Calibri" panose="020F0502020204030204"/>
              </a:rPr>
              <a:t>mai puține vorbe în afara sarcinii,</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o mai bună </a:t>
            </a:r>
            <a:r>
              <a:rPr lang="en-US" sz="660">
                <a:solidFill>
                  <a:schemeClr val="dk1"/>
                </a:solidFill>
                <a:latin typeface="Calibri" panose="020F0502020204030204"/>
                <a:ea typeface="Calibri" panose="020F0502020204030204"/>
                <a:cs typeface="Calibri" panose="020F0502020204030204"/>
                <a:sym typeface="Calibri" panose="020F0502020204030204"/>
              </a:rPr>
              <a:t>luare</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a:t>
            </a:r>
            <a:r>
              <a:rPr lang="en-US" sz="660">
                <a:solidFill>
                  <a:schemeClr val="dk1"/>
                </a:solidFill>
                <a:latin typeface="Calibri" panose="020F0502020204030204"/>
                <a:ea typeface="Calibri" panose="020F0502020204030204"/>
                <a:cs typeface="Calibri" panose="020F0502020204030204"/>
                <a:sym typeface="Calibri" panose="020F0502020204030204"/>
              </a:rPr>
              <a:t>a deciziilor și rezolvarea problemelo</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r, grupul</a:t>
            </a:r>
            <a:r>
              <a:rPr lang="en-US" sz="660">
                <a:solidFill>
                  <a:schemeClr val="dk1"/>
                </a:solidFill>
                <a:latin typeface="Calibri" panose="020F0502020204030204"/>
                <a:ea typeface="Calibri" panose="020F0502020204030204"/>
                <a:cs typeface="Calibri" panose="020F0502020204030204"/>
                <a:sym typeface="Calibri" panose="020F0502020204030204"/>
              </a:rPr>
              <a:t> jucău</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ș</a:t>
            </a:r>
            <a:r>
              <a:rPr lang="en-US" sz="660">
                <a:solidFill>
                  <a:schemeClr val="dk1"/>
                </a:solidFill>
                <a:latin typeface="Calibri" panose="020F0502020204030204"/>
                <a:ea typeface="Calibri" panose="020F0502020204030204"/>
                <a:cs typeface="Calibri" panose="020F0502020204030204"/>
                <a:sym typeface="Calibri" panose="020F0502020204030204"/>
              </a:rPr>
              <a:t> zâmbi</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nd</a:t>
            </a:r>
            <a:r>
              <a:rPr lang="en-US" sz="660">
                <a:solidFill>
                  <a:schemeClr val="dk1"/>
                </a:solidFill>
                <a:latin typeface="Calibri" panose="020F0502020204030204"/>
                <a:ea typeface="Calibri" panose="020F0502020204030204"/>
                <a:cs typeface="Calibri" panose="020F0502020204030204"/>
                <a:sym typeface="Calibri" panose="020F0502020204030204"/>
              </a:rPr>
              <a:t> mai des, vocaliz</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ând </a:t>
            </a:r>
            <a:r>
              <a:rPr lang="en-US" sz="660">
                <a:solidFill>
                  <a:schemeClr val="dk1"/>
                </a:solidFill>
                <a:latin typeface="Calibri" panose="020F0502020204030204"/>
                <a:ea typeface="Calibri" panose="020F0502020204030204"/>
                <a:cs typeface="Calibri" panose="020F0502020204030204"/>
                <a:sym typeface="Calibri" panose="020F0502020204030204"/>
              </a:rPr>
              <a:t>mai pozitiv</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în</a:t>
            </a:r>
            <a:r>
              <a:rPr lang="en-US" sz="660">
                <a:solidFill>
                  <a:schemeClr val="dk1"/>
                </a:solidFill>
                <a:latin typeface="Calibri" panose="020F0502020204030204"/>
                <a:ea typeface="Calibri" panose="020F0502020204030204"/>
                <a:cs typeface="Calibri" panose="020F0502020204030204"/>
                <a:sym typeface="Calibri" panose="020F0502020204030204"/>
              </a:rPr>
              <a:t>crun</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tându-se </a:t>
            </a:r>
            <a:r>
              <a:rPr lang="en-US" sz="660">
                <a:solidFill>
                  <a:schemeClr val="dk1"/>
                </a:solidFill>
                <a:latin typeface="Calibri" panose="020F0502020204030204"/>
                <a:ea typeface="Calibri" panose="020F0502020204030204"/>
                <a:cs typeface="Calibri" panose="020F0502020204030204"/>
                <a:sym typeface="Calibri" panose="020F0502020204030204"/>
              </a:rPr>
              <a:t>și</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 </a:t>
            </a:r>
            <a:r>
              <a:rPr lang="en-US" sz="660">
                <a:solidFill>
                  <a:schemeClr val="dk1"/>
                </a:solidFill>
                <a:latin typeface="Calibri" panose="020F0502020204030204"/>
                <a:ea typeface="Calibri" panose="020F0502020204030204"/>
                <a:cs typeface="Calibri" panose="020F0502020204030204"/>
                <a:sym typeface="Calibri" panose="020F0502020204030204"/>
              </a:rPr>
              <a:t>oft</a:t>
            </a:r>
            <a:r>
              <a:rPr lang="ro-RO" altLang="en-US" sz="660">
                <a:solidFill>
                  <a:schemeClr val="dk1"/>
                </a:solidFill>
                <a:latin typeface="Calibri" panose="020F0502020204030204"/>
                <a:ea typeface="Calibri" panose="020F0502020204030204"/>
                <a:cs typeface="Calibri" panose="020F0502020204030204"/>
                <a:sym typeface="Calibri" panose="020F0502020204030204"/>
              </a:rPr>
              <a:t>ând m</a:t>
            </a:r>
            <a:r>
              <a:rPr lang="en-US" sz="660">
                <a:solidFill>
                  <a:schemeClr val="dk1"/>
                </a:solidFill>
                <a:latin typeface="Calibri" panose="020F0502020204030204"/>
                <a:ea typeface="Calibri" panose="020F0502020204030204"/>
                <a:cs typeface="Calibri" panose="020F0502020204030204"/>
                <a:sym typeface="Calibri" panose="020F0502020204030204"/>
              </a:rPr>
              <a:t>ai rar.</a:t>
            </a:r>
            <a:endParaRPr lang="en-US" sz="66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lnSpc>
                <a:spcPct val="80000"/>
              </a:lnSpc>
              <a:spcBef>
                <a:spcPts val="200"/>
              </a:spcBef>
              <a:spcAft>
                <a:spcPts val="0"/>
              </a:spcAft>
              <a:buNone/>
            </a:pPr>
            <a:endParaRPr sz="66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just" rtl="0">
              <a:lnSpc>
                <a:spcPct val="80000"/>
              </a:lnSpc>
              <a:spcBef>
                <a:spcPts val="200"/>
              </a:spcBef>
              <a:spcAft>
                <a:spcPts val="0"/>
              </a:spcAft>
              <a:buNone/>
            </a:pPr>
            <a:r>
              <a:rPr lang="ro-RO" sz="660">
                <a:solidFill>
                  <a:schemeClr val="dk1"/>
                </a:solidFill>
                <a:latin typeface="Calibri" panose="020F0502020204030204"/>
                <a:ea typeface="Calibri" panose="020F0502020204030204"/>
                <a:cs typeface="Calibri" panose="020F0502020204030204"/>
                <a:sym typeface="Calibri" panose="020F0502020204030204"/>
              </a:rPr>
              <a:t>J</a:t>
            </a:r>
            <a:r>
              <a:rPr sz="660">
                <a:solidFill>
                  <a:schemeClr val="dk1"/>
                </a:solidFill>
                <a:latin typeface="Calibri" panose="020F0502020204030204"/>
                <a:ea typeface="Calibri" panose="020F0502020204030204"/>
                <a:cs typeface="Calibri" panose="020F0502020204030204"/>
                <a:sym typeface="Calibri" panose="020F0502020204030204"/>
              </a:rPr>
              <a:t>ocul poate avea un impact asupra auto-regl</a:t>
            </a:r>
            <a:r>
              <a:rPr lang="ro-RO" sz="660">
                <a:solidFill>
                  <a:schemeClr val="dk1"/>
                </a:solidFill>
                <a:latin typeface="Calibri" panose="020F0502020204030204"/>
                <a:ea typeface="Calibri" panose="020F0502020204030204"/>
                <a:cs typeface="Calibri" panose="020F0502020204030204"/>
                <a:sym typeface="Calibri" panose="020F0502020204030204"/>
              </a:rPr>
              <a:t>ării ș</a:t>
            </a:r>
            <a:r>
              <a:rPr sz="660">
                <a:solidFill>
                  <a:schemeClr val="dk1"/>
                </a:solidFill>
                <a:latin typeface="Calibri" panose="020F0502020204030204"/>
                <a:ea typeface="Calibri" panose="020F0502020204030204"/>
                <a:cs typeface="Calibri" panose="020F0502020204030204"/>
                <a:sym typeface="Calibri" panose="020F0502020204030204"/>
              </a:rPr>
              <a:t>i învățării (Fisher, 1992; Pellegrini &amp; Gustafson 2005; Smith și Dutton; 1979; Sylva, Bruner și Genova; 1976; Vandenberg, 1980; Whitebread, Coltman, Jameson și Lander, 2009).  </a:t>
            </a:r>
            <a:r>
              <a:rPr lang="ro-RO" sz="660">
                <a:solidFill>
                  <a:schemeClr val="dk1"/>
                </a:solidFill>
                <a:latin typeface="Calibri" panose="020F0502020204030204"/>
                <a:ea typeface="Calibri" panose="020F0502020204030204"/>
                <a:cs typeface="Calibri" panose="020F0502020204030204"/>
                <a:sym typeface="Calibri" panose="020F0502020204030204"/>
              </a:rPr>
              <a:t>J</a:t>
            </a:r>
            <a:r>
              <a:rPr sz="660">
                <a:solidFill>
                  <a:schemeClr val="dk1"/>
                </a:solidFill>
                <a:latin typeface="Calibri" panose="020F0502020204030204"/>
                <a:ea typeface="Calibri" panose="020F0502020204030204"/>
                <a:cs typeface="Calibri" panose="020F0502020204030204"/>
                <a:sym typeface="Calibri" panose="020F0502020204030204"/>
              </a:rPr>
              <a:t>ocul este legat de</a:t>
            </a:r>
            <a:r>
              <a:rPr lang="ro-RO" sz="660">
                <a:solidFill>
                  <a:schemeClr val="dk1"/>
                </a:solidFill>
                <a:latin typeface="Calibri" panose="020F0502020204030204"/>
                <a:ea typeface="Calibri" panose="020F0502020204030204"/>
                <a:cs typeface="Calibri" panose="020F0502020204030204"/>
                <a:sym typeface="Calibri" panose="020F0502020204030204"/>
              </a:rPr>
              <a:t>: </a:t>
            </a:r>
            <a:r>
              <a:rPr sz="660">
                <a:solidFill>
                  <a:schemeClr val="dk1"/>
                </a:solidFill>
                <a:latin typeface="Calibri" panose="020F0502020204030204"/>
                <a:ea typeface="Calibri" panose="020F0502020204030204"/>
                <a:cs typeface="Calibri" panose="020F0502020204030204"/>
                <a:sym typeface="Calibri" panose="020F0502020204030204"/>
              </a:rPr>
              <a:t>gândire</a:t>
            </a:r>
            <a:r>
              <a:rPr lang="ro-RO" sz="660">
                <a:solidFill>
                  <a:schemeClr val="dk1"/>
                </a:solidFill>
                <a:latin typeface="Calibri" panose="020F0502020204030204"/>
                <a:ea typeface="Calibri" panose="020F0502020204030204"/>
                <a:cs typeface="Calibri" panose="020F0502020204030204"/>
                <a:sym typeface="Calibri" panose="020F0502020204030204"/>
              </a:rPr>
              <a:t>a</a:t>
            </a:r>
            <a:r>
              <a:rPr sz="660">
                <a:solidFill>
                  <a:schemeClr val="dk1"/>
                </a:solidFill>
                <a:latin typeface="Calibri" panose="020F0502020204030204"/>
                <a:ea typeface="Calibri" panose="020F0502020204030204"/>
                <a:cs typeface="Calibri" panose="020F0502020204030204"/>
                <a:sym typeface="Calibri" panose="020F0502020204030204"/>
              </a:rPr>
              <a:t> divergentă și convergentă (Fisher, 1992; Russ, Robbins și Christiano, 1999; Wyver și Spence, 1999)</a:t>
            </a:r>
            <a:r>
              <a:rPr lang="ro-RO" sz="660">
                <a:solidFill>
                  <a:schemeClr val="dk1"/>
                </a:solidFill>
                <a:latin typeface="Calibri" panose="020F0502020204030204"/>
                <a:ea typeface="Calibri" panose="020F0502020204030204"/>
                <a:cs typeface="Calibri" panose="020F0502020204030204"/>
                <a:sym typeface="Calibri" panose="020F0502020204030204"/>
              </a:rPr>
              <a:t>, inf</a:t>
            </a:r>
            <a:r>
              <a:rPr sz="660">
                <a:solidFill>
                  <a:schemeClr val="dk1"/>
                </a:solidFill>
                <a:latin typeface="Calibri" panose="020F0502020204030204"/>
                <a:ea typeface="Calibri" panose="020F0502020204030204"/>
                <a:cs typeface="Calibri" panose="020F0502020204030204"/>
                <a:sym typeface="Calibri" panose="020F0502020204030204"/>
              </a:rPr>
              <a:t>luența asociativă sau capacitatea de a sugera utilizări alternative pentru un obiect (Dansky &amp; Silverman, 1973)</a:t>
            </a:r>
            <a:r>
              <a:rPr lang="ro-RO" sz="660">
                <a:solidFill>
                  <a:schemeClr val="dk1"/>
                </a:solidFill>
                <a:latin typeface="Calibri" panose="020F0502020204030204"/>
                <a:ea typeface="Calibri" panose="020F0502020204030204"/>
                <a:cs typeface="Calibri" panose="020F0502020204030204"/>
                <a:sym typeface="Calibri" panose="020F0502020204030204"/>
              </a:rPr>
              <a:t>, </a:t>
            </a:r>
            <a:r>
              <a:rPr sz="660">
                <a:solidFill>
                  <a:schemeClr val="dk1"/>
                </a:solidFill>
                <a:latin typeface="Calibri" panose="020F0502020204030204"/>
                <a:ea typeface="Calibri" panose="020F0502020204030204"/>
                <a:cs typeface="Calibri" panose="020F0502020204030204"/>
                <a:sym typeface="Calibri" panose="020F0502020204030204"/>
              </a:rPr>
              <a:t>creativitate (Howard-Jones, Taylor, &amp; Sutton, 2002; Saracho, 2002); metacogniție și autoreglare (Whitebread, et al., 2009)</a:t>
            </a:r>
            <a:r>
              <a:rPr lang="ro-RO" sz="660">
                <a:solidFill>
                  <a:schemeClr val="dk1"/>
                </a:solidFill>
                <a:latin typeface="Calibri" panose="020F0502020204030204"/>
                <a:ea typeface="Calibri" panose="020F0502020204030204"/>
                <a:cs typeface="Calibri" panose="020F0502020204030204"/>
                <a:sym typeface="Calibri" panose="020F0502020204030204"/>
              </a:rPr>
              <a:t>, </a:t>
            </a:r>
            <a:r>
              <a:rPr sz="660">
                <a:solidFill>
                  <a:schemeClr val="dk1"/>
                </a:solidFill>
                <a:latin typeface="Calibri" panose="020F0502020204030204"/>
                <a:ea typeface="Calibri" panose="020F0502020204030204"/>
                <a:cs typeface="Calibri" panose="020F0502020204030204"/>
                <a:sym typeface="Calibri" panose="020F0502020204030204"/>
              </a:rPr>
              <a:t>flexibilitate în abordarea rezolvării problemelor (Pepler și Ross, 1981</a:t>
            </a:r>
            <a:r>
              <a:rPr lang="ro-RO" sz="660">
                <a:solidFill>
                  <a:schemeClr val="dk1"/>
                </a:solidFill>
                <a:latin typeface="Calibri" panose="020F0502020204030204"/>
                <a:ea typeface="Calibri" panose="020F0502020204030204"/>
                <a:cs typeface="Calibri" panose="020F0502020204030204"/>
                <a:sym typeface="Calibri" panose="020F0502020204030204"/>
              </a:rPr>
              <a:t>, </a:t>
            </a:r>
            <a:r>
              <a:rPr sz="660">
                <a:solidFill>
                  <a:schemeClr val="dk1"/>
                </a:solidFill>
                <a:latin typeface="Calibri" panose="020F0502020204030204"/>
                <a:ea typeface="Calibri" panose="020F0502020204030204"/>
                <a:cs typeface="Calibri" panose="020F0502020204030204"/>
                <a:sym typeface="Calibri" panose="020F0502020204030204"/>
              </a:rPr>
              <a:t>sănătatea mintală, interacțiunea părinte-copil, atașamentul și calitatea vieții (Bowlby, 1990; Ginsberg, 2007; Gray, 2011)</a:t>
            </a:r>
            <a:endParaRPr sz="66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lnSpc>
                <a:spcPct val="80000"/>
              </a:lnSpc>
              <a:spcBef>
                <a:spcPts val="200"/>
              </a:spcBef>
              <a:spcAft>
                <a:spcPts val="0"/>
              </a:spcAft>
              <a:buNone/>
            </a:pPr>
            <a:endParaRPr lang="en-US" sz="660">
              <a:solidFill>
                <a:srgbClr val="FF0000"/>
              </a:solidFill>
            </a:endParaRPr>
          </a:p>
          <a:p>
            <a:pPr marL="0" lvl="0" indent="0" algn="l" rtl="0">
              <a:lnSpc>
                <a:spcPct val="80000"/>
              </a:lnSpc>
              <a:spcBef>
                <a:spcPts val="200"/>
              </a:spcBef>
              <a:spcAft>
                <a:spcPts val="0"/>
              </a:spcAft>
              <a:buNone/>
            </a:pPr>
            <a:endParaRPr sz="660"/>
          </a:p>
        </p:txBody>
      </p:sp>
      <p:sp>
        <p:nvSpPr>
          <p:cNvPr id="149" name="Google Shape;149;g1f7b3b2aad5_1_965:notes"/>
          <p:cNvSpPr txBox="1">
            <a:spLocks noGrp="1"/>
          </p:cNvSpPr>
          <p:nvPr>
            <p:ph type="sldNum" idx="12"/>
          </p:nvPr>
        </p:nvSpPr>
        <p:spPr>
          <a:xfrm>
            <a:off x="3884613" y="8684926"/>
            <a:ext cx="2971800" cy="457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54"/>
        <p:cNvGrpSpPr/>
        <p:nvPr/>
      </p:nvGrpSpPr>
      <p:grpSpPr>
        <a:xfrm>
          <a:off x="0" y="0"/>
          <a:ext cx="0" cy="0"/>
          <a:chOff x="0" y="0"/>
          <a:chExt cx="0" cy="0"/>
        </a:xfrm>
      </p:grpSpPr>
      <p:sp>
        <p:nvSpPr>
          <p:cNvPr id="155" name="Google Shape;155;g1f7b3b2aad5_1_1534: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f7b3b2aad5_1_15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330200" algn="l" rtl="0">
              <a:lnSpc>
                <a:spcPct val="200000"/>
              </a:lnSpc>
              <a:spcBef>
                <a:spcPts val="0"/>
              </a:spcBef>
              <a:spcAft>
                <a:spcPts val="0"/>
              </a:spcAft>
              <a:buClr>
                <a:srgbClr val="262626"/>
              </a:buClr>
              <a:buSzPts val="1600"/>
              <a:buFont typeface="Lucida Sans" panose="020B0602030504020204"/>
              <a:buChar char="•"/>
            </a:pPr>
            <a:r>
              <a:rPr lang="en-US" sz="1600">
                <a:solidFill>
                  <a:srgbClr val="222222"/>
                </a:solidFill>
                <a:latin typeface="Lucida Sans" panose="020B0602030504020204"/>
                <a:ea typeface="Lucida Sans" panose="020B0602030504020204"/>
                <a:cs typeface="Lucida Sans" panose="020B0602030504020204"/>
                <a:sym typeface="Lucida Sans" panose="020B0602030504020204"/>
              </a:rPr>
              <a:t>(González-González </a:t>
            </a:r>
            <a:r>
              <a:rPr lang="ro-RO" altLang="en-US" sz="1600">
                <a:solidFill>
                  <a:srgbClr val="222222"/>
                </a:solidFill>
                <a:latin typeface="Lucida Sans" panose="020B0602030504020204"/>
                <a:ea typeface="Lucida Sans" panose="020B0602030504020204"/>
                <a:cs typeface="Lucida Sans" panose="020B0602030504020204"/>
                <a:sym typeface="Lucida Sans" panose="020B0602030504020204"/>
              </a:rPr>
              <a:t>și colab.</a:t>
            </a:r>
            <a:r>
              <a:rPr lang="en-US" sz="1600">
                <a:solidFill>
                  <a:srgbClr val="222222"/>
                </a:solidFill>
                <a:latin typeface="Lucida Sans" panose="020B0602030504020204"/>
                <a:ea typeface="Lucida Sans" panose="020B0602030504020204"/>
                <a:cs typeface="Lucida Sans" panose="020B0602030504020204"/>
                <a:sym typeface="Lucida Sans" panose="020B0602030504020204"/>
              </a:rPr>
              <a:t>, 2021). </a:t>
            </a:r>
            <a:r>
              <a:rPr lang="en-US" sz="1600">
                <a:latin typeface="Lucida Sans" panose="020B0602030504020204"/>
                <a:ea typeface="Lucida Sans" panose="020B0602030504020204"/>
                <a:cs typeface="Lucida Sans" panose="020B0602030504020204"/>
                <a:sym typeface="Lucida Sans" panose="020B0602030504020204"/>
              </a:rPr>
              <a:t>(Brown, 2009;</a:t>
            </a:r>
            <a:r>
              <a:rPr lang="ro-RO" altLang="en-US" sz="1600">
                <a:latin typeface="Lucida Sans" panose="020B0602030504020204"/>
                <a:ea typeface="Lucida Sans" panose="020B0602030504020204"/>
                <a:cs typeface="Lucida Sans" panose="020B0602030504020204"/>
                <a:sym typeface="Lucida Sans" panose="020B0602030504020204"/>
              </a:rPr>
              <a:t> </a:t>
            </a:r>
            <a:r>
              <a:rPr lang="en-US" sz="1600">
                <a:latin typeface="Lucida Sans" panose="020B0602030504020204"/>
                <a:ea typeface="Lucida Sans" panose="020B0602030504020204"/>
                <a:cs typeface="Lucida Sans" panose="020B0602030504020204"/>
                <a:sym typeface="Lucida Sans" panose="020B0602030504020204"/>
              </a:rPr>
              <a:t>Hol </a:t>
            </a:r>
            <a:r>
              <a:rPr lang="ro-RO" altLang="en-US" sz="1600">
                <a:latin typeface="Lucida Sans" panose="020B0602030504020204"/>
                <a:ea typeface="Lucida Sans" panose="020B0602030504020204"/>
                <a:cs typeface="Lucida Sans" panose="020B0602030504020204"/>
                <a:sym typeface="Lucida Sans" panose="020B0602030504020204"/>
              </a:rPr>
              <a:t>și colab</a:t>
            </a:r>
            <a:r>
              <a:rPr lang="en-US" sz="1600">
                <a:latin typeface="Lucida Sans" panose="020B0602030504020204"/>
                <a:ea typeface="Lucida Sans" panose="020B0602030504020204"/>
                <a:cs typeface="Lucida Sans" panose="020B0602030504020204"/>
                <a:sym typeface="Lucida Sans" panose="020B0602030504020204"/>
              </a:rPr>
              <a:t>., 1999;  </a:t>
            </a:r>
            <a:r>
              <a:rPr lang="en-US" sz="1600">
                <a:solidFill>
                  <a:srgbClr val="222222"/>
                </a:solidFill>
                <a:latin typeface="Lucida Sans" panose="020B0602030504020204"/>
                <a:ea typeface="Lucida Sans" panose="020B0602030504020204"/>
                <a:cs typeface="Lucida Sans" panose="020B0602030504020204"/>
                <a:sym typeface="Lucida Sans" panose="020B0602030504020204"/>
              </a:rPr>
              <a:t>Liu </a:t>
            </a:r>
            <a:r>
              <a:rPr lang="ro-RO" altLang="en-US" sz="1600">
                <a:solidFill>
                  <a:srgbClr val="222222"/>
                </a:solidFill>
                <a:latin typeface="Lucida Sans" panose="020B0602030504020204"/>
                <a:ea typeface="Lucida Sans" panose="020B0602030504020204"/>
                <a:cs typeface="Lucida Sans" panose="020B0602030504020204"/>
                <a:sym typeface="Lucida Sans" panose="020B0602030504020204"/>
              </a:rPr>
              <a:t>și colab.</a:t>
            </a:r>
            <a:r>
              <a:rPr lang="en-US" sz="1600">
                <a:solidFill>
                  <a:srgbClr val="222222"/>
                </a:solidFill>
                <a:latin typeface="Lucida Sans" panose="020B0602030504020204"/>
                <a:ea typeface="Lucida Sans" panose="020B0602030504020204"/>
                <a:cs typeface="Lucida Sans" panose="020B0602030504020204"/>
                <a:sym typeface="Lucida Sans" panose="020B0602030504020204"/>
              </a:rPr>
              <a:t>., 2017; </a:t>
            </a:r>
            <a:r>
              <a:rPr lang="en-US" sz="1600">
                <a:latin typeface="Lucida Sans" panose="020B0602030504020204"/>
                <a:ea typeface="Lucida Sans" panose="020B0602030504020204"/>
                <a:cs typeface="Lucida Sans" panose="020B0602030504020204"/>
                <a:sym typeface="Lucida Sans" panose="020B0602030504020204"/>
              </a:rPr>
              <a:t>Panksepp &amp; Biven, 2012; </a:t>
            </a:r>
            <a:r>
              <a:rPr lang="en-US" sz="1600">
                <a:solidFill>
                  <a:srgbClr val="222222"/>
                </a:solidFill>
                <a:latin typeface="Lucida Sans" panose="020B0602030504020204"/>
                <a:ea typeface="Lucida Sans" panose="020B0602030504020204"/>
                <a:cs typeface="Lucida Sans" panose="020B0602030504020204"/>
                <a:sym typeface="Lucida Sans" panose="020B0602030504020204"/>
              </a:rPr>
              <a:t>Panksepp </a:t>
            </a:r>
            <a:r>
              <a:rPr lang="ro-RO" altLang="en-US" sz="1600">
                <a:solidFill>
                  <a:srgbClr val="222222"/>
                </a:solidFill>
                <a:latin typeface="Lucida Sans" panose="020B0602030504020204"/>
                <a:ea typeface="Lucida Sans" panose="020B0602030504020204"/>
                <a:cs typeface="Lucida Sans" panose="020B0602030504020204"/>
                <a:sym typeface="Lucida Sans" panose="020B0602030504020204"/>
              </a:rPr>
              <a:t>și colab</a:t>
            </a:r>
            <a:r>
              <a:rPr lang="en-US" sz="1600">
                <a:solidFill>
                  <a:srgbClr val="222222"/>
                </a:solidFill>
                <a:latin typeface="Lucida Sans" panose="020B0602030504020204"/>
                <a:ea typeface="Lucida Sans" panose="020B0602030504020204"/>
                <a:cs typeface="Lucida Sans" panose="020B0602030504020204"/>
                <a:sym typeface="Lucida Sans" panose="020B0602030504020204"/>
              </a:rPr>
              <a:t>., 2003; </a:t>
            </a:r>
            <a:r>
              <a:rPr lang="en-US" sz="1600">
                <a:latin typeface="Lucida Sans" panose="020B0602030504020204"/>
                <a:ea typeface="Lucida Sans" panose="020B0602030504020204"/>
                <a:cs typeface="Lucida Sans" panose="020B0602030504020204"/>
                <a:sym typeface="Lucida Sans" panose="020B0602030504020204"/>
              </a:rPr>
              <a:t>Whitehead </a:t>
            </a:r>
            <a:r>
              <a:rPr lang="ro-RO" altLang="en-US" sz="1600">
                <a:latin typeface="Lucida Sans" panose="020B0602030504020204"/>
                <a:ea typeface="Lucida Sans" panose="020B0602030504020204"/>
                <a:cs typeface="Lucida Sans" panose="020B0602030504020204"/>
                <a:sym typeface="Lucida Sans" panose="020B0602030504020204"/>
              </a:rPr>
              <a:t>și colab.</a:t>
            </a:r>
            <a:r>
              <a:rPr lang="en-US" sz="1600">
                <a:latin typeface="Lucida Sans" panose="020B0602030504020204"/>
                <a:ea typeface="Lucida Sans" panose="020B0602030504020204"/>
                <a:cs typeface="Lucida Sans" panose="020B0602030504020204"/>
                <a:sym typeface="Lucida Sans" panose="020B0602030504020204"/>
              </a:rPr>
              <a:t>., 2009) </a:t>
            </a:r>
            <a:endParaRPr sz="1600">
              <a:solidFill>
                <a:srgbClr val="222222"/>
              </a:solidFill>
              <a:latin typeface="Lucida Sans" panose="020B0602030504020204"/>
              <a:ea typeface="Lucida Sans" panose="020B0602030504020204"/>
              <a:cs typeface="Lucida Sans" panose="020B0602030504020204"/>
              <a:sym typeface="Lucida Sans" panose="020B0602030504020204"/>
            </a:endParaRPr>
          </a:p>
          <a:p>
            <a:pPr marL="457200" lvl="0" indent="-330200" algn="l" rtl="0">
              <a:lnSpc>
                <a:spcPct val="200000"/>
              </a:lnSpc>
              <a:spcBef>
                <a:spcPts val="0"/>
              </a:spcBef>
              <a:spcAft>
                <a:spcPts val="0"/>
              </a:spcAft>
              <a:buClr>
                <a:srgbClr val="262626"/>
              </a:buClr>
              <a:buSzPts val="1600"/>
              <a:buFont typeface="Lucida Sans" panose="020B0602030504020204"/>
              <a:buChar char="•"/>
            </a:pPr>
            <a:r>
              <a:rPr lang="en-US" sz="1600">
                <a:solidFill>
                  <a:srgbClr val="212121"/>
                </a:solidFill>
                <a:latin typeface="Lucida Sans" panose="020B0602030504020204"/>
                <a:ea typeface="Lucida Sans" panose="020B0602030504020204"/>
                <a:cs typeface="Lucida Sans" panose="020B0602030504020204"/>
                <a:sym typeface="Lucida Sans" panose="020B0602030504020204"/>
              </a:rPr>
              <a:t>(</a:t>
            </a:r>
            <a:r>
              <a:rPr lang="en-US" sz="1600">
                <a:solidFill>
                  <a:srgbClr val="444746"/>
                </a:solidFill>
                <a:latin typeface="Lucida Sans" panose="020B0602030504020204"/>
                <a:ea typeface="Lucida Sans" panose="020B0602030504020204"/>
                <a:cs typeface="Lucida Sans" panose="020B0602030504020204"/>
                <a:sym typeface="Lucida Sans" panose="020B0602030504020204"/>
              </a:rPr>
              <a:t>Moghaddaszadeh, &amp; Belcastro, 2021;</a:t>
            </a:r>
            <a:r>
              <a:rPr lang="en-US" sz="1600">
                <a:solidFill>
                  <a:srgbClr val="222222"/>
                </a:solidFill>
                <a:latin typeface="Lucida Sans" panose="020B0602030504020204"/>
                <a:ea typeface="Lucida Sans" panose="020B0602030504020204"/>
                <a:cs typeface="Lucida Sans" panose="020B0602030504020204"/>
                <a:sym typeface="Lucida Sans" panose="020B0602030504020204"/>
              </a:rPr>
              <a:t> Sutapa </a:t>
            </a:r>
            <a:r>
              <a:rPr lang="ro-RO" altLang="en-US" sz="1600">
                <a:solidFill>
                  <a:srgbClr val="222222"/>
                </a:solidFill>
                <a:latin typeface="Lucida Sans" panose="020B0602030504020204"/>
                <a:ea typeface="Lucida Sans" panose="020B0602030504020204"/>
                <a:cs typeface="Lucida Sans" panose="020B0602030504020204"/>
                <a:sym typeface="Lucida Sans" panose="020B0602030504020204"/>
              </a:rPr>
              <a:t> și colab</a:t>
            </a:r>
            <a:r>
              <a:rPr lang="en-US" sz="1600">
                <a:solidFill>
                  <a:srgbClr val="222222"/>
                </a:solidFill>
                <a:latin typeface="Lucida Sans" panose="020B0602030504020204"/>
                <a:ea typeface="Lucida Sans" panose="020B0602030504020204"/>
                <a:cs typeface="Lucida Sans" panose="020B0602030504020204"/>
                <a:sym typeface="Lucida Sans" panose="020B0602030504020204"/>
              </a:rPr>
              <a:t>., 2021</a:t>
            </a:r>
            <a:r>
              <a:rPr lang="en-US" sz="1600">
                <a:solidFill>
                  <a:srgbClr val="444746"/>
                </a:solidFill>
                <a:latin typeface="Lucida Sans" panose="020B0602030504020204"/>
                <a:ea typeface="Lucida Sans" panose="020B0602030504020204"/>
                <a:cs typeface="Lucida Sans" panose="020B0602030504020204"/>
                <a:sym typeface="Lucida Sans" panose="020B0602030504020204"/>
              </a:rPr>
              <a:t>)</a:t>
            </a:r>
            <a:r>
              <a:rPr lang="en-US" sz="1600">
                <a:solidFill>
                  <a:srgbClr val="222222"/>
                </a:solidFill>
                <a:latin typeface="Lucida Sans" panose="020B0602030504020204"/>
                <a:ea typeface="Lucida Sans" panose="020B0602030504020204"/>
                <a:cs typeface="Lucida Sans" panose="020B0602030504020204"/>
                <a:sym typeface="Lucida Sans" panose="020B0602030504020204"/>
              </a:rPr>
              <a:t>. </a:t>
            </a:r>
            <a:endParaRPr sz="1600">
              <a:solidFill>
                <a:srgbClr val="222222"/>
              </a:solidFill>
              <a:latin typeface="Lucida Sans" panose="020B0602030504020204"/>
              <a:ea typeface="Lucida Sans" panose="020B0602030504020204"/>
              <a:cs typeface="Lucida Sans" panose="020B0602030504020204"/>
              <a:sym typeface="Lucida Sans" panose="020B0602030504020204"/>
            </a:endParaRPr>
          </a:p>
          <a:p>
            <a:pPr marL="457200" lvl="0" indent="-330200" algn="l" rtl="0">
              <a:lnSpc>
                <a:spcPct val="200000"/>
              </a:lnSpc>
              <a:spcBef>
                <a:spcPts val="0"/>
              </a:spcBef>
              <a:spcAft>
                <a:spcPts val="0"/>
              </a:spcAft>
              <a:buClr>
                <a:srgbClr val="222222"/>
              </a:buClr>
              <a:buSzPts val="1600"/>
              <a:buFont typeface="Lucida Sans" panose="020B0602030504020204"/>
              <a:buChar char="•"/>
            </a:pPr>
            <a:endParaRPr sz="1600">
              <a:solidFill>
                <a:srgbClr val="222222"/>
              </a:solidFill>
              <a:latin typeface="Lucida Sans" panose="020B0602030504020204"/>
              <a:ea typeface="Lucida Sans" panose="020B0602030504020204"/>
              <a:cs typeface="Lucida Sans" panose="020B0602030504020204"/>
              <a:sym typeface="Lucida Sans" panose="020B0602030504020204"/>
            </a:endParaRPr>
          </a:p>
        </p:txBody>
      </p:sp>
      <p:sp>
        <p:nvSpPr>
          <p:cNvPr id="157" name="Google Shape;157;g1f7b3b2aad5_1_15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1"/>
        <p:cNvGrpSpPr/>
        <p:nvPr/>
      </p:nvGrpSpPr>
      <p:grpSpPr>
        <a:xfrm>
          <a:off x="0" y="0"/>
          <a:ext cx="0" cy="0"/>
          <a:chOff x="0" y="0"/>
          <a:chExt cx="0" cy="0"/>
        </a:xfrm>
      </p:grpSpPr>
      <p:sp>
        <p:nvSpPr>
          <p:cNvPr id="162" name="Google Shape;162;g1f7b3b2aad5_1_995:notes"/>
          <p:cNvSpPr>
            <a:spLocks noGrp="1" noRot="1" noChangeAspect="1"/>
          </p:cNvSpPr>
          <p:nvPr>
            <p:ph type="sldImg" idx="2"/>
          </p:nvPr>
        </p:nvSpPr>
        <p:spPr>
          <a:xfrm>
            <a:off x="331318" y="685488"/>
            <a:ext cx="6195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g1f7b3b2aad5_1_995:notes"/>
          <p:cNvSpPr txBox="1">
            <a:spLocks noGrp="1"/>
          </p:cNvSpPr>
          <p:nvPr>
            <p:ph type="body" idx="1"/>
          </p:nvPr>
        </p:nvSpPr>
        <p:spPr>
          <a:xfrm>
            <a:off x="685800" y="4344025"/>
            <a:ext cx="5486400" cy="4114500"/>
          </a:xfrm>
          <a:prstGeom prst="rect">
            <a:avLst/>
          </a:prstGeom>
          <a:noFill/>
          <a:ln>
            <a:noFill/>
          </a:ln>
        </p:spPr>
        <p:txBody>
          <a:bodyPr spcFirstLastPara="1" wrap="square" lIns="91425" tIns="45700" rIns="91425" bIns="45700" anchor="t" anchorCtr="0">
            <a:noAutofit/>
          </a:bodyPr>
          <a:lstStyle/>
          <a:p>
            <a:pPr marL="457200" lvl="0" indent="-349250" algn="l" rtl="0">
              <a:lnSpc>
                <a:spcPct val="200000"/>
              </a:lnSpc>
              <a:spcBef>
                <a:spcPts val="0"/>
              </a:spcBef>
              <a:spcAft>
                <a:spcPts val="0"/>
              </a:spcAft>
              <a:buClr>
                <a:schemeClr val="dk1"/>
              </a:buClr>
              <a:buSzPts val="1900"/>
              <a:buFont typeface="Lucida Sans" panose="020B0602030504020204"/>
              <a:buChar char="●"/>
            </a:pPr>
            <a:r>
              <a:rPr lang="en-US" sz="1900">
                <a:latin typeface="Lucida Sans" panose="020B0602030504020204"/>
                <a:ea typeface="Lucida Sans" panose="020B0602030504020204"/>
                <a:cs typeface="Lucida Sans" panose="020B0602030504020204"/>
                <a:sym typeface="Lucida Sans" panose="020B0602030504020204"/>
              </a:rPr>
              <a:t>(Clark &amp; Rhea, 2017), (Massey et al., 2021).</a:t>
            </a:r>
            <a:r>
              <a:rPr lang="en-US" sz="1900">
                <a:solidFill>
                  <a:srgbClr val="222222"/>
                </a:solidFill>
                <a:latin typeface="Lucida Sans" panose="020B0602030504020204"/>
                <a:ea typeface="Lucida Sans" panose="020B0602030504020204"/>
                <a:cs typeface="Lucida Sans" panose="020B0602030504020204"/>
                <a:sym typeface="Lucida Sans" panose="020B0602030504020204"/>
              </a:rPr>
              <a:t>(Howard, &amp; McInnes, 2013).  </a:t>
            </a:r>
            <a:endParaRPr sz="1800">
              <a:latin typeface="Times New Roman" panose="02020603050405020304"/>
              <a:ea typeface="Times New Roman" panose="02020603050405020304"/>
              <a:cs typeface="Times New Roman" panose="02020603050405020304"/>
              <a:sym typeface="Times New Roman" panose="02020603050405020304"/>
            </a:endParaRPr>
          </a:p>
          <a:p>
            <a:pPr marL="457200" lvl="0" indent="-349250" algn="l" rtl="0">
              <a:lnSpc>
                <a:spcPct val="200000"/>
              </a:lnSpc>
              <a:spcBef>
                <a:spcPts val="0"/>
              </a:spcBef>
              <a:spcAft>
                <a:spcPts val="0"/>
              </a:spcAft>
              <a:buClr>
                <a:schemeClr val="dk1"/>
              </a:buClr>
              <a:buSzPts val="1900"/>
              <a:buFont typeface="Lucida Sans" panose="020B0602030504020204"/>
              <a:buChar char="●"/>
            </a:pPr>
            <a:r>
              <a:rPr lang="en-US" sz="1900">
                <a:latin typeface="Lucida Sans" panose="020B0602030504020204"/>
                <a:ea typeface="Lucida Sans" panose="020B0602030504020204"/>
                <a:cs typeface="Lucida Sans" panose="020B0602030504020204"/>
                <a:sym typeface="Lucida Sans" panose="020B0602030504020204"/>
              </a:rPr>
              <a:t> (Gray, 2011; Sunderland, 2016). (Brown, 2009).  (Moore &amp; Lynch (2018b) </a:t>
            </a:r>
            <a:r>
              <a:rPr lang="en-US" sz="1900">
                <a:solidFill>
                  <a:srgbClr val="212121"/>
                </a:solidFill>
                <a:latin typeface="Lucida Sans" panose="020B0602030504020204"/>
                <a:ea typeface="Lucida Sans" panose="020B0602030504020204"/>
                <a:cs typeface="Lucida Sans" panose="020B0602030504020204"/>
                <a:sym typeface="Lucida Sans" panose="020B0602030504020204"/>
              </a:rPr>
              <a:t>(</a:t>
            </a:r>
            <a:r>
              <a:rPr lang="en-US" sz="1900">
                <a:solidFill>
                  <a:srgbClr val="444746"/>
                </a:solidFill>
                <a:latin typeface="Lucida Sans" panose="020B0602030504020204"/>
                <a:ea typeface="Lucida Sans" panose="020B0602030504020204"/>
                <a:cs typeface="Lucida Sans" panose="020B0602030504020204"/>
                <a:sym typeface="Lucida Sans" panose="020B0602030504020204"/>
              </a:rPr>
              <a:t>Dodd, et al., 2023; </a:t>
            </a:r>
            <a:r>
              <a:rPr lang="en-US" sz="1900">
                <a:solidFill>
                  <a:srgbClr val="222222"/>
                </a:solidFill>
                <a:latin typeface="Lucida Sans" panose="020B0602030504020204"/>
                <a:ea typeface="Lucida Sans" panose="020B0602030504020204"/>
                <a:cs typeface="Lucida Sans" panose="020B0602030504020204"/>
                <a:sym typeface="Lucida Sans" panose="020B0602030504020204"/>
              </a:rPr>
              <a:t>Kennedy-Behr, et al., 2015; Sando, et al., 2021;Storli &amp; Sandseter 2019) </a:t>
            </a:r>
            <a:endParaRPr sz="1900">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90000"/>
              </a:lnSpc>
              <a:spcBef>
                <a:spcPts val="335"/>
              </a:spcBef>
              <a:spcAft>
                <a:spcPts val="0"/>
              </a:spcAft>
              <a:buNone/>
            </a:pPr>
            <a:r>
              <a:rPr lang="ro-RO" sz="1110">
                <a:sym typeface="+mn-ea"/>
              </a:rPr>
              <a:t>C</a:t>
            </a:r>
            <a:r>
              <a:rPr sz="1110">
                <a:sym typeface="+mn-ea"/>
              </a:rPr>
              <a:t>opiii care nu s-au angajat în jocul liber ca preșcolari, ca adolescenți, au avut mai multe șanse să se comporte </a:t>
            </a:r>
            <a:r>
              <a:rPr lang="ro-RO" sz="1110">
                <a:sym typeface="+mn-ea"/>
              </a:rPr>
              <a:t>inadecvat </a:t>
            </a:r>
            <a:r>
              <a:rPr sz="1110">
                <a:sym typeface="+mn-ea"/>
              </a:rPr>
              <a:t>și mai puțin probabil să participe la sport sau să contribuie </a:t>
            </a:r>
            <a:r>
              <a:rPr lang="ro-RO" sz="1110">
                <a:sym typeface="+mn-ea"/>
              </a:rPr>
              <a:t>în </a:t>
            </a:r>
            <a:r>
              <a:rPr sz="1110">
                <a:sym typeface="+mn-ea"/>
              </a:rPr>
              <a:t>familie sau comunitate. Când au fost examinați la vârsta de 23 de ani, au avut probleme de muncă mai mari și mai multe arestări.  Weikart (1998) a constatat că</a:t>
            </a:r>
            <a:r>
              <a:rPr lang="ro-RO" sz="1110">
                <a:sym typeface="+mn-ea"/>
              </a:rPr>
              <a:t> ....</a:t>
            </a:r>
            <a:endParaRPr lang="ro-RO" sz="1110"/>
          </a:p>
          <a:p>
            <a:pPr marL="0" lvl="0" indent="0" algn="l" rtl="0">
              <a:lnSpc>
                <a:spcPct val="90000"/>
              </a:lnSpc>
              <a:spcBef>
                <a:spcPts val="335"/>
              </a:spcBef>
              <a:spcAft>
                <a:spcPts val="0"/>
              </a:spcAft>
              <a:buNone/>
            </a:pPr>
            <a:endParaRPr sz="1110"/>
          </a:p>
        </p:txBody>
      </p:sp>
      <p:sp>
        <p:nvSpPr>
          <p:cNvPr id="164" name="Google Shape;164;g1f7b3b2aad5_1_995:notes"/>
          <p:cNvSpPr txBox="1">
            <a:spLocks noGrp="1"/>
          </p:cNvSpPr>
          <p:nvPr>
            <p:ph type="sldNum" idx="12"/>
          </p:nvPr>
        </p:nvSpPr>
        <p:spPr>
          <a:xfrm>
            <a:off x="3884613" y="8684926"/>
            <a:ext cx="2971800" cy="457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9"/>
        <p:cNvGrpSpPr/>
        <p:nvPr/>
      </p:nvGrpSpPr>
      <p:grpSpPr>
        <a:xfrm>
          <a:off x="0" y="0"/>
          <a:ext cx="0" cy="0"/>
          <a:chOff x="0" y="0"/>
          <a:chExt cx="0" cy="0"/>
        </a:xfrm>
      </p:grpSpPr>
      <p:sp>
        <p:nvSpPr>
          <p:cNvPr id="170" name="Google Shape;170;g2d009683977_0_61: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d009683977_0_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72" name="Google Shape;172;g2d009683977_0_6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5"/>
        <p:cNvGrpSpPr/>
        <p:nvPr/>
      </p:nvGrpSpPr>
      <p:grpSpPr>
        <a:xfrm>
          <a:off x="0" y="0"/>
          <a:ext cx="0" cy="0"/>
          <a:chOff x="0" y="0"/>
          <a:chExt cx="0" cy="0"/>
        </a:xfrm>
      </p:grpSpPr>
      <p:sp>
        <p:nvSpPr>
          <p:cNvPr id="176" name="Google Shape;176;g2d009683977_0_66:notes"/>
          <p:cNvSpPr>
            <a:spLocks noGrp="1" noRot="1" noChangeAspect="1"/>
          </p:cNvSpPr>
          <p:nvPr>
            <p:ph type="sldImg" idx="2"/>
          </p:nvPr>
        </p:nvSpPr>
        <p:spPr>
          <a:xfrm>
            <a:off x="331318" y="685488"/>
            <a:ext cx="6195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2d009683977_0_66:notes"/>
          <p:cNvSpPr txBox="1">
            <a:spLocks noGrp="1"/>
          </p:cNvSpPr>
          <p:nvPr>
            <p:ph type="body" idx="1"/>
          </p:nvPr>
        </p:nvSpPr>
        <p:spPr>
          <a:xfrm>
            <a:off x="685800" y="4344025"/>
            <a:ext cx="5486400" cy="4114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900"/>
              <a:t>Problemă - prea limitată într-un fel </a:t>
            </a:r>
            <a:endParaRPr lang="en-US" sz="900"/>
          </a:p>
          <a:p>
            <a:pPr marL="0" lvl="0" indent="0" algn="l" rtl="0">
              <a:spcBef>
                <a:spcPts val="0"/>
              </a:spcBef>
              <a:spcAft>
                <a:spcPts val="0"/>
              </a:spcAft>
              <a:buNone/>
            </a:pPr>
            <a:r>
              <a:rPr lang="ro-RO" altLang="en-US" sz="900"/>
              <a:t>Problema - prea limitată (într-o oarecare măsură)</a:t>
            </a:r>
            <a:endParaRPr lang="ro-RO" altLang="en-US" sz="900"/>
          </a:p>
          <a:p>
            <a:pPr marL="0" lvl="0" indent="457200" algn="l" rtl="0">
              <a:spcBef>
                <a:spcPts val="0"/>
              </a:spcBef>
              <a:spcAft>
                <a:spcPts val="0"/>
              </a:spcAft>
              <a:buNone/>
            </a:pPr>
            <a:r>
              <a:rPr lang="en-US" sz="900"/>
              <a:t>Copiii </a:t>
            </a:r>
            <a:r>
              <a:rPr lang="ro-RO" altLang="en-US" sz="900"/>
              <a:t>s</a:t>
            </a:r>
            <a:r>
              <a:rPr lang="en-US" sz="900"/>
              <a:t>e dezvoltă și învață chiar și atunci când jocul nu este încurajat sau promovat</a:t>
            </a:r>
            <a:r>
              <a:rPr lang="ro-RO" altLang="en-US" sz="900"/>
              <a:t>.</a:t>
            </a:r>
            <a:endParaRPr lang="en-US" sz="900"/>
          </a:p>
          <a:p>
            <a:pPr marL="0" lvl="0" indent="457200" algn="l" rtl="0">
              <a:spcBef>
                <a:spcPts val="0"/>
              </a:spcBef>
              <a:spcAft>
                <a:spcPts val="0"/>
              </a:spcAft>
              <a:buNone/>
            </a:pPr>
            <a:r>
              <a:rPr lang="en-US" sz="900"/>
              <a:t>Unii </a:t>
            </a:r>
            <a:r>
              <a:rPr lang="ro-RO" altLang="en-US" sz="900"/>
              <a:t>copii </a:t>
            </a:r>
            <a:r>
              <a:rPr lang="en-US" sz="900"/>
              <a:t>nu pot explica jocul </a:t>
            </a:r>
            <a:r>
              <a:rPr lang="ro-RO" altLang="en-US" sz="900"/>
              <a:t>în sine </a:t>
            </a:r>
            <a:r>
              <a:rPr lang="en-US" sz="900"/>
              <a:t>care este înfricoșător</a:t>
            </a:r>
            <a:r>
              <a:rPr lang="ro-RO" altLang="en-US" sz="900"/>
              <a:t>, </a:t>
            </a:r>
            <a:r>
              <a:rPr lang="en-US" sz="900"/>
              <a:t>stresant, sau sedentar</a:t>
            </a:r>
            <a:r>
              <a:rPr lang="ro-RO" altLang="en-US" sz="900"/>
              <a:t>.</a:t>
            </a:r>
            <a:endParaRPr lang="en-US" sz="900"/>
          </a:p>
          <a:p>
            <a:pPr marL="0" lvl="0" indent="457200" algn="l" rtl="0">
              <a:spcBef>
                <a:spcPts val="0"/>
              </a:spcBef>
              <a:spcAft>
                <a:spcPts val="0"/>
              </a:spcAft>
              <a:buNone/>
            </a:pPr>
            <a:r>
              <a:rPr lang="ro-RO" altLang="en-US" sz="900"/>
              <a:t>Unii copii </a:t>
            </a:r>
            <a:r>
              <a:rPr lang="en-US" sz="900"/>
              <a:t>nu pot lua în considerare noile forme de joc</a:t>
            </a:r>
            <a:r>
              <a:rPr lang="ro-RO" altLang="en-US" sz="900"/>
              <a:t>,</a:t>
            </a:r>
            <a:r>
              <a:rPr lang="en-US" sz="900"/>
              <a:t> folosind tehnologia</a:t>
            </a:r>
            <a:r>
              <a:rPr lang="ro-RO" altLang="en-US" sz="900"/>
              <a:t>.</a:t>
            </a:r>
            <a:endParaRPr lang="en-US" sz="900"/>
          </a:p>
          <a:p>
            <a:pPr marL="0" lvl="0" indent="457200" algn="l" rtl="0">
              <a:spcBef>
                <a:spcPts val="0"/>
              </a:spcBef>
              <a:spcAft>
                <a:spcPts val="0"/>
              </a:spcAft>
              <a:buNone/>
            </a:pPr>
            <a:r>
              <a:rPr lang="en-US" sz="900"/>
              <a:t>Unii nu po</a:t>
            </a:r>
            <a:r>
              <a:rPr lang="ro-RO" altLang="en-US" sz="900"/>
              <a:t>t pot lua în considerare noile forme de joc pe teren, care folosesc tehnologia.</a:t>
            </a:r>
            <a:endParaRPr lang="ro-RO" altLang="en-US" sz="900"/>
          </a:p>
          <a:p>
            <a:pPr marL="0" lvl="0" indent="457200" algn="l" rtl="0">
              <a:spcBef>
                <a:spcPts val="0"/>
              </a:spcBef>
              <a:spcAft>
                <a:spcPts val="0"/>
              </a:spcAft>
              <a:buNone/>
            </a:pPr>
            <a:r>
              <a:rPr lang="ro-RO" altLang="en-US" sz="700"/>
              <a:t>Unii nu pot explica jocul sugarilor sau</a:t>
            </a:r>
            <a:r>
              <a:rPr lang="en-US" sz="700"/>
              <a:t> animal</a:t>
            </a:r>
            <a:r>
              <a:rPr lang="ro-RO" altLang="en-US" sz="700"/>
              <a:t>elor.</a:t>
            </a:r>
            <a:endParaRPr lang="ro-RO" altLang="en-US" sz="700"/>
          </a:p>
          <a:p>
            <a:pPr marL="0" lvl="0" indent="457200" algn="l" rtl="0">
              <a:spcBef>
                <a:spcPts val="0"/>
              </a:spcBef>
              <a:spcAft>
                <a:spcPts val="0"/>
              </a:spcAft>
              <a:buNone/>
            </a:pPr>
            <a:r>
              <a:rPr lang="ro-RO" altLang="en-US" sz="700"/>
              <a:t>Uni nu pot explica întreaga gamă de motivație a jucătorilor.</a:t>
            </a:r>
            <a:endParaRPr sz="400"/>
          </a:p>
        </p:txBody>
      </p:sp>
      <p:sp>
        <p:nvSpPr>
          <p:cNvPr id="178" name="Google Shape;178;g2d009683977_0_66:notes"/>
          <p:cNvSpPr txBox="1">
            <a:spLocks noGrp="1"/>
          </p:cNvSpPr>
          <p:nvPr>
            <p:ph type="sldNum" idx="12"/>
          </p:nvPr>
        </p:nvSpPr>
        <p:spPr>
          <a:xfrm>
            <a:off x="3884613" y="8684926"/>
            <a:ext cx="2971800" cy="457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2"/>
        <p:cNvGrpSpPr/>
        <p:nvPr/>
      </p:nvGrpSpPr>
      <p:grpSpPr>
        <a:xfrm>
          <a:off x="0" y="0"/>
          <a:ext cx="0" cy="0"/>
          <a:chOff x="0" y="0"/>
          <a:chExt cx="0" cy="0"/>
        </a:xfrm>
      </p:grpSpPr>
      <p:sp>
        <p:nvSpPr>
          <p:cNvPr id="183" name="Google Shape;183;g2d009683977_0_72:notes"/>
          <p:cNvSpPr>
            <a:spLocks noGrp="1" noRot="1" noChangeAspect="1"/>
          </p:cNvSpPr>
          <p:nvPr>
            <p:ph type="sldImg" idx="2"/>
          </p:nvPr>
        </p:nvSpPr>
        <p:spPr>
          <a:xfrm>
            <a:off x="331318" y="685488"/>
            <a:ext cx="6195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2d009683977_0_72:notes"/>
          <p:cNvSpPr txBox="1">
            <a:spLocks noGrp="1"/>
          </p:cNvSpPr>
          <p:nvPr>
            <p:ph type="body" idx="1"/>
          </p:nvPr>
        </p:nvSpPr>
        <p:spPr>
          <a:xfrm>
            <a:off x="685800" y="4344025"/>
            <a:ext cx="5486400" cy="4114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85" name="Google Shape;185;g2d009683977_0_72:notes"/>
          <p:cNvSpPr txBox="1">
            <a:spLocks noGrp="1"/>
          </p:cNvSpPr>
          <p:nvPr>
            <p:ph type="sldNum" idx="12"/>
          </p:nvPr>
        </p:nvSpPr>
        <p:spPr>
          <a:xfrm>
            <a:off x="3884613" y="8684926"/>
            <a:ext cx="2971800" cy="457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9"/>
        <p:cNvGrpSpPr/>
        <p:nvPr/>
      </p:nvGrpSpPr>
      <p:grpSpPr>
        <a:xfrm>
          <a:off x="0" y="0"/>
          <a:ext cx="0" cy="0"/>
          <a:chOff x="0" y="0"/>
          <a:chExt cx="0" cy="0"/>
        </a:xfrm>
      </p:grpSpPr>
      <p:sp>
        <p:nvSpPr>
          <p:cNvPr id="190" name="Google Shape;190;g2d009683977_0_78:notes"/>
          <p:cNvSpPr>
            <a:spLocks noGrp="1" noRot="1" noChangeAspect="1"/>
          </p:cNvSpPr>
          <p:nvPr>
            <p:ph type="sldImg" idx="2"/>
          </p:nvPr>
        </p:nvSpPr>
        <p:spPr>
          <a:xfrm>
            <a:off x="331318" y="685488"/>
            <a:ext cx="6195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2d009683977_0_78:notes"/>
          <p:cNvSpPr txBox="1">
            <a:spLocks noGrp="1"/>
          </p:cNvSpPr>
          <p:nvPr>
            <p:ph type="body" idx="1"/>
          </p:nvPr>
        </p:nvSpPr>
        <p:spPr>
          <a:xfrm>
            <a:off x="685800" y="4344025"/>
            <a:ext cx="5486400" cy="41145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570"/>
              <a:buFont typeface="Calibri" panose="020F0502020204030204"/>
              <a:buNone/>
            </a:pPr>
            <a:r>
              <a:rPr lang="ro-RO" altLang="en-US" sz="570">
                <a:solidFill>
                  <a:schemeClr val="dk1"/>
                </a:solidFill>
                <a:latin typeface="Calibri" panose="020F0502020204030204"/>
                <a:ea typeface="Calibri" panose="020F0502020204030204"/>
                <a:cs typeface="Calibri" panose="020F0502020204030204"/>
                <a:sym typeface="Calibri" panose="020F0502020204030204"/>
              </a:rPr>
              <a:t>Studii/ cercetări pe animale care demonstrează impactul jocului în dezvoltarea neurologică a unor zone specifice din creier (</a:t>
            </a:r>
            <a:r>
              <a:rPr lang="en-US" sz="570">
                <a:solidFill>
                  <a:schemeClr val="dk1"/>
                </a:solidFill>
                <a:latin typeface="Calibri" panose="020F0502020204030204"/>
                <a:ea typeface="Calibri" panose="020F0502020204030204"/>
                <a:cs typeface="Calibri" panose="020F0502020204030204"/>
                <a:sym typeface="Calibri" panose="020F0502020204030204"/>
              </a:rPr>
              <a:t>Brown, 2009; Beckoff &amp; Byers, 1998; Gordon, Burke, Akil, Watson, &amp; Panksepp, 2003; Lewis &amp; Barton, 2004, 2006; Pellis, Pellis, &amp; Bell, 2010; Siviy, 1998, 2010). - talamus</a:t>
            </a:r>
            <a:r>
              <a:rPr lang="ro-RO" altLang="en-US" sz="570">
                <a:solidFill>
                  <a:schemeClr val="dk1"/>
                </a:solidFill>
                <a:latin typeface="Calibri" panose="020F0502020204030204"/>
                <a:ea typeface="Calibri" panose="020F0502020204030204"/>
                <a:cs typeface="Calibri" panose="020F0502020204030204"/>
                <a:sym typeface="Calibri" panose="020F0502020204030204"/>
              </a:rPr>
              <a:t>ul</a:t>
            </a:r>
            <a:r>
              <a:rPr lang="en-US" sz="570">
                <a:solidFill>
                  <a:schemeClr val="dk1"/>
                </a:solidFill>
                <a:latin typeface="Calibri" panose="020F0502020204030204"/>
                <a:ea typeface="Calibri" panose="020F0502020204030204"/>
                <a:cs typeface="Calibri" panose="020F0502020204030204"/>
                <a:sym typeface="Calibri" panose="020F0502020204030204"/>
              </a:rPr>
              <a:t>, am</a:t>
            </a:r>
            <a:r>
              <a:rPr lang="ro-RO" altLang="en-US" sz="570">
                <a:solidFill>
                  <a:schemeClr val="dk1"/>
                </a:solidFill>
                <a:latin typeface="Calibri" panose="020F0502020204030204"/>
                <a:ea typeface="Calibri" panose="020F0502020204030204"/>
                <a:cs typeface="Calibri" panose="020F0502020204030204"/>
                <a:sym typeface="Calibri" panose="020F0502020204030204"/>
              </a:rPr>
              <a:t>i</a:t>
            </a:r>
            <a:r>
              <a:rPr lang="en-US" sz="570">
                <a:solidFill>
                  <a:schemeClr val="dk1"/>
                </a:solidFill>
                <a:latin typeface="Calibri" panose="020F0502020204030204"/>
                <a:ea typeface="Calibri" panose="020F0502020204030204"/>
                <a:cs typeface="Calibri" panose="020F0502020204030204"/>
                <a:sym typeface="Calibri" panose="020F0502020204030204"/>
              </a:rPr>
              <a:t>gdala</a:t>
            </a:r>
            <a:r>
              <a:rPr lang="ro-RO" altLang="en-US" sz="570">
                <a:solidFill>
                  <a:schemeClr val="dk1"/>
                </a:solidFill>
                <a:latin typeface="Calibri" panose="020F0502020204030204"/>
                <a:ea typeface="Calibri" panose="020F0502020204030204"/>
                <a:cs typeface="Calibri" panose="020F0502020204030204"/>
                <a:sym typeface="Calibri" panose="020F0502020204030204"/>
              </a:rPr>
              <a:t> cerebrală (centrul emoțiilor)</a:t>
            </a:r>
            <a:r>
              <a:rPr lang="en-US" sz="570">
                <a:solidFill>
                  <a:schemeClr val="dk1"/>
                </a:solidFill>
                <a:latin typeface="Calibri" panose="020F0502020204030204"/>
                <a:ea typeface="Calibri" panose="020F0502020204030204"/>
                <a:cs typeface="Calibri" panose="020F0502020204030204"/>
                <a:sym typeface="Calibri" panose="020F0502020204030204"/>
              </a:rPr>
              <a:t>, cortex</a:t>
            </a:r>
            <a:r>
              <a:rPr lang="ro-RO" altLang="en-US" sz="570">
                <a:solidFill>
                  <a:schemeClr val="dk1"/>
                </a:solidFill>
                <a:latin typeface="Calibri" panose="020F0502020204030204"/>
                <a:ea typeface="Calibri" panose="020F0502020204030204"/>
                <a:cs typeface="Calibri" panose="020F0502020204030204"/>
                <a:sym typeface="Calibri" panose="020F0502020204030204"/>
              </a:rPr>
              <a:t>ul frontal și c</a:t>
            </a:r>
            <a:r>
              <a:rPr lang="en-US" sz="570">
                <a:solidFill>
                  <a:schemeClr val="dk1"/>
                </a:solidFill>
                <a:latin typeface="Calibri" panose="020F0502020204030204"/>
                <a:ea typeface="Calibri" panose="020F0502020204030204"/>
                <a:cs typeface="Calibri" panose="020F0502020204030204"/>
                <a:sym typeface="Calibri" panose="020F0502020204030204"/>
              </a:rPr>
              <a:t>erebel</a:t>
            </a:r>
            <a:r>
              <a:rPr lang="ro-RO" altLang="en-US" sz="570">
                <a:solidFill>
                  <a:schemeClr val="dk1"/>
                </a:solidFill>
                <a:latin typeface="Calibri" panose="020F0502020204030204"/>
                <a:ea typeface="Calibri" panose="020F0502020204030204"/>
                <a:cs typeface="Calibri" panose="020F0502020204030204"/>
                <a:sym typeface="Calibri" panose="020F0502020204030204"/>
              </a:rPr>
              <a:t>ul.</a:t>
            </a:r>
            <a:endParaRPr lang="ro-RO" altLang="en-US" sz="57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80000"/>
              </a:lnSpc>
              <a:spcBef>
                <a:spcPts val="0"/>
              </a:spcBef>
              <a:spcAft>
                <a:spcPts val="0"/>
              </a:spcAft>
              <a:buClr>
                <a:schemeClr val="dk1"/>
              </a:buClr>
              <a:buSzPts val="570"/>
              <a:buFont typeface="Calibri" panose="020F0502020204030204"/>
              <a:buNone/>
            </a:pPr>
            <a:r>
              <a:rPr lang="en-US" sz="570"/>
              <a:t>Panksepp (1998, 2010) </a:t>
            </a:r>
            <a:r>
              <a:rPr lang="ro-RO" altLang="en-US" sz="570"/>
              <a:t>și</a:t>
            </a:r>
            <a:r>
              <a:rPr lang="en-US" sz="570"/>
              <a:t> Siviy (1998, 2010) </a:t>
            </a:r>
            <a:r>
              <a:rPr lang="ro-RO" altLang="en-US" sz="570"/>
              <a:t>au realizat studii pe șobolani</a:t>
            </a:r>
            <a:r>
              <a:rPr lang="en-US" sz="570"/>
              <a:t> - </a:t>
            </a:r>
            <a:r>
              <a:rPr lang="ro-RO" altLang="en-US" sz="570"/>
              <a:t>jocul poate avea origine în </a:t>
            </a:r>
            <a:r>
              <a:rPr lang="en-US" sz="570"/>
              <a:t>talamus - </a:t>
            </a:r>
            <a:r>
              <a:rPr lang="ro-RO" altLang="en-US" sz="570"/>
              <a:t>coomportamentul de fixare al șobolanilor care se joacă </a:t>
            </a:r>
            <a:r>
              <a:rPr lang="en-US" sz="570"/>
              <a:t> p</a:t>
            </a:r>
            <a:r>
              <a:rPr lang="ro-RO" altLang="en-US" sz="570"/>
              <a:t>are legat de o zonă a talamusului responsabilă cu integrarea informațiilor somatosenzoriale.</a:t>
            </a:r>
            <a:r>
              <a:rPr lang="en-US" sz="570"/>
              <a:t> (Siviy, 1998, 2010).</a:t>
            </a:r>
            <a:r>
              <a:rPr lang="ro-RO" altLang="en-US" sz="570"/>
              <a:t> Trânte și rostogoliri sau jocul motor, în special, sunt asociate zonelor </a:t>
            </a:r>
            <a:r>
              <a:rPr lang="en-US" sz="570"/>
              <a:t>somatosensor</a:t>
            </a:r>
            <a:r>
              <a:rPr lang="ro-RO" altLang="en-US" sz="570"/>
              <a:t>iale ale creierului</a:t>
            </a:r>
            <a:r>
              <a:rPr lang="en-US" sz="570"/>
              <a:t>.  Panksepp </a:t>
            </a:r>
            <a:r>
              <a:rPr lang="ro-RO" altLang="en-US" sz="570"/>
              <a:t>relatează importanța sistemului tactil, în mod particular, în joaca șobolanilor și probabil și a oamenilor.</a:t>
            </a:r>
            <a:r>
              <a:rPr lang="en-US" sz="570"/>
              <a:t> Studi</a:t>
            </a:r>
            <a:r>
              <a:rPr lang="ro-RO" altLang="en-US" sz="570"/>
              <a:t>ile pe șobolani au sugerat faptul că sistemele v</a:t>
            </a:r>
            <a:r>
              <a:rPr lang="en-US" sz="570"/>
              <a:t>i</a:t>
            </a:r>
            <a:r>
              <a:rPr lang="ro-RO" altLang="en-US" sz="570"/>
              <a:t>z</a:t>
            </a:r>
            <a:r>
              <a:rPr lang="en-US" sz="570"/>
              <a:t>ual </a:t>
            </a:r>
            <a:r>
              <a:rPr lang="ro-RO" altLang="en-US" sz="570"/>
              <a:t>și o</a:t>
            </a:r>
            <a:r>
              <a:rPr lang="en-US" sz="570"/>
              <a:t>lfact</a:t>
            </a:r>
            <a:r>
              <a:rPr lang="ro-RO" altLang="en-US" sz="570"/>
              <a:t>iv nu sunt necesare în menținerea comportamentului ludic. Sistemul auditiv contribuie, într-o oarecare măsură, întrucât animale surde se joacă mai puțin</a:t>
            </a:r>
            <a:r>
              <a:rPr lang="en-US" sz="570"/>
              <a:t>; </a:t>
            </a:r>
            <a:r>
              <a:rPr lang="ro-RO" altLang="en-US" sz="570"/>
              <a:t>de fapt, cercetările sugerează importanța sistemului tactil  în comportamentul ludic. Șobolanii au pielea mai </a:t>
            </a:r>
            <a:r>
              <a:rPr lang="ro-RO" altLang="en-US" sz="570">
                <a:latin typeface="Segoe UI" panose="020B0502040204020203" charset="0"/>
                <a:cs typeface="Segoe UI" panose="020B0502040204020203" charset="0"/>
              </a:rPr>
              <a:t>"gâdâlicioasă", care invită la joacă datorită sensibilității sale la atingerea socială. </a:t>
            </a:r>
            <a:endParaRPr lang="en-US" sz="570"/>
          </a:p>
          <a:p>
            <a:pPr marL="0" lvl="0" indent="0" algn="l" rtl="0">
              <a:lnSpc>
                <a:spcPct val="80000"/>
              </a:lnSpc>
              <a:spcBef>
                <a:spcPts val="170"/>
              </a:spcBef>
              <a:spcAft>
                <a:spcPts val="0"/>
              </a:spcAft>
              <a:buNone/>
            </a:pPr>
            <a:endParaRPr sz="570"/>
          </a:p>
          <a:p>
            <a:pPr marL="0" lvl="0" indent="0" algn="l" rtl="0">
              <a:lnSpc>
                <a:spcPct val="80000"/>
              </a:lnSpc>
              <a:spcBef>
                <a:spcPts val="170"/>
              </a:spcBef>
              <a:spcAft>
                <a:spcPts val="0"/>
              </a:spcAft>
              <a:buNone/>
            </a:pPr>
            <a:r>
              <a:rPr lang="en-US" sz="570"/>
              <a:t>the amygdala and the frontal cortex of the brain have been implicated in the play behavior of animals (Lewis &amp; Barton, 2006; Pellis, Pellis, &amp; Bell, 2010).  The size of the amygdala in nonhuman primates is correlated with the frequency of social play in such species (Lewis &amp; Barton, 2006).  In rats allowed to play for 30 minutes, the amygdala and the dorsolateral frontal cortex evidence significantly elevated proteins related to brain maturation (Gordon, et al., 2003).  Additionally, damage to the orbit frontal cortex in early life may alter the ability of rats to modify patterns of response in play fighting with different partners (Pellis, et al., 2006). </a:t>
            </a:r>
            <a:endParaRPr lang="en-US" sz="570"/>
          </a:p>
          <a:p>
            <a:pPr marL="0" lvl="0" indent="0" algn="l" rtl="0">
              <a:lnSpc>
                <a:spcPct val="80000"/>
              </a:lnSpc>
              <a:spcBef>
                <a:spcPts val="170"/>
              </a:spcBef>
              <a:spcAft>
                <a:spcPts val="0"/>
              </a:spcAft>
              <a:buNone/>
            </a:pPr>
            <a:r>
              <a:rPr lang="en-US" sz="570">
                <a:solidFill>
                  <a:schemeClr val="dk1"/>
                </a:solidFill>
                <a:latin typeface="Calibri" panose="020F0502020204030204"/>
                <a:ea typeface="Calibri" panose="020F0502020204030204"/>
                <a:cs typeface="Calibri" panose="020F0502020204030204"/>
                <a:sym typeface="Calibri" panose="020F0502020204030204"/>
              </a:rPr>
              <a:t>The cerebellum may be particularly important for understanding play.  Cerebellar size is correlated with social play across species of nonhuman primates (Lewis &amp; Barton, 2004). Additionally, cerebellar development is associated with play frequency in some species.  Researchers and scientists who have studied play in animals to determine its causes and significance have noted, that in many species, including humans, play follows a U-shaped curve.  Infants exhibit minimal play, while play substantially increases during the juvenile period. It eventually decreases in frequency. Adults of most species play very little and, when they do, it is primarily with their young (Byers &amp; Walker, 1995).  </a:t>
            </a:r>
            <a:endParaRPr lang="en-US" sz="57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lnSpc>
                <a:spcPct val="80000"/>
              </a:lnSpc>
              <a:spcBef>
                <a:spcPts val="170"/>
              </a:spcBef>
              <a:spcAft>
                <a:spcPts val="0"/>
              </a:spcAft>
              <a:buNone/>
            </a:pPr>
            <a:endParaRPr sz="57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80000"/>
              </a:lnSpc>
              <a:spcBef>
                <a:spcPts val="170"/>
              </a:spcBef>
              <a:spcAft>
                <a:spcPts val="0"/>
              </a:spcAft>
              <a:buClr>
                <a:schemeClr val="dk1"/>
              </a:buClr>
              <a:buSzPts val="570"/>
              <a:buFont typeface="Calibri" panose="020F0502020204030204"/>
              <a:buNone/>
            </a:pPr>
            <a:r>
              <a:rPr lang="en-US" sz="570">
                <a:solidFill>
                  <a:schemeClr val="dk1"/>
                </a:solidFill>
                <a:latin typeface="Calibri" panose="020F0502020204030204"/>
                <a:ea typeface="Calibri" panose="020F0502020204030204"/>
                <a:cs typeface="Calibri" panose="020F0502020204030204"/>
                <a:sym typeface="Calibri" panose="020F0502020204030204"/>
              </a:rPr>
              <a:t>Pellis et al. (Pellis &amp; Iwaniuk, 2004; Pellis &amp; Pellis, 2009) have researched the neurological impact of play deprivation.  With rats, there is emerging evidence of the neurological and behavioral effects of play deprivation on the brain (Henig, 2008).  In play-deprived rats, there is an immature pattern of neural connections, where appropriate neural pruning seems to have been missed or skipped (Pellis, Pellis, &amp; Bell, 2010).</a:t>
            </a:r>
            <a:endParaRPr lang="en-US" sz="57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lnSpc>
                <a:spcPct val="80000"/>
              </a:lnSpc>
              <a:spcBef>
                <a:spcPts val="170"/>
              </a:spcBef>
              <a:spcAft>
                <a:spcPts val="0"/>
              </a:spcAft>
              <a:buNone/>
            </a:pPr>
            <a:endParaRPr sz="57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80000"/>
              </a:lnSpc>
              <a:spcBef>
                <a:spcPts val="170"/>
              </a:spcBef>
              <a:spcAft>
                <a:spcPts val="0"/>
              </a:spcAft>
              <a:buClr>
                <a:schemeClr val="dk1"/>
              </a:buClr>
              <a:buSzPts val="570"/>
              <a:buFont typeface="Calibri" panose="020F0502020204030204"/>
              <a:buNone/>
            </a:pPr>
            <a:endParaRPr sz="57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80000"/>
              </a:lnSpc>
              <a:spcBef>
                <a:spcPts val="170"/>
              </a:spcBef>
              <a:spcAft>
                <a:spcPts val="0"/>
              </a:spcAft>
              <a:buClr>
                <a:schemeClr val="dk1"/>
              </a:buClr>
              <a:buSzPts val="570"/>
              <a:buFont typeface="Calibri" panose="020F0502020204030204"/>
              <a:buNone/>
            </a:pPr>
            <a:r>
              <a:rPr lang="en-US" sz="570">
                <a:solidFill>
                  <a:schemeClr val="dk1"/>
                </a:solidFill>
                <a:latin typeface="Calibri" panose="020F0502020204030204"/>
                <a:ea typeface="Calibri" panose="020F0502020204030204"/>
                <a:cs typeface="Calibri" panose="020F0502020204030204"/>
                <a:sym typeface="Calibri" panose="020F0502020204030204"/>
              </a:rPr>
              <a:t>Kasari, Paparella, Freeman, and Jahromi (2008) investigated play interventions in autism, with children from an earlier study who were reexamined 12 months later to investigate the impact of play on language outcomes.  In the original study, three groups of children participated; all received 6 hours of behavioral intervention per day.  Two intervention groups received either joint attention or play interventions in addition, while the control group received behavioral intervention only.  Both groups who received intervention exhibited greater improvement in language 12 months later than did the control group, suggesting that the intervention continued to change their developmental trajectory following completion of the treatment.  While the play intervention did improve language, the joint-attention intervention seemed to be more beneficial than play intervention for those children with lower initial language ability.  </a:t>
            </a:r>
            <a:endParaRPr lang="en-US" sz="57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80000"/>
              </a:lnSpc>
              <a:spcBef>
                <a:spcPts val="170"/>
              </a:spcBef>
              <a:spcAft>
                <a:spcPts val="0"/>
              </a:spcAft>
              <a:buClr>
                <a:schemeClr val="dk1"/>
              </a:buClr>
              <a:buSzPts val="570"/>
              <a:buFont typeface="Calibri" panose="020F0502020204030204"/>
              <a:buNone/>
            </a:pPr>
            <a:endParaRPr sz="57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80000"/>
              </a:lnSpc>
              <a:spcBef>
                <a:spcPts val="170"/>
              </a:spcBef>
              <a:spcAft>
                <a:spcPts val="0"/>
              </a:spcAft>
              <a:buClr>
                <a:schemeClr val="dk1"/>
              </a:buClr>
              <a:buSzPts val="570"/>
              <a:buFont typeface="Calibri" panose="020F0502020204030204"/>
              <a:buNone/>
            </a:pPr>
            <a:r>
              <a:rPr lang="en-US" sz="570"/>
              <a:t>Siller and Sigman (2002) studied the parents of children with autism and suggested that parental sensitivity to the cues and interests of children with autism during play was linked to improved child performance in joint attention and communication at 1 year, 10 years, and 16 years.</a:t>
            </a:r>
            <a:r>
              <a:rPr lang="en-US" sz="570">
                <a:solidFill>
                  <a:schemeClr val="dk1"/>
                </a:solidFill>
                <a:latin typeface="Calibri" panose="020F0502020204030204"/>
                <a:ea typeface="Calibri" panose="020F0502020204030204"/>
                <a:cs typeface="Calibri" panose="020F0502020204030204"/>
                <a:sym typeface="Calibri" panose="020F0502020204030204"/>
              </a:rPr>
              <a:t>  </a:t>
            </a:r>
            <a:r>
              <a:rPr lang="en-US" sz="570"/>
              <a:t>Manning and Wainwright (2010) </a:t>
            </a:r>
            <a:r>
              <a:rPr lang="en-US" sz="570">
                <a:solidFill>
                  <a:schemeClr val="dk1"/>
                </a:solidFill>
                <a:latin typeface="Calibri" panose="020F0502020204030204"/>
                <a:ea typeface="Calibri" panose="020F0502020204030204"/>
                <a:cs typeface="Calibri" panose="020F0502020204030204"/>
                <a:sym typeface="Calibri" panose="020F0502020204030204"/>
              </a:rPr>
              <a:t>examined play skills and social interaction concurrently and compared children with autism to children with developmental delays.  Play performance was linked with social functioning in both groups of children</a:t>
            </a:r>
            <a:r>
              <a:rPr lang="en-US" sz="570"/>
              <a:t>. The researchers concluded that play held important potential for children with autism as a way to practice social skills and develop related abilities.</a:t>
            </a:r>
            <a:endParaRPr lang="en-US" sz="570"/>
          </a:p>
          <a:p>
            <a:pPr marL="0" marR="0" lvl="0" indent="0" algn="l" rtl="0">
              <a:lnSpc>
                <a:spcPct val="80000"/>
              </a:lnSpc>
              <a:spcBef>
                <a:spcPts val="170"/>
              </a:spcBef>
              <a:spcAft>
                <a:spcPts val="0"/>
              </a:spcAft>
              <a:buClr>
                <a:schemeClr val="dk1"/>
              </a:buClr>
              <a:buSzPts val="570"/>
              <a:buFont typeface="Calibri" panose="020F0502020204030204"/>
              <a:buNone/>
            </a:pPr>
            <a:endParaRPr sz="570"/>
          </a:p>
          <a:p>
            <a:pPr marL="0" marR="0" lvl="0" indent="0" algn="l" rtl="0">
              <a:lnSpc>
                <a:spcPct val="80000"/>
              </a:lnSpc>
              <a:spcBef>
                <a:spcPts val="170"/>
              </a:spcBef>
              <a:spcAft>
                <a:spcPts val="0"/>
              </a:spcAft>
              <a:buClr>
                <a:schemeClr val="dk1"/>
              </a:buClr>
              <a:buSzPts val="570"/>
              <a:buFont typeface="Calibri" panose="020F0502020204030204"/>
              <a:buNone/>
            </a:pPr>
            <a:r>
              <a:rPr lang="en-US" sz="570">
                <a:solidFill>
                  <a:schemeClr val="dk1"/>
                </a:solidFill>
                <a:latin typeface="Calibri" panose="020F0502020204030204"/>
                <a:ea typeface="Calibri" panose="020F0502020204030204"/>
                <a:cs typeface="Calibri" panose="020F0502020204030204"/>
                <a:sym typeface="Calibri" panose="020F0502020204030204"/>
              </a:rPr>
              <a:t>minimal evidence in humans of the specific impact of play on the brain.  However, neuroimaging studies have suggested that areas of the brain that are activated during pretense include the medial prefrontal and dorsolateral prefrontal cortex, the temporal poles, and the right superior temporal sulcus (Whitehead, 2008).  Particular areas are also activated during theory of mind tasks, which are often difficult for individuals with autism.  Therefore, it is possible that play could promote brain function in regions of the brain within which individuals with autism demonstrate neuroanatomical, neurochemical, and neurophysiological differences.  </a:t>
            </a:r>
            <a:endParaRPr lang="en-US" sz="570">
              <a:solidFill>
                <a:schemeClr val="dk1"/>
              </a:solidFill>
              <a:latin typeface="Calibri" panose="020F0502020204030204"/>
              <a:ea typeface="Calibri" panose="020F0502020204030204"/>
              <a:cs typeface="Calibri" panose="020F0502020204030204"/>
              <a:sym typeface="Calibri" panose="020F0502020204030204"/>
            </a:endParaRPr>
          </a:p>
          <a:p>
            <a:pPr marL="0" marR="0" lvl="0" indent="0" algn="l" rtl="0">
              <a:lnSpc>
                <a:spcPct val="80000"/>
              </a:lnSpc>
              <a:spcBef>
                <a:spcPts val="170"/>
              </a:spcBef>
              <a:spcAft>
                <a:spcPts val="0"/>
              </a:spcAft>
              <a:buClr>
                <a:schemeClr val="dk1"/>
              </a:buClr>
              <a:buSzPts val="570"/>
              <a:buFont typeface="Calibri" panose="020F0502020204030204"/>
              <a:buNone/>
            </a:pPr>
            <a:endParaRPr sz="570"/>
          </a:p>
        </p:txBody>
      </p:sp>
      <p:sp>
        <p:nvSpPr>
          <p:cNvPr id="192" name="Google Shape;192;g2d009683977_0_78:notes"/>
          <p:cNvSpPr txBox="1">
            <a:spLocks noGrp="1"/>
          </p:cNvSpPr>
          <p:nvPr>
            <p:ph type="sldNum" idx="12"/>
          </p:nvPr>
        </p:nvSpPr>
        <p:spPr>
          <a:xfrm>
            <a:off x="3884613" y="8684926"/>
            <a:ext cx="2971800" cy="457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9"/>
        <p:cNvGrpSpPr/>
        <p:nvPr/>
      </p:nvGrpSpPr>
      <p:grpSpPr>
        <a:xfrm>
          <a:off x="0" y="0"/>
          <a:ext cx="0" cy="0"/>
          <a:chOff x="0" y="0"/>
          <a:chExt cx="0" cy="0"/>
        </a:xfrm>
      </p:grpSpPr>
      <p:sp>
        <p:nvSpPr>
          <p:cNvPr id="200" name="Google Shape;200;g2d009683977_0_32: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d009683977_0_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02" name="Google Shape;202;g2d009683977_0_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8"/>
        <p:cNvGrpSpPr/>
        <p:nvPr/>
      </p:nvGrpSpPr>
      <p:grpSpPr>
        <a:xfrm>
          <a:off x="0" y="0"/>
          <a:ext cx="0" cy="0"/>
          <a:chOff x="0" y="0"/>
          <a:chExt cx="0" cy="0"/>
        </a:xfrm>
      </p:grpSpPr>
      <p:sp>
        <p:nvSpPr>
          <p:cNvPr id="219" name="Google Shape;219;g2d009683977_0_40: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d009683977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https://journals.sagepub.com/doi/10.1177/00084174221130165?icid=int.sj-abstract.citing-articles.10</a:t>
            </a:r>
            <a:r>
              <a:rPr lang="en-US"/>
              <a:t> </a:t>
            </a:r>
            <a:endParaRPr lang="en-US"/>
          </a:p>
          <a:p>
            <a:pPr marL="0" lvl="0" indent="0" algn="l" rtl="0">
              <a:spcBef>
                <a:spcPts val="0"/>
              </a:spcBef>
              <a:spcAft>
                <a:spcPts val="0"/>
              </a:spcAft>
              <a:buNone/>
            </a:pPr>
          </a:p>
          <a:p>
            <a:pPr marL="0" lvl="0" indent="0" algn="l" rtl="0">
              <a:spcBef>
                <a:spcPts val="0"/>
              </a:spcBef>
              <a:spcAft>
                <a:spcPts val="0"/>
              </a:spcAft>
              <a:buNone/>
            </a:pPr>
            <a:r>
              <a:rPr lang="en-US" u="sng">
                <a:solidFill>
                  <a:schemeClr val="hlink"/>
                </a:solidFill>
                <a:hlinkClick r:id="rId4"/>
              </a:rPr>
              <a:t>https://www.researchgate.net/publication/316547890_Occupational_perspective_on_play_for_the_sake_of_play</a:t>
            </a:r>
            <a:r>
              <a:rPr lang="en-US"/>
              <a:t> </a:t>
            </a:r>
            <a:endParaRPr lang="en-US"/>
          </a:p>
        </p:txBody>
      </p:sp>
      <p:sp>
        <p:nvSpPr>
          <p:cNvPr id="221" name="Google Shape;221;g2d009683977_0_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96" name="Shape 96"/>
        <p:cNvGrpSpPr/>
        <p:nvPr/>
      </p:nvGrpSpPr>
      <p:grpSpPr>
        <a:xfrm>
          <a:off x="0" y="0"/>
          <a:ext cx="0" cy="0"/>
          <a:chOff x="0" y="0"/>
          <a:chExt cx="0" cy="0"/>
        </a:xfrm>
      </p:grpSpPr>
      <p:sp>
        <p:nvSpPr>
          <p:cNvPr id="97" name="Google Shape;97;g2e080085fcc_0_6:notes"/>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e080085fcc_0_6:notes"/>
          <p:cNvSpPr txBox="1"/>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9" name="Google Shape;99;g2e080085fcc_0_6:notes"/>
          <p:cNvSpPr txBox="1"/>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6"/>
        <p:cNvGrpSpPr/>
        <p:nvPr/>
      </p:nvGrpSpPr>
      <p:grpSpPr>
        <a:xfrm>
          <a:off x="0" y="0"/>
          <a:ext cx="0" cy="0"/>
          <a:chOff x="0" y="0"/>
          <a:chExt cx="0" cy="0"/>
        </a:xfrm>
      </p:grpSpPr>
      <p:sp>
        <p:nvSpPr>
          <p:cNvPr id="227" name="Google Shape;227;g2cf0ef35b72_0_15: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cf0ef35b72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2000"/>
              </a:lnSpc>
              <a:spcBef>
                <a:spcPts val="0"/>
              </a:spcBef>
              <a:spcAft>
                <a:spcPts val="0"/>
              </a:spcAft>
              <a:buNone/>
            </a:pPr>
            <a:r>
              <a:rPr lang="en-US" sz="1600">
                <a:solidFill>
                  <a:srgbClr val="595959"/>
                </a:solidFill>
                <a:latin typeface="Lucida Sans" panose="020B0602030504020204"/>
                <a:ea typeface="Lucida Sans" panose="020B0602030504020204"/>
                <a:cs typeface="Lucida Sans" panose="020B0602030504020204"/>
                <a:sym typeface="Lucida Sans" panose="020B0602030504020204"/>
              </a:rPr>
              <a:t>Parham, 2008, </a:t>
            </a:r>
            <a:endParaRPr sz="1600">
              <a:solidFill>
                <a:srgbClr val="595959"/>
              </a:solidFill>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112000"/>
              </a:lnSpc>
              <a:spcBef>
                <a:spcPts val="0"/>
              </a:spcBef>
              <a:spcAft>
                <a:spcPts val="0"/>
              </a:spcAft>
              <a:buClr>
                <a:srgbClr val="8CC5D4"/>
              </a:buClr>
              <a:buSzPts val="2400"/>
              <a:buFont typeface="Arial" panose="020B0604020202020204"/>
              <a:buNone/>
            </a:pPr>
            <a:r>
              <a:rPr lang="en-US" sz="1600" u="sng">
                <a:solidFill>
                  <a:schemeClr val="hlink"/>
                </a:solidFill>
                <a:latin typeface="Lucida Sans" panose="020B0602030504020204"/>
                <a:ea typeface="Lucida Sans" panose="020B0602030504020204"/>
                <a:cs typeface="Lucida Sans" panose="020B0602030504020204"/>
                <a:sym typeface="Lucida Sans" panose="020B0602030504020204"/>
                <a:hlinkClick r:id="rId3"/>
              </a:rPr>
              <a:t>https://www.researchgate.net/publication/308180779_Play_as_an_occupation_in_occupational_therapy#fullTextFileContent</a:t>
            </a:r>
            <a:r>
              <a:rPr lang="en-US" sz="1600">
                <a:solidFill>
                  <a:srgbClr val="595959"/>
                </a:solidFill>
                <a:latin typeface="Lucida Sans" panose="020B0602030504020204"/>
                <a:ea typeface="Lucida Sans" panose="020B0602030504020204"/>
                <a:cs typeface="Lucida Sans" panose="020B0602030504020204"/>
                <a:sym typeface="Lucida Sans" panose="020B0602030504020204"/>
              </a:rPr>
              <a:t> </a:t>
            </a:r>
            <a:endParaRPr sz="1600">
              <a:solidFill>
                <a:srgbClr val="595959"/>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p>
        </p:txBody>
      </p:sp>
      <p:sp>
        <p:nvSpPr>
          <p:cNvPr id="229" name="Google Shape;229;g2cf0ef35b72_0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9"/>
        <p:cNvGrpSpPr/>
        <p:nvPr/>
      </p:nvGrpSpPr>
      <p:grpSpPr>
        <a:xfrm>
          <a:off x="0" y="0"/>
          <a:ext cx="0" cy="0"/>
          <a:chOff x="0" y="0"/>
          <a:chExt cx="0" cy="0"/>
        </a:xfrm>
      </p:grpSpPr>
      <p:sp>
        <p:nvSpPr>
          <p:cNvPr id="250" name="Google Shape;250;g2d009683977_0_87: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d009683977_0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52" name="Google Shape;252;g2d009683977_0_8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7"/>
        <p:cNvGrpSpPr/>
        <p:nvPr/>
      </p:nvGrpSpPr>
      <p:grpSpPr>
        <a:xfrm>
          <a:off x="0" y="0"/>
          <a:ext cx="0" cy="0"/>
          <a:chOff x="0" y="0"/>
          <a:chExt cx="0" cy="0"/>
        </a:xfrm>
      </p:grpSpPr>
      <p:sp>
        <p:nvSpPr>
          <p:cNvPr id="388" name="Google Shape;388;g2cf0ef35b72_0_55: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cf0ef35b72_0_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90" name="Google Shape;390;g2cf0ef35b72_0_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1"/>
        <p:cNvGrpSpPr/>
        <p:nvPr/>
      </p:nvGrpSpPr>
      <p:grpSpPr>
        <a:xfrm>
          <a:off x="0" y="0"/>
          <a:ext cx="0" cy="0"/>
          <a:chOff x="0" y="0"/>
          <a:chExt cx="0" cy="0"/>
        </a:xfrm>
      </p:grpSpPr>
      <p:sp>
        <p:nvSpPr>
          <p:cNvPr id="402" name="Google Shape;402;g2d20a833953_0_270: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d20a833953_0_2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04" name="Google Shape;404;g2d20a833953_0_27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8"/>
        <p:cNvGrpSpPr/>
        <p:nvPr/>
      </p:nvGrpSpPr>
      <p:grpSpPr>
        <a:xfrm>
          <a:off x="0" y="0"/>
          <a:ext cx="0" cy="0"/>
          <a:chOff x="0" y="0"/>
          <a:chExt cx="0" cy="0"/>
        </a:xfrm>
      </p:grpSpPr>
      <p:sp>
        <p:nvSpPr>
          <p:cNvPr id="409" name="Google Shape;409;g2cf0ef35b72_0_6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cf0ef35b72_0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11" name="Google Shape;411;g2cf0ef35b72_0_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5"/>
        <p:cNvGrpSpPr/>
        <p:nvPr/>
      </p:nvGrpSpPr>
      <p:grpSpPr>
        <a:xfrm>
          <a:off x="0" y="0"/>
          <a:ext cx="0" cy="0"/>
          <a:chOff x="0" y="0"/>
          <a:chExt cx="0" cy="0"/>
        </a:xfrm>
      </p:grpSpPr>
      <p:sp>
        <p:nvSpPr>
          <p:cNvPr id="416" name="Google Shape;416;g2d20a833953_0_27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d20a833953_0_2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18" name="Google Shape;418;g2d20a833953_0_27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2"/>
        <p:cNvGrpSpPr/>
        <p:nvPr/>
      </p:nvGrpSpPr>
      <p:grpSpPr>
        <a:xfrm>
          <a:off x="0" y="0"/>
          <a:ext cx="0" cy="0"/>
          <a:chOff x="0" y="0"/>
          <a:chExt cx="0" cy="0"/>
        </a:xfrm>
      </p:grpSpPr>
      <p:sp>
        <p:nvSpPr>
          <p:cNvPr id="423" name="Google Shape;423;g2cf0ef35b72_0_6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cf0ef35b72_0_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25" name="Google Shape;425;g2cf0ef35b72_0_6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9"/>
        <p:cNvGrpSpPr/>
        <p:nvPr/>
      </p:nvGrpSpPr>
      <p:grpSpPr>
        <a:xfrm>
          <a:off x="0" y="0"/>
          <a:ext cx="0" cy="0"/>
          <a:chOff x="0" y="0"/>
          <a:chExt cx="0" cy="0"/>
        </a:xfrm>
      </p:grpSpPr>
      <p:sp>
        <p:nvSpPr>
          <p:cNvPr id="430" name="Google Shape;430;g2d009683977_0_9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d009683977_0_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32" name="Google Shape;432;g2d009683977_0_9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6"/>
        <p:cNvGrpSpPr/>
        <p:nvPr/>
      </p:nvGrpSpPr>
      <p:grpSpPr>
        <a:xfrm>
          <a:off x="0" y="0"/>
          <a:ext cx="0" cy="0"/>
          <a:chOff x="0" y="0"/>
          <a:chExt cx="0" cy="0"/>
        </a:xfrm>
      </p:grpSpPr>
      <p:sp>
        <p:nvSpPr>
          <p:cNvPr id="437" name="Google Shape;437;g2d009683977_0_10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d009683977_0_1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39" name="Google Shape;439;g2d009683977_0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9"/>
        <p:cNvGrpSpPr/>
        <p:nvPr/>
      </p:nvGrpSpPr>
      <p:grpSpPr>
        <a:xfrm>
          <a:off x="0" y="0"/>
          <a:ext cx="0" cy="0"/>
          <a:chOff x="0" y="0"/>
          <a:chExt cx="0" cy="0"/>
        </a:xfrm>
      </p:grpSpPr>
      <p:sp>
        <p:nvSpPr>
          <p:cNvPr id="260" name="Google Shape;260;g2cf0ef35b72_0_40: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cf0ef35b72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62" name="Google Shape;262;g2cf0ef35b72_0_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98" name="Google Shape;98;p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5"/>
        <p:cNvGrpSpPr/>
        <p:nvPr/>
      </p:nvGrpSpPr>
      <p:grpSpPr>
        <a:xfrm>
          <a:off x="0" y="0"/>
          <a:ext cx="0" cy="0"/>
          <a:chOff x="0" y="0"/>
          <a:chExt cx="0" cy="0"/>
        </a:xfrm>
      </p:grpSpPr>
      <p:sp>
        <p:nvSpPr>
          <p:cNvPr id="266" name="Google Shape;266;g1f7b3b2aad5_1_1240:notes"/>
          <p:cNvSpPr>
            <a:spLocks noGrp="1" noRot="1" noChangeAspect="1"/>
          </p:cNvSpPr>
          <p:nvPr>
            <p:ph type="sldImg" idx="2"/>
          </p:nvPr>
        </p:nvSpPr>
        <p:spPr>
          <a:xfrm>
            <a:off x="686790"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g1f7b3b2aad5_1_12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During the first month the infant is primarily moving in reflexive patterns and no real play initially</a:t>
            </a:r>
            <a:endParaRPr lang="en-US"/>
          </a:p>
          <a:p>
            <a:pPr marL="0" lvl="0" indent="0" algn="l" rtl="0">
              <a:spcBef>
                <a:spcPts val="0"/>
              </a:spcBef>
              <a:spcAft>
                <a:spcPts val="0"/>
              </a:spcAft>
              <a:buNone/>
            </a:pPr>
          </a:p>
        </p:txBody>
      </p:sp>
      <p:sp>
        <p:nvSpPr>
          <p:cNvPr id="268" name="Google Shape;268;g1f7b3b2aad5_1_12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2"/>
        <p:cNvGrpSpPr/>
        <p:nvPr/>
      </p:nvGrpSpPr>
      <p:grpSpPr>
        <a:xfrm>
          <a:off x="0" y="0"/>
          <a:ext cx="0" cy="0"/>
          <a:chOff x="0" y="0"/>
          <a:chExt cx="0" cy="0"/>
        </a:xfrm>
      </p:grpSpPr>
      <p:sp>
        <p:nvSpPr>
          <p:cNvPr id="273" name="Google Shape;273;g1f7b3b2aad5_1_12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we may want to talk about - preemies, NAS, FAS, neurologically involved - difficulty with soothing - may affect early bonding, attunement</a:t>
            </a:r>
            <a:endParaRPr lang="en-US"/>
          </a:p>
        </p:txBody>
      </p:sp>
      <p:sp>
        <p:nvSpPr>
          <p:cNvPr id="274" name="Google Shape;274;g1f7b3b2aad5_1_1246:notes"/>
          <p:cNvSpPr>
            <a:spLocks noGrp="1" noRot="1" noChangeAspect="1"/>
          </p:cNvSpPr>
          <p:nvPr>
            <p:ph type="sldImg" idx="2"/>
          </p:nvPr>
        </p:nvSpPr>
        <p:spPr>
          <a:xfrm>
            <a:off x="686790"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8"/>
        <p:cNvGrpSpPr/>
        <p:nvPr/>
      </p:nvGrpSpPr>
      <p:grpSpPr>
        <a:xfrm>
          <a:off x="0" y="0"/>
          <a:ext cx="0" cy="0"/>
          <a:chOff x="0" y="0"/>
          <a:chExt cx="0" cy="0"/>
        </a:xfrm>
      </p:grpSpPr>
      <p:sp>
        <p:nvSpPr>
          <p:cNvPr id="279" name="Google Shape;279;g1f7b3b2aad5_1_1251:notes"/>
          <p:cNvSpPr>
            <a:spLocks noGrp="1" noRot="1" noChangeAspect="1"/>
          </p:cNvSpPr>
          <p:nvPr>
            <p:ph type="sldImg" idx="2"/>
          </p:nvPr>
        </p:nvSpPr>
        <p:spPr>
          <a:xfrm>
            <a:off x="686790"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1f7b3b2aad5_1_12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also we may want to compare with child with special needs - ex. baby with high or low tone may not be able to bring hands to mouth, we can coach parents on holding/positioning to help child with bringing hands / toys to mouth, holding to encourage visual attention to caregiver</a:t>
            </a:r>
            <a:endParaRPr lang="en-US"/>
          </a:p>
        </p:txBody>
      </p:sp>
      <p:sp>
        <p:nvSpPr>
          <p:cNvPr id="281" name="Google Shape;281;g1f7b3b2aad5_1_12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5"/>
        <p:cNvGrpSpPr/>
        <p:nvPr/>
      </p:nvGrpSpPr>
      <p:grpSpPr>
        <a:xfrm>
          <a:off x="0" y="0"/>
          <a:ext cx="0" cy="0"/>
          <a:chOff x="0" y="0"/>
          <a:chExt cx="0" cy="0"/>
        </a:xfrm>
      </p:grpSpPr>
      <p:sp>
        <p:nvSpPr>
          <p:cNvPr id="286" name="Google Shape;286;g1f7b3b2aad5_1_12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287" name="Google Shape;287;g1f7b3b2aad5_1_1257:notes"/>
          <p:cNvSpPr>
            <a:spLocks noGrp="1" noRot="1" noChangeAspect="1"/>
          </p:cNvSpPr>
          <p:nvPr>
            <p:ph type="sldImg" idx="2"/>
          </p:nvPr>
        </p:nvSpPr>
        <p:spPr>
          <a:xfrm>
            <a:off x="686790"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4"/>
        <p:cNvGrpSpPr/>
        <p:nvPr/>
      </p:nvGrpSpPr>
      <p:grpSpPr>
        <a:xfrm>
          <a:off x="0" y="0"/>
          <a:ext cx="0" cy="0"/>
          <a:chOff x="0" y="0"/>
          <a:chExt cx="0" cy="0"/>
        </a:xfrm>
      </p:grpSpPr>
      <p:sp>
        <p:nvSpPr>
          <p:cNvPr id="295" name="Google Shape;295;g1f7b3b2aad5_1_1265:notes"/>
          <p:cNvSpPr>
            <a:spLocks noGrp="1" noRot="1" noChangeAspect="1"/>
          </p:cNvSpPr>
          <p:nvPr>
            <p:ph type="sldImg" idx="2"/>
          </p:nvPr>
        </p:nvSpPr>
        <p:spPr>
          <a:xfrm>
            <a:off x="686790"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1f7b3b2aad5_1_12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Consider Piaget (1952)- circular reactions (you likely have had this in Intro Psych or a child development course but let me know if not</a:t>
            </a:r>
            <a:endParaRPr lang="en-US"/>
          </a:p>
          <a:p>
            <a:pPr marL="0" lvl="0" indent="0" algn="l" rtl="0">
              <a:spcBef>
                <a:spcPts val="0"/>
              </a:spcBef>
              <a:spcAft>
                <a:spcPts val="0"/>
              </a:spcAft>
              <a:buNone/>
            </a:pPr>
          </a:p>
          <a:p>
            <a:pPr marL="0" lvl="0" indent="0" algn="l" rtl="0">
              <a:spcBef>
                <a:spcPts val="0"/>
              </a:spcBef>
              <a:spcAft>
                <a:spcPts val="0"/>
              </a:spcAft>
              <a:buNone/>
            </a:pPr>
            <a:r>
              <a:rPr lang="en-US"/>
              <a:t>Also – learning early “rules” for games- peekaboo has rules- first something appears and then it disappears- it doesn’t matter so much what thing is appearing and disappearing (although it is usually an adult- but not always).  The infant learns to “read” this as a game.</a:t>
            </a:r>
            <a:endParaRPr lang="en-US"/>
          </a:p>
          <a:p>
            <a:pPr marL="0" lvl="0" indent="0" algn="l" rtl="0">
              <a:spcBef>
                <a:spcPts val="0"/>
              </a:spcBef>
              <a:spcAft>
                <a:spcPts val="0"/>
              </a:spcAft>
              <a:buNone/>
            </a:pPr>
            <a:r>
              <a:rPr lang="en-US"/>
              <a:t>Caregivers gives cues that “this is play.”  We talked about that in earlier weeks- even animals are able to give these play cues- think about a puppy bow to indicate the dog is playing.  </a:t>
            </a:r>
            <a:endParaRPr lang="en-US"/>
          </a:p>
          <a:p>
            <a:pPr marL="0" lvl="0" indent="0" algn="l" rtl="0">
              <a:spcBef>
                <a:spcPts val="0"/>
              </a:spcBef>
              <a:spcAft>
                <a:spcPts val="0"/>
              </a:spcAft>
              <a:buNone/>
            </a:pPr>
          </a:p>
          <a:p>
            <a:pPr marL="0" lvl="0" indent="0" algn="l" rtl="0">
              <a:spcBef>
                <a:spcPts val="0"/>
              </a:spcBef>
              <a:spcAft>
                <a:spcPts val="0"/>
              </a:spcAft>
              <a:buNone/>
            </a:pPr>
            <a:r>
              <a:rPr lang="en-US"/>
              <a:t>Adults scaffold and extend play with their actions – there are differences in mother-infant and father-infant play</a:t>
            </a:r>
            <a:endParaRPr lang="en-US"/>
          </a:p>
        </p:txBody>
      </p:sp>
      <p:sp>
        <p:nvSpPr>
          <p:cNvPr id="297" name="Google Shape;297;g1f7b3b2aad5_1_12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1"/>
        <p:cNvGrpSpPr/>
        <p:nvPr/>
      </p:nvGrpSpPr>
      <p:grpSpPr>
        <a:xfrm>
          <a:off x="0" y="0"/>
          <a:ext cx="0" cy="0"/>
          <a:chOff x="0" y="0"/>
          <a:chExt cx="0" cy="0"/>
        </a:xfrm>
      </p:grpSpPr>
      <p:sp>
        <p:nvSpPr>
          <p:cNvPr id="302" name="Google Shape;302;g1f7b3b2aad5_1_12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03" name="Google Shape;303;g1f7b3b2aad5_1_1271:notes"/>
          <p:cNvSpPr>
            <a:spLocks noGrp="1" noRot="1" noChangeAspect="1"/>
          </p:cNvSpPr>
          <p:nvPr>
            <p:ph type="sldImg" idx="2"/>
          </p:nvPr>
        </p:nvSpPr>
        <p:spPr>
          <a:xfrm>
            <a:off x="686790"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7"/>
        <p:cNvGrpSpPr/>
        <p:nvPr/>
      </p:nvGrpSpPr>
      <p:grpSpPr>
        <a:xfrm>
          <a:off x="0" y="0"/>
          <a:ext cx="0" cy="0"/>
          <a:chOff x="0" y="0"/>
          <a:chExt cx="0" cy="0"/>
        </a:xfrm>
      </p:grpSpPr>
      <p:sp>
        <p:nvSpPr>
          <p:cNvPr id="308" name="Google Shape;308;g1f7b3b2aad5_1_12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Importance of positioning or supporting mobility to provide access for children with physical limitations (tone, vision)</a:t>
            </a:r>
            <a:endParaRPr lang="en-US"/>
          </a:p>
        </p:txBody>
      </p:sp>
      <p:sp>
        <p:nvSpPr>
          <p:cNvPr id="309" name="Google Shape;309;g1f7b3b2aad5_1_1276:notes"/>
          <p:cNvSpPr>
            <a:spLocks noGrp="1" noRot="1" noChangeAspect="1"/>
          </p:cNvSpPr>
          <p:nvPr>
            <p:ph type="sldImg" idx="2"/>
          </p:nvPr>
        </p:nvSpPr>
        <p:spPr>
          <a:xfrm>
            <a:off x="686790"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3"/>
        <p:cNvGrpSpPr/>
        <p:nvPr/>
      </p:nvGrpSpPr>
      <p:grpSpPr>
        <a:xfrm>
          <a:off x="0" y="0"/>
          <a:ext cx="0" cy="0"/>
          <a:chOff x="0" y="0"/>
          <a:chExt cx="0" cy="0"/>
        </a:xfrm>
      </p:grpSpPr>
      <p:sp>
        <p:nvSpPr>
          <p:cNvPr id="314" name="Google Shape;314;g1f7b3b2aad5_1_12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15" name="Google Shape;315;g1f7b3b2aad5_1_1281:notes"/>
          <p:cNvSpPr>
            <a:spLocks noGrp="1" noRot="1" noChangeAspect="1"/>
          </p:cNvSpPr>
          <p:nvPr>
            <p:ph type="sldImg" idx="2"/>
          </p:nvPr>
        </p:nvSpPr>
        <p:spPr>
          <a:xfrm>
            <a:off x="686790"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9"/>
        <p:cNvGrpSpPr/>
        <p:nvPr/>
      </p:nvGrpSpPr>
      <p:grpSpPr>
        <a:xfrm>
          <a:off x="0" y="0"/>
          <a:ext cx="0" cy="0"/>
          <a:chOff x="0" y="0"/>
          <a:chExt cx="0" cy="0"/>
        </a:xfrm>
      </p:grpSpPr>
      <p:sp>
        <p:nvSpPr>
          <p:cNvPr id="320" name="Google Shape;320;g1f7b3b2aad5_1_1286:notes"/>
          <p:cNvSpPr>
            <a:spLocks noGrp="1" noRot="1" noChangeAspect="1"/>
          </p:cNvSpPr>
          <p:nvPr>
            <p:ph type="sldImg" idx="2"/>
          </p:nvPr>
        </p:nvSpPr>
        <p:spPr>
          <a:xfrm>
            <a:off x="686790"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g1f7b3b2aad5_1_12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panose="020F0502020204030204"/>
                <a:ea typeface="Calibri" panose="020F0502020204030204"/>
                <a:cs typeface="Calibri" panose="020F0502020204030204"/>
                <a:sym typeface="Calibri" panose="020F0502020204030204"/>
              </a:rPr>
              <a:t>Parten, M. B. (1932). Social participation among pre-school children. </a:t>
            </a:r>
            <a:r>
              <a:rPr lang="en-US" sz="1200" b="0" i="1">
                <a:solidFill>
                  <a:schemeClr val="dk1"/>
                </a:solidFill>
                <a:latin typeface="Calibri" panose="020F0502020204030204"/>
                <a:ea typeface="Calibri" panose="020F0502020204030204"/>
                <a:cs typeface="Calibri" panose="020F0502020204030204"/>
                <a:sym typeface="Calibri" panose="020F0502020204030204"/>
              </a:rPr>
              <a:t>The Journal of Abnormal and Social Psychology</a:t>
            </a:r>
            <a:r>
              <a:rPr lang="en-US" sz="1200" b="0" i="0">
                <a:solidFill>
                  <a:schemeClr val="dk1"/>
                </a:solidFill>
                <a:latin typeface="Calibri" panose="020F0502020204030204"/>
                <a:ea typeface="Calibri" panose="020F0502020204030204"/>
                <a:cs typeface="Calibri" panose="020F0502020204030204"/>
                <a:sym typeface="Calibri" panose="020F0502020204030204"/>
              </a:rPr>
              <a:t>, </a:t>
            </a:r>
            <a:r>
              <a:rPr lang="en-US" sz="1200" b="0" i="1">
                <a:solidFill>
                  <a:schemeClr val="dk1"/>
                </a:solidFill>
                <a:latin typeface="Calibri" panose="020F0502020204030204"/>
                <a:ea typeface="Calibri" panose="020F0502020204030204"/>
                <a:cs typeface="Calibri" panose="020F0502020204030204"/>
                <a:sym typeface="Calibri" panose="020F0502020204030204"/>
              </a:rPr>
              <a:t>27</a:t>
            </a:r>
            <a:r>
              <a:rPr lang="en-US" sz="1200" b="0" i="0">
                <a:solidFill>
                  <a:schemeClr val="dk1"/>
                </a:solidFill>
                <a:latin typeface="Calibri" panose="020F0502020204030204"/>
                <a:ea typeface="Calibri" panose="020F0502020204030204"/>
                <a:cs typeface="Calibri" panose="020F0502020204030204"/>
                <a:sym typeface="Calibri" panose="020F0502020204030204"/>
              </a:rPr>
              <a:t>(3), 243.</a:t>
            </a:r>
            <a:endParaRPr lang="en-US" sz="1200" b="0" i="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endParaRPr sz="1200" b="0" i="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r>
              <a:rPr lang="en-US"/>
              <a:t>First, play near each other but interest is mainly with objects NOT each other</a:t>
            </a:r>
            <a:endParaRPr lang="en-US"/>
          </a:p>
          <a:p>
            <a:pPr marL="0" lvl="0" indent="0" algn="l" rtl="0">
              <a:spcBef>
                <a:spcPts val="0"/>
              </a:spcBef>
              <a:spcAft>
                <a:spcPts val="0"/>
              </a:spcAft>
              <a:buNone/>
            </a:pPr>
            <a:r>
              <a:rPr lang="en-US"/>
              <a:t>May begin to share objects </a:t>
            </a:r>
            <a:endParaRPr lang="en-US"/>
          </a:p>
          <a:p>
            <a:pPr marL="0" lvl="0" indent="0" algn="l" rtl="0">
              <a:spcBef>
                <a:spcPts val="0"/>
              </a:spcBef>
              <a:spcAft>
                <a:spcPts val="0"/>
              </a:spcAft>
              <a:buNone/>
            </a:pPr>
            <a:r>
              <a:rPr lang="en-US"/>
              <a:t>Over time, start to show interest in the other, start imitating each other, </a:t>
            </a:r>
            <a:endParaRPr lang="en-US"/>
          </a:p>
          <a:p>
            <a:pPr marL="0" lvl="0" indent="0" algn="l" rtl="0">
              <a:spcBef>
                <a:spcPts val="0"/>
              </a:spcBef>
              <a:spcAft>
                <a:spcPts val="0"/>
              </a:spcAft>
              <a:buNone/>
            </a:pPr>
          </a:p>
          <a:p>
            <a:pPr marL="0" lvl="0" indent="0" algn="l" rtl="0">
              <a:spcBef>
                <a:spcPts val="0"/>
              </a:spcBef>
              <a:spcAft>
                <a:spcPts val="0"/>
              </a:spcAft>
              <a:buNone/>
            </a:pPr>
          </a:p>
        </p:txBody>
      </p:sp>
      <p:sp>
        <p:nvSpPr>
          <p:cNvPr id="322" name="Google Shape;322;g1f7b3b2aad5_1_12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9"/>
        <p:cNvGrpSpPr/>
        <p:nvPr/>
      </p:nvGrpSpPr>
      <p:grpSpPr>
        <a:xfrm>
          <a:off x="0" y="0"/>
          <a:ext cx="0" cy="0"/>
          <a:chOff x="0" y="0"/>
          <a:chExt cx="0" cy="0"/>
        </a:xfrm>
      </p:grpSpPr>
      <p:sp>
        <p:nvSpPr>
          <p:cNvPr id="330" name="Google Shape;330;g1f7b3b2aad5_1_1295:notes"/>
          <p:cNvSpPr>
            <a:spLocks noGrp="1" noRot="1" noChangeAspect="1"/>
          </p:cNvSpPr>
          <p:nvPr>
            <p:ph type="sldImg" idx="2"/>
          </p:nvPr>
        </p:nvSpPr>
        <p:spPr>
          <a:xfrm>
            <a:off x="686790"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1f7b3b2aad5_1_12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panose="020F0502020204030204"/>
                <a:ea typeface="Calibri" panose="020F0502020204030204"/>
                <a:cs typeface="Calibri" panose="020F0502020204030204"/>
                <a:sym typeface="Calibri" panose="020F0502020204030204"/>
              </a:rPr>
              <a:t>Whaley, K. L., &amp; Rubenstein, T. S. (1994). How Toddlers do 'Friendship: A Descriptive Analysis of Naturally Occurring Friendships in a Group Child Care Setting. </a:t>
            </a:r>
            <a:r>
              <a:rPr lang="en-US" sz="1200" b="0" i="1">
                <a:solidFill>
                  <a:schemeClr val="dk1"/>
                </a:solidFill>
                <a:latin typeface="Calibri" panose="020F0502020204030204"/>
                <a:ea typeface="Calibri" panose="020F0502020204030204"/>
                <a:cs typeface="Calibri" panose="020F0502020204030204"/>
                <a:sym typeface="Calibri" panose="020F0502020204030204"/>
              </a:rPr>
              <a:t>Journal of Social and personal Relationships</a:t>
            </a:r>
            <a:r>
              <a:rPr lang="en-US" sz="1200" b="0" i="0">
                <a:solidFill>
                  <a:schemeClr val="dk1"/>
                </a:solidFill>
                <a:latin typeface="Calibri" panose="020F0502020204030204"/>
                <a:ea typeface="Calibri" panose="020F0502020204030204"/>
                <a:cs typeface="Calibri" panose="020F0502020204030204"/>
                <a:sym typeface="Calibri" panose="020F0502020204030204"/>
              </a:rPr>
              <a:t>, </a:t>
            </a:r>
            <a:r>
              <a:rPr lang="en-US" sz="1200" b="0" i="1">
                <a:solidFill>
                  <a:schemeClr val="dk1"/>
                </a:solidFill>
                <a:latin typeface="Calibri" panose="020F0502020204030204"/>
                <a:ea typeface="Calibri" panose="020F0502020204030204"/>
                <a:cs typeface="Calibri" panose="020F0502020204030204"/>
                <a:sym typeface="Calibri" panose="020F0502020204030204"/>
              </a:rPr>
              <a:t>11</a:t>
            </a:r>
            <a:r>
              <a:rPr lang="en-US" sz="1200" b="0" i="0">
                <a:solidFill>
                  <a:schemeClr val="dk1"/>
                </a:solidFill>
                <a:latin typeface="Calibri" panose="020F0502020204030204"/>
                <a:ea typeface="Calibri" panose="020F0502020204030204"/>
                <a:cs typeface="Calibri" panose="020F0502020204030204"/>
                <a:sym typeface="Calibri" panose="020F0502020204030204"/>
              </a:rPr>
              <a:t>(3), 383-400.</a:t>
            </a:r>
            <a:endParaRPr sz="1200" b="0" i="0">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r>
              <a:rPr lang="en-US"/>
              <a:t>Also see </a:t>
            </a:r>
            <a:endParaRPr lang="en-US"/>
          </a:p>
          <a:p>
            <a:pPr marL="0" lvl="0" indent="0" algn="l" rtl="0">
              <a:spcBef>
                <a:spcPts val="0"/>
              </a:spcBef>
              <a:spcAft>
                <a:spcPts val="0"/>
              </a:spcAft>
              <a:buNone/>
            </a:pPr>
            <a:r>
              <a:rPr lang="en-US"/>
              <a:t>https://www.jstor.org/stable/pdf/1130988.pdf </a:t>
            </a:r>
            <a:endParaRPr lang="en-US"/>
          </a:p>
          <a:p>
            <a:pPr marL="0" lvl="0" indent="0" algn="l" rtl="0">
              <a:spcBef>
                <a:spcPts val="0"/>
              </a:spcBef>
              <a:spcAft>
                <a:spcPts val="0"/>
              </a:spcAft>
              <a:buNone/>
            </a:pPr>
          </a:p>
        </p:txBody>
      </p:sp>
      <p:sp>
        <p:nvSpPr>
          <p:cNvPr id="332" name="Google Shape;332;g1f7b3b2aad5_1_12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2"/>
        <p:cNvGrpSpPr/>
        <p:nvPr/>
      </p:nvGrpSpPr>
      <p:grpSpPr>
        <a:xfrm>
          <a:off x="0" y="0"/>
          <a:ext cx="0" cy="0"/>
          <a:chOff x="0" y="0"/>
          <a:chExt cx="0" cy="0"/>
        </a:xfrm>
      </p:grpSpPr>
      <p:sp>
        <p:nvSpPr>
          <p:cNvPr id="103" name="Google Shape;103;g2d009683977_0_5: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d009683977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05" name="Google Shape;105;g2d009683977_0_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7"/>
        <p:cNvGrpSpPr/>
        <p:nvPr/>
      </p:nvGrpSpPr>
      <p:grpSpPr>
        <a:xfrm>
          <a:off x="0" y="0"/>
          <a:ext cx="0" cy="0"/>
          <a:chOff x="0" y="0"/>
          <a:chExt cx="0" cy="0"/>
        </a:xfrm>
      </p:grpSpPr>
      <p:sp>
        <p:nvSpPr>
          <p:cNvPr id="338" name="Google Shape;338;g1f7b3b2aad5_1_1390:notes"/>
          <p:cNvSpPr>
            <a:spLocks noGrp="1" noRot="1" noChangeAspect="1"/>
          </p:cNvSpPr>
          <p:nvPr>
            <p:ph type="sldImg" idx="2"/>
          </p:nvPr>
        </p:nvSpPr>
        <p:spPr>
          <a:xfrm>
            <a:off x="686790"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1f7b3b2aad5_1_13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40" name="Google Shape;340;g1f7b3b2aad5_1_13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4"/>
        <p:cNvGrpSpPr/>
        <p:nvPr/>
      </p:nvGrpSpPr>
      <p:grpSpPr>
        <a:xfrm>
          <a:off x="0" y="0"/>
          <a:ext cx="0" cy="0"/>
          <a:chOff x="0" y="0"/>
          <a:chExt cx="0" cy="0"/>
        </a:xfrm>
      </p:grpSpPr>
      <p:sp>
        <p:nvSpPr>
          <p:cNvPr id="345" name="Google Shape;345;g1f7b3b2aad5_1_1396:notes"/>
          <p:cNvSpPr>
            <a:spLocks noGrp="1" noRot="1" noChangeAspect="1"/>
          </p:cNvSpPr>
          <p:nvPr>
            <p:ph type="sldImg" idx="2"/>
          </p:nvPr>
        </p:nvSpPr>
        <p:spPr>
          <a:xfrm>
            <a:off x="686790"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1f7b3b2aad5_1_13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Depending on the school- can begin a false play vs work dichotomy that doesn’t need to occur (children learn with and through play)</a:t>
            </a:r>
            <a:endParaRPr lang="en-US"/>
          </a:p>
          <a:p>
            <a:pPr marL="457200" lvl="1" indent="0" algn="l" rtl="0">
              <a:spcBef>
                <a:spcPts val="0"/>
              </a:spcBef>
              <a:spcAft>
                <a:spcPts val="0"/>
              </a:spcAft>
              <a:buNone/>
            </a:pPr>
            <a:r>
              <a:rPr lang="en-US"/>
              <a:t>Schoolwork takes on more of the focus and more of their time</a:t>
            </a:r>
            <a:endParaRPr lang="en-US"/>
          </a:p>
          <a:p>
            <a:pPr marL="457200" lvl="1" indent="0" algn="l" rtl="0">
              <a:spcBef>
                <a:spcPts val="0"/>
              </a:spcBef>
              <a:spcAft>
                <a:spcPts val="0"/>
              </a:spcAft>
              <a:buNone/>
            </a:pPr>
            <a:r>
              <a:rPr lang="en-US"/>
              <a:t>More and more time away from home and family </a:t>
            </a:r>
            <a:endParaRPr lang="en-US"/>
          </a:p>
          <a:p>
            <a:pPr marL="457200" lvl="1" indent="0" algn="l" rtl="0">
              <a:spcBef>
                <a:spcPts val="0"/>
              </a:spcBef>
              <a:spcAft>
                <a:spcPts val="0"/>
              </a:spcAft>
              <a:buNone/>
            </a:pPr>
            <a:r>
              <a:rPr lang="en-US"/>
              <a:t>Want more privacy from adults (forts, tree houses, vacant lots)</a:t>
            </a:r>
            <a:endParaRPr lang="en-US"/>
          </a:p>
          <a:p>
            <a:pPr marL="0" lvl="0" indent="0" algn="l" rtl="0">
              <a:spcBef>
                <a:spcPts val="0"/>
              </a:spcBef>
              <a:spcAft>
                <a:spcPts val="0"/>
              </a:spcAft>
              <a:buNone/>
            </a:pPr>
            <a:r>
              <a:rPr lang="en-US"/>
              <a:t>Beginning sports, skateboarding, ice-skating, roller blading, </a:t>
            </a:r>
            <a:endParaRPr lang="en-US"/>
          </a:p>
          <a:p>
            <a:pPr marL="0" lvl="0" indent="0" algn="l" rtl="0">
              <a:spcBef>
                <a:spcPts val="0"/>
              </a:spcBef>
              <a:spcAft>
                <a:spcPts val="0"/>
              </a:spcAft>
              <a:buNone/>
            </a:pPr>
            <a:r>
              <a:rPr lang="en-US"/>
              <a:t>Organized sports for those who have access- </a:t>
            </a:r>
            <a:endParaRPr lang="en-US"/>
          </a:p>
          <a:p>
            <a:pPr marL="0" lvl="0" indent="0" algn="l" rtl="0">
              <a:spcBef>
                <a:spcPts val="0"/>
              </a:spcBef>
              <a:spcAft>
                <a:spcPts val="0"/>
              </a:spcAft>
              <a:buNone/>
            </a:pPr>
            <a:r>
              <a:rPr lang="en-US"/>
              <a:t>Construction like building complex models</a:t>
            </a:r>
            <a:endParaRPr lang="en-US"/>
          </a:p>
          <a:p>
            <a:pPr marL="0" lvl="0" indent="0" algn="l" rtl="0">
              <a:spcBef>
                <a:spcPts val="0"/>
              </a:spcBef>
              <a:spcAft>
                <a:spcPts val="0"/>
              </a:spcAft>
              <a:buNone/>
            </a:pPr>
            <a:r>
              <a:rPr lang="en-US"/>
              <a:t>Hand games </a:t>
            </a:r>
            <a:endParaRPr lang="en-US"/>
          </a:p>
        </p:txBody>
      </p:sp>
      <p:sp>
        <p:nvSpPr>
          <p:cNvPr id="347" name="Google Shape;347;g1f7b3b2aad5_1_13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2"/>
        <p:cNvGrpSpPr/>
        <p:nvPr/>
      </p:nvGrpSpPr>
      <p:grpSpPr>
        <a:xfrm>
          <a:off x="0" y="0"/>
          <a:ext cx="0" cy="0"/>
          <a:chOff x="0" y="0"/>
          <a:chExt cx="0" cy="0"/>
        </a:xfrm>
      </p:grpSpPr>
      <p:sp>
        <p:nvSpPr>
          <p:cNvPr id="353" name="Google Shape;353;g1f7b3b2aad5_1_14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54" name="Google Shape;354;g1f7b3b2aad5_1_1403:notes"/>
          <p:cNvSpPr>
            <a:spLocks noGrp="1" noRot="1" noChangeAspect="1"/>
          </p:cNvSpPr>
          <p:nvPr>
            <p:ph type="sldImg" idx="2"/>
          </p:nvPr>
        </p:nvSpPr>
        <p:spPr>
          <a:xfrm>
            <a:off x="686790"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8"/>
        <p:cNvGrpSpPr/>
        <p:nvPr/>
      </p:nvGrpSpPr>
      <p:grpSpPr>
        <a:xfrm>
          <a:off x="0" y="0"/>
          <a:ext cx="0" cy="0"/>
          <a:chOff x="0" y="0"/>
          <a:chExt cx="0" cy="0"/>
        </a:xfrm>
      </p:grpSpPr>
      <p:sp>
        <p:nvSpPr>
          <p:cNvPr id="359" name="Google Shape;359;g1f7b3b2aad5_1_14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o-RO"/>
              <a:t>Chutes = tobogane, plan înclinat, cascadă        CandyLand = tărâmul dulciurilor       Ladders = scări </a:t>
            </a:r>
            <a:endParaRPr lang="ro-RO"/>
          </a:p>
          <a:p>
            <a:pPr marL="0" lvl="0" indent="0" algn="l" rtl="0">
              <a:spcBef>
                <a:spcPts val="0"/>
              </a:spcBef>
              <a:spcAft>
                <a:spcPts val="0"/>
              </a:spcAft>
              <a:buNone/>
            </a:pPr>
            <a:endParaRPr lang="ro-RO"/>
          </a:p>
        </p:txBody>
      </p:sp>
      <p:sp>
        <p:nvSpPr>
          <p:cNvPr id="360" name="Google Shape;360;g1f7b3b2aad5_1_1413:notes"/>
          <p:cNvSpPr>
            <a:spLocks noGrp="1" noRot="1" noChangeAspect="1"/>
          </p:cNvSpPr>
          <p:nvPr>
            <p:ph type="sldImg" idx="2"/>
          </p:nvPr>
        </p:nvSpPr>
        <p:spPr>
          <a:xfrm>
            <a:off x="686790"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4"/>
        <p:cNvGrpSpPr/>
        <p:nvPr/>
      </p:nvGrpSpPr>
      <p:grpSpPr>
        <a:xfrm>
          <a:off x="0" y="0"/>
          <a:ext cx="0" cy="0"/>
          <a:chOff x="0" y="0"/>
          <a:chExt cx="0" cy="0"/>
        </a:xfrm>
      </p:grpSpPr>
      <p:sp>
        <p:nvSpPr>
          <p:cNvPr id="365" name="Google Shape;365;g1f7b3b2aad5_1_1418:notes"/>
          <p:cNvSpPr>
            <a:spLocks noGrp="1" noRot="1" noChangeAspect="1"/>
          </p:cNvSpPr>
          <p:nvPr>
            <p:ph type="sldImg" idx="2"/>
          </p:nvPr>
        </p:nvSpPr>
        <p:spPr>
          <a:xfrm>
            <a:off x="686790"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1f7b3b2aad5_1_14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367" name="Google Shape;367;g1f7b3b2aad5_1_14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1"/>
        <p:cNvGrpSpPr/>
        <p:nvPr/>
      </p:nvGrpSpPr>
      <p:grpSpPr>
        <a:xfrm>
          <a:off x="0" y="0"/>
          <a:ext cx="0" cy="0"/>
          <a:chOff x="0" y="0"/>
          <a:chExt cx="0" cy="0"/>
        </a:xfrm>
      </p:grpSpPr>
      <p:sp>
        <p:nvSpPr>
          <p:cNvPr id="372" name="Google Shape;372;g2cf0ef35b72_0_46: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cf0ef35b72_0_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228600" lvl="0" indent="-182880" algn="l" rtl="0">
              <a:spcBef>
                <a:spcPts val="0"/>
              </a:spcBef>
              <a:spcAft>
                <a:spcPts val="0"/>
              </a:spcAft>
              <a:buClr>
                <a:schemeClr val="dk2"/>
              </a:buClr>
              <a:buSzPts val="1200"/>
              <a:buChar char="•"/>
            </a:pPr>
            <a:r>
              <a:rPr lang="en-US" sz="1200"/>
              <a:t>Here is also an overview from Peter Gray about risky play </a:t>
            </a:r>
            <a:r>
              <a:rPr lang="en-US" sz="1200" u="sng">
                <a:solidFill>
                  <a:schemeClr val="hlink"/>
                </a:solidFill>
                <a:hlinkClick r:id="rId3"/>
              </a:rPr>
              <a:t>https://unschoolingdads.com/risky-play-why-children-love-and-need-it</a:t>
            </a:r>
            <a:r>
              <a:rPr lang="en-US" sz="1200"/>
              <a:t> </a:t>
            </a:r>
            <a:endParaRPr sz="1200"/>
          </a:p>
          <a:p>
            <a:pPr marL="228600" lvl="0" indent="-182880" algn="l" rtl="0">
              <a:spcBef>
                <a:spcPts val="1000"/>
              </a:spcBef>
              <a:spcAft>
                <a:spcPts val="0"/>
              </a:spcAft>
              <a:buClr>
                <a:schemeClr val="dk2"/>
              </a:buClr>
              <a:buSzPts val="1200"/>
              <a:buChar char="•"/>
            </a:pPr>
            <a:r>
              <a:rPr lang="en-US" sz="1200"/>
              <a:t>And a video explanation from the researcher who focuses on risky play </a:t>
            </a:r>
            <a:r>
              <a:rPr lang="en-US" sz="1200" u="sng">
                <a:solidFill>
                  <a:schemeClr val="hlink"/>
                </a:solidFill>
                <a:hlinkClick r:id="rId4"/>
              </a:rPr>
              <a:t>https://www.youtube.com/watch?v=8ZFC7XHo-28</a:t>
            </a:r>
            <a:r>
              <a:rPr lang="en-US" sz="1200"/>
              <a:t> </a:t>
            </a:r>
            <a:endParaRPr sz="1200"/>
          </a:p>
          <a:p>
            <a:pPr marL="0" lvl="0" indent="0" algn="l" rtl="0">
              <a:spcBef>
                <a:spcPts val="0"/>
              </a:spcBef>
              <a:spcAft>
                <a:spcPts val="0"/>
              </a:spcAft>
              <a:buNone/>
            </a:pPr>
          </a:p>
        </p:txBody>
      </p:sp>
      <p:sp>
        <p:nvSpPr>
          <p:cNvPr id="374" name="Google Shape;374;g2cf0ef35b72_0_4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0"/>
        <p:cNvGrpSpPr/>
        <p:nvPr/>
      </p:nvGrpSpPr>
      <p:grpSpPr>
        <a:xfrm>
          <a:off x="0" y="0"/>
          <a:ext cx="0" cy="0"/>
          <a:chOff x="0" y="0"/>
          <a:chExt cx="0" cy="0"/>
        </a:xfrm>
      </p:grpSpPr>
      <p:sp>
        <p:nvSpPr>
          <p:cNvPr id="381" name="Google Shape;381;g1f7b3b2aad5_1_1440:notes"/>
          <p:cNvSpPr>
            <a:spLocks noGrp="1" noRot="1" noChangeAspect="1"/>
          </p:cNvSpPr>
          <p:nvPr>
            <p:ph type="sldImg" idx="2"/>
          </p:nvPr>
        </p:nvSpPr>
        <p:spPr>
          <a:xfrm>
            <a:off x="686790" y="1143000"/>
            <a:ext cx="54843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1f7b3b2aad5_1_14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lvl="0" indent="-182880" algn="l" rtl="0">
              <a:spcBef>
                <a:spcPts val="0"/>
              </a:spcBef>
              <a:spcAft>
                <a:spcPts val="0"/>
              </a:spcAft>
              <a:buClr>
                <a:schemeClr val="dk2"/>
              </a:buClr>
              <a:buSzPts val="1200"/>
              <a:buChar char="•"/>
            </a:pPr>
            <a:r>
              <a:rPr lang="en-US" sz="1200"/>
              <a:t>adv</a:t>
            </a:r>
            <a:endParaRPr sz="1200"/>
          </a:p>
          <a:p>
            <a:pPr marL="0" lvl="0" indent="0" algn="l" rtl="0">
              <a:spcBef>
                <a:spcPts val="0"/>
              </a:spcBef>
              <a:spcAft>
                <a:spcPts val="0"/>
              </a:spcAft>
              <a:buNone/>
            </a:pPr>
            <a:r>
              <a:rPr lang="en-US"/>
              <a:t>If you are interested in more of this history </a:t>
            </a:r>
            <a:endParaRPr lang="en-US"/>
          </a:p>
          <a:p>
            <a:pPr marL="0" lvl="0" indent="0" algn="l" rtl="0">
              <a:spcBef>
                <a:spcPts val="0"/>
              </a:spcBef>
              <a:spcAft>
                <a:spcPts val="0"/>
              </a:spcAft>
              <a:buNone/>
            </a:pPr>
            <a:r>
              <a:rPr lang="en-US"/>
              <a:t>https://www.youtube.com/watch?v=1pqMXplAI9Y </a:t>
            </a:r>
            <a:endParaRPr lang="en-US"/>
          </a:p>
          <a:p>
            <a:pPr marL="0" lvl="0" indent="0" algn="l" rtl="0">
              <a:spcBef>
                <a:spcPts val="0"/>
              </a:spcBef>
              <a:spcAft>
                <a:spcPts val="0"/>
              </a:spcAft>
              <a:buNone/>
            </a:pPr>
            <a:r>
              <a:rPr lang="en-US"/>
              <a:t>And</a:t>
            </a:r>
            <a:endParaRPr lang="en-US"/>
          </a:p>
          <a:p>
            <a:pPr marL="0" lvl="0" indent="0" algn="l" rtl="0">
              <a:spcBef>
                <a:spcPts val="0"/>
              </a:spcBef>
              <a:spcAft>
                <a:spcPts val="0"/>
              </a:spcAft>
              <a:buNone/>
            </a:pPr>
            <a:r>
              <a:rPr lang="en-US"/>
              <a:t>https://www.youtube.com/watch?v=Uwj1wh5k5PY</a:t>
            </a:r>
            <a:endParaRPr lang="en-US"/>
          </a:p>
          <a:p>
            <a:pPr marL="0" lvl="0" indent="0" algn="l" rtl="0">
              <a:spcBef>
                <a:spcPts val="0"/>
              </a:spcBef>
              <a:spcAft>
                <a:spcPts val="0"/>
              </a:spcAft>
              <a:buNone/>
            </a:pPr>
            <a:r>
              <a:rPr lang="en-US"/>
              <a:t>PLEASE NOTE- the language used in historical videos may not be what we would use today or be comfortable with today</a:t>
            </a:r>
            <a:endParaRPr lang="en-US"/>
          </a:p>
          <a:p>
            <a:pPr marL="0" lvl="0" indent="0" algn="l" rtl="0">
              <a:spcBef>
                <a:spcPts val="0"/>
              </a:spcBef>
              <a:spcAft>
                <a:spcPts val="0"/>
              </a:spcAft>
              <a:buNone/>
            </a:pPr>
          </a:p>
          <a:p>
            <a:pPr marL="0" lvl="0" indent="0" algn="l" rtl="0">
              <a:spcBef>
                <a:spcPts val="0"/>
              </a:spcBef>
              <a:spcAft>
                <a:spcPts val="0"/>
              </a:spcAft>
              <a:buNone/>
            </a:pPr>
            <a:r>
              <a:rPr lang="en-US"/>
              <a:t>Memories of people who played in these places </a:t>
            </a:r>
            <a:endParaRPr lang="en-US"/>
          </a:p>
          <a:p>
            <a:pPr marL="0" lvl="0" indent="0" algn="l" rtl="0">
              <a:spcBef>
                <a:spcPts val="0"/>
              </a:spcBef>
              <a:spcAft>
                <a:spcPts val="0"/>
              </a:spcAft>
              <a:buNone/>
            </a:pPr>
            <a:r>
              <a:rPr lang="en-US"/>
              <a:t>https://www.youtube.com/watch?v=sQVWRb4SSdc&amp;t=15s </a:t>
            </a:r>
            <a:endParaRPr lang="en-US"/>
          </a:p>
        </p:txBody>
      </p:sp>
      <p:sp>
        <p:nvSpPr>
          <p:cNvPr id="383" name="Google Shape;383;g1f7b3b2aad5_1_14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54"/>
        <p:cNvGrpSpPr/>
        <p:nvPr/>
      </p:nvGrpSpPr>
      <p:grpSpPr>
        <a:xfrm>
          <a:off x="0" y="0"/>
          <a:ext cx="0" cy="0"/>
          <a:chOff x="0" y="0"/>
          <a:chExt cx="0" cy="0"/>
        </a:xfrm>
      </p:grpSpPr>
      <p:sp>
        <p:nvSpPr>
          <p:cNvPr id="455" name="Google Shape;455;g2cf0ef35b72_0_7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cf0ef35b72_0_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57" name="Google Shape;457;g2cf0ef35b72_0_7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60"/>
        <p:cNvGrpSpPr/>
        <p:nvPr/>
      </p:nvGrpSpPr>
      <p:grpSpPr>
        <a:xfrm>
          <a:off x="0" y="0"/>
          <a:ext cx="0" cy="0"/>
          <a:chOff x="0" y="0"/>
          <a:chExt cx="0" cy="0"/>
        </a:xfrm>
      </p:grpSpPr>
      <p:sp>
        <p:nvSpPr>
          <p:cNvPr id="461" name="Google Shape;461;g2d20a833953_0_31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d20a833953_0_3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63" name="Google Shape;463;g2d20a833953_0_3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73"/>
        <p:cNvGrpSpPr/>
        <p:nvPr/>
      </p:nvGrpSpPr>
      <p:grpSpPr>
        <a:xfrm>
          <a:off x="0" y="0"/>
          <a:ext cx="0" cy="0"/>
          <a:chOff x="0" y="0"/>
          <a:chExt cx="0" cy="0"/>
        </a:xfrm>
      </p:grpSpPr>
      <p:sp>
        <p:nvSpPr>
          <p:cNvPr id="474" name="Google Shape;474;g2d20a833953_0_32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d20a833953_0_3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76" name="Google Shape;476;g2d20a833953_0_3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9"/>
        <p:cNvGrpSpPr/>
        <p:nvPr/>
      </p:nvGrpSpPr>
      <p:grpSpPr>
        <a:xfrm>
          <a:off x="0" y="0"/>
          <a:ext cx="0" cy="0"/>
          <a:chOff x="0" y="0"/>
          <a:chExt cx="0" cy="0"/>
        </a:xfrm>
      </p:grpSpPr>
      <p:sp>
        <p:nvSpPr>
          <p:cNvPr id="110" name="Google Shape;110;g2d009683977_0_0: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d00968397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12" name="Google Shape;112;g2d009683977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80"/>
        <p:cNvGrpSpPr/>
        <p:nvPr/>
      </p:nvGrpSpPr>
      <p:grpSpPr>
        <a:xfrm>
          <a:off x="0" y="0"/>
          <a:ext cx="0" cy="0"/>
          <a:chOff x="0" y="0"/>
          <a:chExt cx="0" cy="0"/>
        </a:xfrm>
      </p:grpSpPr>
      <p:sp>
        <p:nvSpPr>
          <p:cNvPr id="481" name="Google Shape;481;g2d20a833953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82" name="Google Shape;482;g2d20a833953_0_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87"/>
        <p:cNvGrpSpPr/>
        <p:nvPr/>
      </p:nvGrpSpPr>
      <p:grpSpPr>
        <a:xfrm>
          <a:off x="0" y="0"/>
          <a:ext cx="0" cy="0"/>
          <a:chOff x="0" y="0"/>
          <a:chExt cx="0" cy="0"/>
        </a:xfrm>
      </p:grpSpPr>
      <p:sp>
        <p:nvSpPr>
          <p:cNvPr id="488" name="Google Shape;488;g2d20a833953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489" name="Google Shape;489;g2d20a833953_0_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7"/>
        <p:cNvGrpSpPr/>
        <p:nvPr/>
      </p:nvGrpSpPr>
      <p:grpSpPr>
        <a:xfrm>
          <a:off x="0" y="0"/>
          <a:ext cx="0" cy="0"/>
          <a:chOff x="0" y="0"/>
          <a:chExt cx="0" cy="0"/>
        </a:xfrm>
      </p:grpSpPr>
      <p:sp>
        <p:nvSpPr>
          <p:cNvPr id="498" name="Google Shape;498;g2d20a833953_0_1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g2d20a833953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Importance of emphasizing a child's strengths and preferences, continually observing/modifying/grading to keep the balance of challenge and fun</a:t>
            </a:r>
            <a:endParaRPr lang="en-US"/>
          </a:p>
        </p:txBody>
      </p:sp>
      <p:sp>
        <p:nvSpPr>
          <p:cNvPr id="500" name="Google Shape;500;g2d20a833953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rPr>
            </a:fld>
            <a:endParaRPr sz="12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6"/>
        <p:cNvGrpSpPr/>
        <p:nvPr/>
      </p:nvGrpSpPr>
      <p:grpSpPr>
        <a:xfrm>
          <a:off x="0" y="0"/>
          <a:ext cx="0" cy="0"/>
          <a:chOff x="0" y="0"/>
          <a:chExt cx="0" cy="0"/>
        </a:xfrm>
      </p:grpSpPr>
      <p:sp>
        <p:nvSpPr>
          <p:cNvPr id="507" name="Google Shape;507;g1f7b3b2aad5_1_13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08" name="Google Shape;508;g1f7b3b2aad5_1_138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5"/>
        <p:cNvGrpSpPr/>
        <p:nvPr/>
      </p:nvGrpSpPr>
      <p:grpSpPr>
        <a:xfrm>
          <a:off x="0" y="0"/>
          <a:ext cx="0" cy="0"/>
          <a:chOff x="0" y="0"/>
          <a:chExt cx="0" cy="0"/>
        </a:xfrm>
      </p:grpSpPr>
      <p:sp>
        <p:nvSpPr>
          <p:cNvPr id="756" name="Google Shape;756;g2d20a833953_0_1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57" name="Google Shape;757;g2d20a833953_0_12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2"/>
        <p:cNvGrpSpPr/>
        <p:nvPr/>
      </p:nvGrpSpPr>
      <p:grpSpPr>
        <a:xfrm>
          <a:off x="0" y="0"/>
          <a:ext cx="0" cy="0"/>
          <a:chOff x="0" y="0"/>
          <a:chExt cx="0" cy="0"/>
        </a:xfrm>
      </p:grpSpPr>
      <p:sp>
        <p:nvSpPr>
          <p:cNvPr id="243" name="Google Shape;243;g2cf0ef35b72_0_29: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cf0ef35b72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Kuhaneck, Bundy </a:t>
            </a:r>
            <a:r>
              <a:rPr lang="ro-RO" altLang="en-US"/>
              <a:t>și colab.</a:t>
            </a:r>
            <a:r>
              <a:rPr lang="en-US"/>
              <a:t>, </a:t>
            </a:r>
            <a:r>
              <a:rPr lang="en-US">
                <a:latin typeface="Lucida Sans" panose="020B0602030504020204"/>
                <a:ea typeface="Lucida Sans" panose="020B0602030504020204"/>
                <a:cs typeface="Lucida Sans" panose="020B0602030504020204"/>
                <a:sym typeface="Lucida Sans" panose="020B0602030504020204"/>
              </a:rPr>
              <a:t>(AJOT in press) </a:t>
            </a:r>
            <a:endParaRPr>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p>
        </p:txBody>
      </p:sp>
      <p:sp>
        <p:nvSpPr>
          <p:cNvPr id="245" name="Google Shape;245;g2cf0ef35b72_0_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12"/>
        <p:cNvGrpSpPr/>
        <p:nvPr/>
      </p:nvGrpSpPr>
      <p:grpSpPr>
        <a:xfrm>
          <a:off x="0" y="0"/>
          <a:ext cx="0" cy="0"/>
          <a:chOff x="0" y="0"/>
          <a:chExt cx="0" cy="0"/>
        </a:xfrm>
      </p:grpSpPr>
      <p:sp>
        <p:nvSpPr>
          <p:cNvPr id="513" name="Google Shape;513;g2d20a833953_0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14" name="Google Shape;514;g2d20a833953_0_2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22"/>
        <p:cNvGrpSpPr/>
        <p:nvPr/>
      </p:nvGrpSpPr>
      <p:grpSpPr>
        <a:xfrm>
          <a:off x="0" y="0"/>
          <a:ext cx="0" cy="0"/>
          <a:chOff x="0" y="0"/>
          <a:chExt cx="0" cy="0"/>
        </a:xfrm>
      </p:grpSpPr>
      <p:sp>
        <p:nvSpPr>
          <p:cNvPr id="523" name="Google Shape;523;g2d20a833953_0_3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2d20a83395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a:t>Scooters</a:t>
            </a:r>
            <a:r>
              <a:rPr lang="en-US"/>
              <a:t> – vestibular sensation, visual motor skills, head/neck/trunk extension against gravity, stabilit</a:t>
            </a:r>
            <a:r>
              <a:rPr lang="ro-RO" altLang="en-US"/>
              <a:t>ate posturală</a:t>
            </a:r>
            <a:r>
              <a:rPr lang="en-US"/>
              <a:t>, bilateral reciprocal coordination, weight bearing for hands, </a:t>
            </a:r>
            <a:r>
              <a:rPr lang="en-US" b="1"/>
              <a:t>praxis </a:t>
            </a:r>
            <a:endParaRPr lang="en-US" b="1"/>
          </a:p>
          <a:p>
            <a:pPr marL="457200" marR="0" lvl="0" indent="-228600" algn="l" rtl="0">
              <a:lnSpc>
                <a:spcPct val="100000"/>
              </a:lnSpc>
              <a:spcBef>
                <a:spcPts val="0"/>
              </a:spcBef>
              <a:spcAft>
                <a:spcPts val="0"/>
              </a:spcAft>
              <a:buSzPts val="1400"/>
              <a:buNone/>
            </a:pPr>
            <a:r>
              <a:rPr lang="en-US" b="1"/>
              <a:t>Hopscotch </a:t>
            </a:r>
            <a:r>
              <a:rPr lang="en-US" b="0"/>
              <a:t>– core strength for jumping and hopping, balance, praxis, motor coordination, grading movement (toss), visual scanning, counting, turn taking </a:t>
            </a:r>
            <a:endParaRPr lang="en-US" b="0"/>
          </a:p>
          <a:p>
            <a:pPr marL="457200" marR="0" lvl="0" indent="-228600" algn="l" rtl="0">
              <a:lnSpc>
                <a:spcPct val="100000"/>
              </a:lnSpc>
              <a:spcBef>
                <a:spcPts val="0"/>
              </a:spcBef>
              <a:spcAft>
                <a:spcPts val="0"/>
              </a:spcAft>
              <a:buSzPts val="1400"/>
              <a:buNone/>
            </a:pPr>
            <a:r>
              <a:rPr lang="en-US" b="1"/>
              <a:t>Hula hoop games </a:t>
            </a:r>
            <a:r>
              <a:rPr lang="en-US" b="0"/>
              <a:t>– use in different ways for obstacle courses (jumping, marching, hopping, toss bean bags (match colors)</a:t>
            </a:r>
            <a:endParaRPr b="1"/>
          </a:p>
        </p:txBody>
      </p:sp>
      <p:sp>
        <p:nvSpPr>
          <p:cNvPr id="525" name="Google Shape;525;g2d20a83395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rPr>
            </a:fld>
            <a:endParaRPr sz="12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41"/>
        <p:cNvGrpSpPr/>
        <p:nvPr/>
      </p:nvGrpSpPr>
      <p:grpSpPr>
        <a:xfrm>
          <a:off x="0" y="0"/>
          <a:ext cx="0" cy="0"/>
          <a:chOff x="0" y="0"/>
          <a:chExt cx="0" cy="0"/>
        </a:xfrm>
      </p:grpSpPr>
      <p:sp>
        <p:nvSpPr>
          <p:cNvPr id="542" name="Google Shape;542;g2d20a833953_0_5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2d20a833953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Play dough</a:t>
            </a:r>
            <a:endParaRPr lang="en-US"/>
          </a:p>
        </p:txBody>
      </p:sp>
      <p:sp>
        <p:nvSpPr>
          <p:cNvPr id="544" name="Google Shape;544;g2d20a833953_0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rPr>
            </a:fld>
            <a:endParaRPr sz="12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59"/>
        <p:cNvGrpSpPr/>
        <p:nvPr/>
      </p:nvGrpSpPr>
      <p:grpSpPr>
        <a:xfrm>
          <a:off x="0" y="0"/>
          <a:ext cx="0" cy="0"/>
          <a:chOff x="0" y="0"/>
          <a:chExt cx="0" cy="0"/>
        </a:xfrm>
      </p:grpSpPr>
      <p:sp>
        <p:nvSpPr>
          <p:cNvPr id="560" name="Google Shape;560;g2d20a833953_0_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561" name="Google Shape;561;g2d20a833953_0_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5"/>
        <p:cNvGrpSpPr/>
        <p:nvPr/>
      </p:nvGrpSpPr>
      <p:grpSpPr>
        <a:xfrm>
          <a:off x="0" y="0"/>
          <a:ext cx="0" cy="0"/>
          <a:chOff x="0" y="0"/>
          <a:chExt cx="0" cy="0"/>
        </a:xfrm>
      </p:grpSpPr>
      <p:sp>
        <p:nvSpPr>
          <p:cNvPr id="116" name="Google Shape;116;g2cf0ef35b72_0_4: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cf0ef35b72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https://www.playscotland.org/wp-content/uploads/What-Is-play-Leaflet.pdf</a:t>
            </a:r>
            <a:endParaRPr lang="en-US" u="sng">
              <a:solidFill>
                <a:schemeClr val="hlink"/>
              </a:solidFill>
            </a:endParaRPr>
          </a:p>
          <a:p>
            <a:pPr marL="0" lvl="0" indent="0" algn="l" rtl="0">
              <a:spcBef>
                <a:spcPts val="0"/>
              </a:spcBef>
              <a:spcAft>
                <a:spcPts val="0"/>
              </a:spcAft>
              <a:buNone/>
            </a:pPr>
          </a:p>
          <a:p>
            <a:pPr marL="0" lvl="0" indent="0" algn="l" rtl="0">
              <a:spcBef>
                <a:spcPts val="0"/>
              </a:spcBef>
              <a:spcAft>
                <a:spcPts val="0"/>
              </a:spcAft>
              <a:buNone/>
            </a:pPr>
            <a:r>
              <a:rPr lang="en-US" u="sng">
                <a:solidFill>
                  <a:schemeClr val="hlink"/>
                </a:solidFill>
                <a:hlinkClick r:id="rId4"/>
              </a:rPr>
              <a:t>https://www.museumofplay.org/app/uploads/2022/01/6-2-article-elements-of-play.pdf</a:t>
            </a:r>
            <a:r>
              <a:rPr lang="en-US"/>
              <a:t> </a:t>
            </a:r>
            <a:endParaRPr lang="en-US"/>
          </a:p>
        </p:txBody>
      </p:sp>
      <p:sp>
        <p:nvSpPr>
          <p:cNvPr id="118" name="Google Shape;118;g2cf0ef35b72_0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1"/>
        <p:cNvGrpSpPr/>
        <p:nvPr/>
      </p:nvGrpSpPr>
      <p:grpSpPr>
        <a:xfrm>
          <a:off x="0" y="0"/>
          <a:ext cx="0" cy="0"/>
          <a:chOff x="0" y="0"/>
          <a:chExt cx="0" cy="0"/>
        </a:xfrm>
      </p:grpSpPr>
      <p:sp>
        <p:nvSpPr>
          <p:cNvPr id="572" name="Google Shape;572;g2d20a833953_0_7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2d20a833953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Consider developmental sequence – developmental vs chronological level, working in “earlier” positions often helps children develop underlying, foundational skills needed for higher level, more challenging skills and activities </a:t>
            </a:r>
            <a:endParaRPr lang="en-US"/>
          </a:p>
        </p:txBody>
      </p:sp>
      <p:sp>
        <p:nvSpPr>
          <p:cNvPr id="574" name="Google Shape;574;g2d20a833953_0_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panose="020B0604020202020204"/>
              <a:buNone/>
            </a:pPr>
            <a:fld id="{00000000-1234-1234-1234-123412341234}" type="slidenum">
              <a:rPr lang="en-US"/>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1"/>
        <p:cNvGrpSpPr/>
        <p:nvPr/>
      </p:nvGrpSpPr>
      <p:grpSpPr>
        <a:xfrm>
          <a:off x="0" y="0"/>
          <a:ext cx="0" cy="0"/>
          <a:chOff x="0" y="0"/>
          <a:chExt cx="0" cy="0"/>
        </a:xfrm>
      </p:grpSpPr>
      <p:sp>
        <p:nvSpPr>
          <p:cNvPr id="582" name="Google Shape;582;g2d20a833953_0_4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2d20a833953_0_4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Consider developmental sequence – developmental vs chronological level, working in “earlier” positions often helps children develop underlying, foundational skills needed for higher level, more challenging skills and activities </a:t>
            </a:r>
            <a:endParaRPr lang="en-US"/>
          </a:p>
        </p:txBody>
      </p:sp>
      <p:sp>
        <p:nvSpPr>
          <p:cNvPr id="584" name="Google Shape;584;g2d20a833953_0_4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panose="020B0604020202020204"/>
              <a:buNone/>
            </a:pPr>
            <a:fld id="{00000000-1234-1234-1234-123412341234}" type="slidenum">
              <a:rPr lang="en-US"/>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1"/>
        <p:cNvGrpSpPr/>
        <p:nvPr/>
      </p:nvGrpSpPr>
      <p:grpSpPr>
        <a:xfrm>
          <a:off x="0" y="0"/>
          <a:ext cx="0" cy="0"/>
          <a:chOff x="0" y="0"/>
          <a:chExt cx="0" cy="0"/>
        </a:xfrm>
      </p:grpSpPr>
      <p:sp>
        <p:nvSpPr>
          <p:cNvPr id="592" name="Google Shape;592;g2d20a833953_0_8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g2d20a833953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594" name="Google Shape;594;g2d20a833953_0_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panose="020B0604020202020204"/>
              <a:buNone/>
            </a:pPr>
            <a:fld id="{00000000-1234-1234-1234-123412341234}" type="slidenum">
              <a:rPr lang="en-US"/>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02"/>
        <p:cNvGrpSpPr/>
        <p:nvPr/>
      </p:nvGrpSpPr>
      <p:grpSpPr>
        <a:xfrm>
          <a:off x="0" y="0"/>
          <a:ext cx="0" cy="0"/>
          <a:chOff x="0" y="0"/>
          <a:chExt cx="0" cy="0"/>
        </a:xfrm>
      </p:grpSpPr>
      <p:sp>
        <p:nvSpPr>
          <p:cNvPr id="603" name="Google Shape;603;g2d20a833953_0_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04" name="Google Shape;604;g2d20a833953_0_8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14"/>
        <p:cNvGrpSpPr/>
        <p:nvPr/>
      </p:nvGrpSpPr>
      <p:grpSpPr>
        <a:xfrm>
          <a:off x="0" y="0"/>
          <a:ext cx="0" cy="0"/>
          <a:chOff x="0" y="0"/>
          <a:chExt cx="0" cy="0"/>
        </a:xfrm>
      </p:grpSpPr>
      <p:sp>
        <p:nvSpPr>
          <p:cNvPr id="615" name="Google Shape;615;g2d20a833953_0_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16" name="Google Shape;616;g2d20a833953_0_9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23"/>
        <p:cNvGrpSpPr/>
        <p:nvPr/>
      </p:nvGrpSpPr>
      <p:grpSpPr>
        <a:xfrm>
          <a:off x="0" y="0"/>
          <a:ext cx="0" cy="0"/>
          <a:chOff x="0" y="0"/>
          <a:chExt cx="0" cy="0"/>
        </a:xfrm>
      </p:grpSpPr>
      <p:sp>
        <p:nvSpPr>
          <p:cNvPr id="624" name="Google Shape;624;g2dbc3128875_0_1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25" name="Google Shape;625;g2dbc3128875_0_18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29"/>
        <p:cNvGrpSpPr/>
        <p:nvPr/>
      </p:nvGrpSpPr>
      <p:grpSpPr>
        <a:xfrm>
          <a:off x="0" y="0"/>
          <a:ext cx="0" cy="0"/>
          <a:chOff x="0" y="0"/>
          <a:chExt cx="0" cy="0"/>
        </a:xfrm>
      </p:grpSpPr>
      <p:sp>
        <p:nvSpPr>
          <p:cNvPr id="630" name="Google Shape;630;g2dbc3128875_0_27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2dbc3128875_0_2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32" name="Google Shape;632;g2dbc3128875_0_27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36"/>
        <p:cNvGrpSpPr/>
        <p:nvPr/>
      </p:nvGrpSpPr>
      <p:grpSpPr>
        <a:xfrm>
          <a:off x="0" y="0"/>
          <a:ext cx="0" cy="0"/>
          <a:chOff x="0" y="0"/>
          <a:chExt cx="0" cy="0"/>
        </a:xfrm>
      </p:grpSpPr>
      <p:sp>
        <p:nvSpPr>
          <p:cNvPr id="637" name="Google Shape;637;g2dbc3128875_0_1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38" name="Google Shape;638;g2dbc3128875_0_19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46"/>
        <p:cNvGrpSpPr/>
        <p:nvPr/>
      </p:nvGrpSpPr>
      <p:grpSpPr>
        <a:xfrm>
          <a:off x="0" y="0"/>
          <a:ext cx="0" cy="0"/>
          <a:chOff x="0" y="0"/>
          <a:chExt cx="0" cy="0"/>
        </a:xfrm>
      </p:grpSpPr>
      <p:sp>
        <p:nvSpPr>
          <p:cNvPr id="647" name="Google Shape;647;g2dbc3128875_0_20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g2dbc3128875_0_2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49" name="Google Shape;649;g2dbc3128875_0_2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61"/>
        <p:cNvGrpSpPr/>
        <p:nvPr/>
      </p:nvGrpSpPr>
      <p:grpSpPr>
        <a:xfrm>
          <a:off x="0" y="0"/>
          <a:ext cx="0" cy="0"/>
          <a:chOff x="0" y="0"/>
          <a:chExt cx="0" cy="0"/>
        </a:xfrm>
      </p:grpSpPr>
      <p:sp>
        <p:nvSpPr>
          <p:cNvPr id="662" name="Google Shape;662;g2dbc3128875_0_2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63" name="Google Shape;663;g2dbc3128875_0_21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2"/>
        <p:cNvGrpSpPr/>
        <p:nvPr/>
      </p:nvGrpSpPr>
      <p:grpSpPr>
        <a:xfrm>
          <a:off x="0" y="0"/>
          <a:ext cx="0" cy="0"/>
          <a:chOff x="0" y="0"/>
          <a:chExt cx="0" cy="0"/>
        </a:xfrm>
      </p:grpSpPr>
      <p:sp>
        <p:nvSpPr>
          <p:cNvPr id="123" name="Google Shape;123;g1f7b3b2aad5_1_658:notes"/>
          <p:cNvSpPr>
            <a:spLocks noGrp="1" noRot="1" noChangeAspect="1"/>
          </p:cNvSpPr>
          <p:nvPr>
            <p:ph type="sldImg" idx="2"/>
          </p:nvPr>
        </p:nvSpPr>
        <p:spPr>
          <a:xfrm>
            <a:off x="331318" y="685488"/>
            <a:ext cx="6195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1f7b3b2aad5_1_658:notes"/>
          <p:cNvSpPr txBox="1">
            <a:spLocks noGrp="1"/>
          </p:cNvSpPr>
          <p:nvPr>
            <p:ph type="body" idx="1"/>
          </p:nvPr>
        </p:nvSpPr>
        <p:spPr>
          <a:xfrm>
            <a:off x="685800" y="4344025"/>
            <a:ext cx="5486400" cy="4114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25" name="Google Shape;125;g1f7b3b2aad5_1_658:notes"/>
          <p:cNvSpPr txBox="1">
            <a:spLocks noGrp="1"/>
          </p:cNvSpPr>
          <p:nvPr>
            <p:ph type="sldNum" idx="12"/>
          </p:nvPr>
        </p:nvSpPr>
        <p:spPr>
          <a:xfrm>
            <a:off x="3884613" y="8684926"/>
            <a:ext cx="2971800" cy="457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67"/>
        <p:cNvGrpSpPr/>
        <p:nvPr/>
      </p:nvGrpSpPr>
      <p:grpSpPr>
        <a:xfrm>
          <a:off x="0" y="0"/>
          <a:ext cx="0" cy="0"/>
          <a:chOff x="0" y="0"/>
          <a:chExt cx="0" cy="0"/>
        </a:xfrm>
      </p:grpSpPr>
      <p:sp>
        <p:nvSpPr>
          <p:cNvPr id="668" name="Google Shape;668;g2dbc3128875_0_22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g2dbc3128875_0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Insert pic of poor and better alignment</a:t>
            </a:r>
            <a:endParaRPr lang="en-US"/>
          </a:p>
        </p:txBody>
      </p:sp>
      <p:sp>
        <p:nvSpPr>
          <p:cNvPr id="670" name="Google Shape;670;g2dbc3128875_0_2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75"/>
        <p:cNvGrpSpPr/>
        <p:nvPr/>
      </p:nvGrpSpPr>
      <p:grpSpPr>
        <a:xfrm>
          <a:off x="0" y="0"/>
          <a:ext cx="0" cy="0"/>
          <a:chOff x="0" y="0"/>
          <a:chExt cx="0" cy="0"/>
        </a:xfrm>
      </p:grpSpPr>
      <p:sp>
        <p:nvSpPr>
          <p:cNvPr id="676" name="Google Shape;676;g2dbc3128875_0_2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77" name="Google Shape;677;g2dbc3128875_0_23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8"/>
        <p:cNvGrpSpPr/>
        <p:nvPr/>
      </p:nvGrpSpPr>
      <p:grpSpPr>
        <a:xfrm>
          <a:off x="0" y="0"/>
          <a:ext cx="0" cy="0"/>
          <a:chOff x="0" y="0"/>
          <a:chExt cx="0" cy="0"/>
        </a:xfrm>
      </p:grpSpPr>
      <p:sp>
        <p:nvSpPr>
          <p:cNvPr id="689" name="Google Shape;689;g2dbc3128875_0_24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g2dbc3128875_0_2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691" name="Google Shape;691;g2dbc3128875_0_2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01"/>
        <p:cNvGrpSpPr/>
        <p:nvPr/>
      </p:nvGrpSpPr>
      <p:grpSpPr>
        <a:xfrm>
          <a:off x="0" y="0"/>
          <a:ext cx="0" cy="0"/>
          <a:chOff x="0" y="0"/>
          <a:chExt cx="0" cy="0"/>
        </a:xfrm>
      </p:grpSpPr>
      <p:sp>
        <p:nvSpPr>
          <p:cNvPr id="702" name="Google Shape;702;g2dbc3128875_0_2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03" name="Google Shape;703;g2dbc3128875_0_25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08"/>
        <p:cNvGrpSpPr/>
        <p:nvPr/>
      </p:nvGrpSpPr>
      <p:grpSpPr>
        <a:xfrm>
          <a:off x="0" y="0"/>
          <a:ext cx="0" cy="0"/>
          <a:chOff x="0" y="0"/>
          <a:chExt cx="0" cy="0"/>
        </a:xfrm>
      </p:grpSpPr>
      <p:sp>
        <p:nvSpPr>
          <p:cNvPr id="709" name="Google Shape;709;g2dbc3128875_0_26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g2dbc3128875_0_2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11" name="Google Shape;711;g2dbc3128875_0_2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20"/>
        <p:cNvGrpSpPr/>
        <p:nvPr/>
      </p:nvGrpSpPr>
      <p:grpSpPr>
        <a:xfrm>
          <a:off x="0" y="0"/>
          <a:ext cx="0" cy="0"/>
          <a:chOff x="0" y="0"/>
          <a:chExt cx="0" cy="0"/>
        </a:xfrm>
      </p:grpSpPr>
      <p:sp>
        <p:nvSpPr>
          <p:cNvPr id="721" name="Google Shape;721;g2dbc3128875_0_2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22" name="Google Shape;722;g2dbc3128875_0_27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26"/>
        <p:cNvGrpSpPr/>
        <p:nvPr/>
      </p:nvGrpSpPr>
      <p:grpSpPr>
        <a:xfrm>
          <a:off x="0" y="0"/>
          <a:ext cx="0" cy="0"/>
          <a:chOff x="0" y="0"/>
          <a:chExt cx="0" cy="0"/>
        </a:xfrm>
      </p:grpSpPr>
      <p:sp>
        <p:nvSpPr>
          <p:cNvPr id="727" name="Google Shape;727;g2d20a833953_0_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28" name="Google Shape;728;g2d20a833953_0_10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36"/>
        <p:cNvGrpSpPr/>
        <p:nvPr/>
      </p:nvGrpSpPr>
      <p:grpSpPr>
        <a:xfrm>
          <a:off x="0" y="0"/>
          <a:ext cx="0" cy="0"/>
          <a:chOff x="0" y="0"/>
          <a:chExt cx="0" cy="0"/>
        </a:xfrm>
      </p:grpSpPr>
      <p:sp>
        <p:nvSpPr>
          <p:cNvPr id="737" name="Google Shape;737;g2d20a833953_0_1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38" name="Google Shape;738;g2d20a833953_0_11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46"/>
        <p:cNvGrpSpPr/>
        <p:nvPr/>
      </p:nvGrpSpPr>
      <p:grpSpPr>
        <a:xfrm>
          <a:off x="0" y="0"/>
          <a:ext cx="0" cy="0"/>
          <a:chOff x="0" y="0"/>
          <a:chExt cx="0" cy="0"/>
        </a:xfrm>
      </p:grpSpPr>
      <p:sp>
        <p:nvSpPr>
          <p:cNvPr id="747" name="Google Shape;747;g2d20a833953_0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48" name="Google Shape;748;g2d20a833953_0_12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5"/>
        <p:cNvGrpSpPr/>
        <p:nvPr/>
      </p:nvGrpSpPr>
      <p:grpSpPr>
        <a:xfrm>
          <a:off x="0" y="0"/>
          <a:ext cx="0" cy="0"/>
          <a:chOff x="0" y="0"/>
          <a:chExt cx="0" cy="0"/>
        </a:xfrm>
      </p:grpSpPr>
      <p:sp>
        <p:nvSpPr>
          <p:cNvPr id="756" name="Google Shape;756;g2d20a833953_0_1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57" name="Google Shape;757;g2d20a833953_0_12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4"/>
        <p:cNvGrpSpPr/>
        <p:nvPr/>
      </p:nvGrpSpPr>
      <p:grpSpPr>
        <a:xfrm>
          <a:off x="0" y="0"/>
          <a:ext cx="0" cy="0"/>
          <a:chOff x="0" y="0"/>
          <a:chExt cx="0" cy="0"/>
        </a:xfrm>
      </p:grpSpPr>
      <p:sp>
        <p:nvSpPr>
          <p:cNvPr id="235" name="Google Shape;235;g1f7b3b2aad5_1_1223:notes"/>
          <p:cNvSpPr>
            <a:spLocks noGrp="1" noRot="1" noChangeAspect="1"/>
          </p:cNvSpPr>
          <p:nvPr>
            <p:ph type="sldImg" idx="2"/>
          </p:nvPr>
        </p:nvSpPr>
        <p:spPr>
          <a:xfrm>
            <a:off x="331318" y="685488"/>
            <a:ext cx="6195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1f7b3b2aad5_1_1223:notes"/>
          <p:cNvSpPr txBox="1">
            <a:spLocks noGrp="1"/>
          </p:cNvSpPr>
          <p:nvPr>
            <p:ph type="body" idx="1"/>
          </p:nvPr>
        </p:nvSpPr>
        <p:spPr>
          <a:xfrm>
            <a:off x="685800" y="4344025"/>
            <a:ext cx="5486400" cy="4114500"/>
          </a:xfrm>
          <a:prstGeom prst="rect">
            <a:avLst/>
          </a:prstGeom>
          <a:noFill/>
          <a:ln>
            <a:noFill/>
          </a:ln>
        </p:spPr>
        <p:txBody>
          <a:bodyPr spcFirstLastPara="1" wrap="square" lIns="91425" tIns="45700" rIns="91425" bIns="45700" anchor="t" anchorCtr="0">
            <a:noAutofit/>
          </a:bodyPr>
          <a:lstStyle/>
          <a:p>
            <a:pPr marL="342900" lvl="0" indent="-228600" algn="l" rtl="0">
              <a:lnSpc>
                <a:spcPct val="112000"/>
              </a:lnSpc>
              <a:spcBef>
                <a:spcPts val="0"/>
              </a:spcBef>
              <a:spcAft>
                <a:spcPts val="0"/>
              </a:spcAft>
              <a:buClr>
                <a:srgbClr val="262626"/>
              </a:buClr>
              <a:buSzPts val="1200"/>
              <a:buChar char="•"/>
            </a:pPr>
            <a:r>
              <a:rPr lang="en-US" sz="1200"/>
              <a:t>“The children’s main consideration for designating an activity as “play” versus “not play” and their primary rationale for why a certain activity was chosen was whether or not it was </a:t>
            </a:r>
            <a:r>
              <a:rPr lang="en-US" sz="1200" b="1" u="sng">
                <a:solidFill>
                  <a:srgbClr val="17564E"/>
                </a:solidFill>
              </a:rPr>
              <a:t>“fun” </a:t>
            </a:r>
            <a:r>
              <a:rPr lang="en-US" sz="1200"/>
              <a:t>(Miller &amp; Kuhaneck, 2008 p 410).  </a:t>
            </a:r>
            <a:endParaRPr sz="1200"/>
          </a:p>
          <a:p>
            <a:pPr marL="0" lvl="0" indent="0" algn="l" rtl="0">
              <a:spcBef>
                <a:spcPts val="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several categories emerged representing the children’s rationale for why something was fun or worth choosing. One category was activity characteristics, including the level of difficulty and the amount of active participation or activity level. Other categories included relationships with others, child characteristics, and context. Within each category, a variety of characteristics figured prominently in the children’s descriptions of their rationale for play choices </a:t>
            </a:r>
            <a:endParaRPr sz="1200"/>
          </a:p>
          <a:p>
            <a:pPr marL="0" lvl="0" indent="0" algn="l" rtl="0">
              <a:spcBef>
                <a:spcPts val="360"/>
              </a:spcBef>
              <a:spcAft>
                <a:spcPts val="0"/>
              </a:spcAft>
              <a:buNone/>
            </a:pPr>
            <a:endParaRPr sz="1200" b="0" i="0" u="none" strike="noStrike">
              <a:solidFill>
                <a:schemeClr val="dk1"/>
              </a:solidFill>
              <a:latin typeface="Calibri" panose="020F0502020204030204"/>
              <a:ea typeface="Calibri" panose="020F0502020204030204"/>
              <a:cs typeface="Calibri" panose="020F0502020204030204"/>
              <a:sym typeface="Calibri" panose="020F0502020204030204"/>
            </a:endParaRPr>
          </a:p>
          <a:p>
            <a:pPr marL="0" lvl="0" indent="0" algn="l" rtl="0">
              <a:spcBef>
                <a:spcPts val="360"/>
              </a:spcBef>
              <a:spcAft>
                <a:spcPts val="0"/>
              </a:spcAft>
              <a:buNone/>
            </a:pPr>
            <a:r>
              <a:rPr lang="en-US" sz="1200" b="0" i="0" u="none" strike="noStrike">
                <a:solidFill>
                  <a:schemeClr val="dk1"/>
                </a:solidFill>
                <a:latin typeface="Calibri" panose="020F0502020204030204"/>
                <a:ea typeface="Calibri" panose="020F0502020204030204"/>
                <a:cs typeface="Calibri" panose="020F0502020204030204"/>
                <a:sym typeface="Calibri" panose="020F0502020204030204"/>
              </a:rPr>
              <a:t>activity characteristics, relational characteristics, child characteristics, and contextual characteristics. The categories related to one another in a dynamic process that produced a choice of activity, a meaning or emotion associated with that activity choice, and the development of preference. </a:t>
            </a:r>
            <a:endParaRPr sz="1200"/>
          </a:p>
        </p:txBody>
      </p:sp>
      <p:sp>
        <p:nvSpPr>
          <p:cNvPr id="237" name="Google Shape;237;g1f7b3b2aad5_1_1223:notes"/>
          <p:cNvSpPr txBox="1">
            <a:spLocks noGrp="1"/>
          </p:cNvSpPr>
          <p:nvPr>
            <p:ph type="sldNum" idx="12"/>
          </p:nvPr>
        </p:nvSpPr>
        <p:spPr>
          <a:xfrm>
            <a:off x="3884613" y="8684926"/>
            <a:ext cx="2971800" cy="4575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67"/>
        <p:cNvGrpSpPr/>
        <p:nvPr/>
      </p:nvGrpSpPr>
      <p:grpSpPr>
        <a:xfrm>
          <a:off x="0" y="0"/>
          <a:ext cx="0" cy="0"/>
          <a:chOff x="0" y="0"/>
          <a:chExt cx="0" cy="0"/>
        </a:xfrm>
      </p:grpSpPr>
      <p:sp>
        <p:nvSpPr>
          <p:cNvPr id="768" name="Google Shape;768;g2d20a833953_0_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69" name="Google Shape;769;g2d20a833953_0_13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75"/>
        <p:cNvGrpSpPr/>
        <p:nvPr/>
      </p:nvGrpSpPr>
      <p:grpSpPr>
        <a:xfrm>
          <a:off x="0" y="0"/>
          <a:ext cx="0" cy="0"/>
          <a:chOff x="0" y="0"/>
          <a:chExt cx="0" cy="0"/>
        </a:xfrm>
      </p:grpSpPr>
      <p:sp>
        <p:nvSpPr>
          <p:cNvPr id="776" name="Google Shape;776;g2d20a833953_0_14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g2d20a833953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Including the game during a session is not skilled OT, the way the OT presents, positions (game and child), incorporates movement, adapts materials or language, and/or modifies rules can make the game part of a skilled OT session</a:t>
            </a:r>
            <a:endParaRPr lang="en-US"/>
          </a:p>
        </p:txBody>
      </p:sp>
      <p:sp>
        <p:nvSpPr>
          <p:cNvPr id="778" name="Google Shape;778;g2d20a833953_0_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rPr>
            </a:fld>
            <a:endParaRPr sz="12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86"/>
        <p:cNvGrpSpPr/>
        <p:nvPr/>
      </p:nvGrpSpPr>
      <p:grpSpPr>
        <a:xfrm>
          <a:off x="0" y="0"/>
          <a:ext cx="0" cy="0"/>
          <a:chOff x="0" y="0"/>
          <a:chExt cx="0" cy="0"/>
        </a:xfrm>
      </p:grpSpPr>
      <p:sp>
        <p:nvSpPr>
          <p:cNvPr id="787" name="Google Shape;787;g2d20a833953_0_1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788" name="Google Shape;788;g2d20a833953_0_15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01"/>
        <p:cNvGrpSpPr/>
        <p:nvPr/>
      </p:nvGrpSpPr>
      <p:grpSpPr>
        <a:xfrm>
          <a:off x="0" y="0"/>
          <a:ext cx="0" cy="0"/>
          <a:chOff x="0" y="0"/>
          <a:chExt cx="0" cy="0"/>
        </a:xfrm>
      </p:grpSpPr>
      <p:sp>
        <p:nvSpPr>
          <p:cNvPr id="802" name="Google Shape;802;g2d20a833953_0_1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03" name="Google Shape;803;g2d20a833953_0_1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16"/>
        <p:cNvGrpSpPr/>
        <p:nvPr/>
      </p:nvGrpSpPr>
      <p:grpSpPr>
        <a:xfrm>
          <a:off x="0" y="0"/>
          <a:ext cx="0" cy="0"/>
          <a:chOff x="0" y="0"/>
          <a:chExt cx="0" cy="0"/>
        </a:xfrm>
      </p:grpSpPr>
      <p:sp>
        <p:nvSpPr>
          <p:cNvPr id="817" name="Google Shape;817;g2d20a833953_0_30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d20a833953_0_3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19" name="Google Shape;819;g2d20a833953_0_30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22"/>
        <p:cNvGrpSpPr/>
        <p:nvPr/>
      </p:nvGrpSpPr>
      <p:grpSpPr>
        <a:xfrm>
          <a:off x="0" y="0"/>
          <a:ext cx="0" cy="0"/>
          <a:chOff x="0" y="0"/>
          <a:chExt cx="0" cy="0"/>
        </a:xfrm>
      </p:grpSpPr>
      <p:sp>
        <p:nvSpPr>
          <p:cNvPr id="823" name="Google Shape;823;g2d20a833953_0_31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2d20a833953_0_3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25" name="Google Shape;825;g2d20a833953_0_3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29"/>
        <p:cNvGrpSpPr/>
        <p:nvPr/>
      </p:nvGrpSpPr>
      <p:grpSpPr>
        <a:xfrm>
          <a:off x="0" y="0"/>
          <a:ext cx="0" cy="0"/>
          <a:chOff x="0" y="0"/>
          <a:chExt cx="0" cy="0"/>
        </a:xfrm>
      </p:grpSpPr>
      <p:sp>
        <p:nvSpPr>
          <p:cNvPr id="830" name="Google Shape;830;g2d20a833953_0_19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1" name="Google Shape;831;g2d20a833953_0_195:notes"/>
          <p:cNvSpPr txBox="1">
            <a:spLocks noGrp="1"/>
          </p:cNvSpPr>
          <p:nvPr>
            <p:ph type="body" idx="1"/>
          </p:nvPr>
        </p:nvSpPr>
        <p:spPr>
          <a:xfrm>
            <a:off x="685800" y="4344025"/>
            <a:ext cx="5486400" cy="4114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p>
        </p:txBody>
      </p:sp>
      <p:sp>
        <p:nvSpPr>
          <p:cNvPr id="832" name="Google Shape;832;g2d20a833953_0_195:notes"/>
          <p:cNvSpPr txBox="1">
            <a:spLocks noGrp="1"/>
          </p:cNvSpPr>
          <p:nvPr>
            <p:ph type="sldNum" idx="12"/>
          </p:nvPr>
        </p:nvSpPr>
        <p:spPr>
          <a:xfrm>
            <a:off x="3884613" y="8684926"/>
            <a:ext cx="2971800" cy="457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35"/>
        <p:cNvGrpSpPr/>
        <p:nvPr/>
      </p:nvGrpSpPr>
      <p:grpSpPr>
        <a:xfrm>
          <a:off x="0" y="0"/>
          <a:ext cx="0" cy="0"/>
          <a:chOff x="0" y="0"/>
          <a:chExt cx="0" cy="0"/>
        </a:xfrm>
      </p:grpSpPr>
      <p:sp>
        <p:nvSpPr>
          <p:cNvPr id="836" name="Google Shape;836;g2d20a833953_0_42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2d20a833953_0_4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38" name="Google Shape;838;g2d20a833953_0_4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panose="020B0604020202020204"/>
              <a:buNone/>
            </a:pPr>
            <a:fld id="{00000000-1234-1234-1234-123412341234}" type="slidenum">
              <a:rPr lang="en-US"/>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42"/>
        <p:cNvGrpSpPr/>
        <p:nvPr/>
      </p:nvGrpSpPr>
      <p:grpSpPr>
        <a:xfrm>
          <a:off x="0" y="0"/>
          <a:ext cx="0" cy="0"/>
          <a:chOff x="0" y="0"/>
          <a:chExt cx="0" cy="0"/>
        </a:xfrm>
      </p:grpSpPr>
      <p:sp>
        <p:nvSpPr>
          <p:cNvPr id="843" name="Google Shape;843;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44" name="Google Shape;844;p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134" name="Google Shape;134;p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제목 슬라이드">
  <p:cSld name="제목 슬라이드">
    <p:spTree>
      <p:nvGrpSpPr>
        <p:cNvPr id="1" name="Shape 15"/>
        <p:cNvGrpSpPr/>
        <p:nvPr/>
      </p:nvGrpSpPr>
      <p:grpSpPr>
        <a:xfrm>
          <a:off x="0" y="0"/>
          <a:ext cx="0" cy="0"/>
          <a:chOff x="0" y="0"/>
          <a:chExt cx="0" cy="0"/>
        </a:xfrm>
      </p:grpSpPr>
      <p:pic>
        <p:nvPicPr>
          <p:cNvPr id="16" name="Google Shape;16;p8"/>
          <p:cNvPicPr preferRelativeResize="0"/>
          <p:nvPr/>
        </p:nvPicPr>
        <p:blipFill rotWithShape="1">
          <a:blip r:embed="rId2"/>
          <a:srcRect/>
          <a:stretch>
            <a:fillRect/>
          </a:stretch>
        </p:blipFill>
        <p:spPr>
          <a:xfrm>
            <a:off x="0" y="0"/>
            <a:ext cx="12190400" cy="6857100"/>
          </a:xfrm>
          <a:prstGeom prst="rect">
            <a:avLst/>
          </a:prstGeom>
          <a:noFill/>
          <a:ln>
            <a:noFill/>
          </a:ln>
        </p:spPr>
      </p:pic>
      <p:sp>
        <p:nvSpPr>
          <p:cNvPr id="17" name="Google Shape;17;p8"/>
          <p:cNvSpPr txBox="1">
            <a:spLocks noGrp="1"/>
          </p:cNvSpPr>
          <p:nvPr>
            <p:ph type="dt" idx="10"/>
          </p:nvPr>
        </p:nvSpPr>
        <p:spPr>
          <a:xfrm>
            <a:off x="609521" y="6430887"/>
            <a:ext cx="2844300" cy="292200"/>
          </a:xfrm>
          <a:prstGeom prst="rect">
            <a:avLst/>
          </a:prstGeom>
          <a:noFill/>
          <a:ln>
            <a:noFill/>
          </a:ln>
        </p:spPr>
        <p:txBody>
          <a:bodyPr spcFirstLastPara="1" wrap="square" lIns="99550" tIns="49775" rIns="99550" bIns="49775" anchor="ctr" anchorCtr="0">
            <a:noAutofit/>
          </a:bodyPr>
          <a:lstStyle>
            <a:lvl1pPr lvl="0" algn="l" rtl="0">
              <a:spcBef>
                <a:spcPts val="0"/>
              </a:spcBef>
              <a:spcAft>
                <a:spcPts val="0"/>
              </a:spcAft>
              <a:buSzPts val="1400"/>
              <a:buNone/>
              <a:defRPr>
                <a:latin typeface="Calibri" panose="020F0502020204030204"/>
                <a:ea typeface="Calibri" panose="020F0502020204030204"/>
                <a:cs typeface="Calibri" panose="020F0502020204030204"/>
                <a:sym typeface="Calibri" panose="020F0502020204030204"/>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8" name="Google Shape;18;p8"/>
          <p:cNvSpPr txBox="1">
            <a:spLocks noGrp="1"/>
          </p:cNvSpPr>
          <p:nvPr>
            <p:ph type="ftr" idx="11"/>
          </p:nvPr>
        </p:nvSpPr>
        <p:spPr>
          <a:xfrm>
            <a:off x="4165059" y="6430887"/>
            <a:ext cx="3860400" cy="292200"/>
          </a:xfrm>
          <a:prstGeom prst="rect">
            <a:avLst/>
          </a:prstGeom>
          <a:noFill/>
          <a:ln>
            <a:noFill/>
          </a:ln>
        </p:spPr>
        <p:txBody>
          <a:bodyPr spcFirstLastPara="1" wrap="square" lIns="99550" tIns="49775" rIns="99550" bIns="49775" anchor="ctr" anchorCtr="0">
            <a:noAutofit/>
          </a:bodyPr>
          <a:lstStyle>
            <a:lvl1pPr lvl="0" algn="ctr" rtl="0">
              <a:spcBef>
                <a:spcPts val="0"/>
              </a:spcBef>
              <a:spcAft>
                <a:spcPts val="0"/>
              </a:spcAft>
              <a:buSzPts val="1400"/>
              <a:buNone/>
              <a:defRPr>
                <a:latin typeface="Calibri" panose="020F0502020204030204"/>
                <a:ea typeface="Calibri" panose="020F0502020204030204"/>
                <a:cs typeface="Calibri" panose="020F0502020204030204"/>
                <a:sym typeface="Calibri" panose="020F0502020204030204"/>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19" name="Google Shape;19;p8"/>
          <p:cNvSpPr txBox="1">
            <a:spLocks noGrp="1"/>
          </p:cNvSpPr>
          <p:nvPr>
            <p:ph type="sldNum" idx="12"/>
          </p:nvPr>
        </p:nvSpPr>
        <p:spPr>
          <a:xfrm>
            <a:off x="8736463" y="6430887"/>
            <a:ext cx="2844300" cy="292200"/>
          </a:xfrm>
          <a:prstGeom prst="rect">
            <a:avLst/>
          </a:prstGeom>
          <a:noFill/>
          <a:ln>
            <a:noFill/>
          </a:ln>
        </p:spPr>
        <p:txBody>
          <a:bodyPr spcFirstLastPara="1" wrap="square" lIns="99550" tIns="49775" rIns="99550" bIns="49775" anchor="ctr" anchorCtr="0">
            <a:noAutofit/>
          </a:bodyPr>
          <a:lstStyle>
            <a:lvl1pPr marL="0" lvl="0" indent="0" algn="r" rtl="0">
              <a:spcBef>
                <a:spcPts val="0"/>
              </a:spcBef>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lvl="1" indent="0" algn="r" rtl="0">
              <a:spcBef>
                <a:spcPts val="0"/>
              </a:spcBef>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lvl="2" indent="0" algn="r" rtl="0">
              <a:spcBef>
                <a:spcPts val="0"/>
              </a:spcBef>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lvl="3" indent="0" algn="r" rtl="0">
              <a:spcBef>
                <a:spcPts val="0"/>
              </a:spcBef>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lvl="4" indent="0" algn="r" rtl="0">
              <a:spcBef>
                <a:spcPts val="0"/>
              </a:spcBef>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lvl="5" indent="0" algn="r" rtl="0">
              <a:spcBef>
                <a:spcPts val="0"/>
              </a:spcBef>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lvl="6" indent="0" algn="r" rtl="0">
              <a:spcBef>
                <a:spcPts val="0"/>
              </a:spcBef>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lvl="7" indent="0" algn="r" rtl="0">
              <a:spcBef>
                <a:spcPts val="0"/>
              </a:spcBef>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lvl="8" indent="0" algn="r" rtl="0">
              <a:spcBef>
                <a:spcPts val="0"/>
              </a:spcBef>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
        <p:nvSpPr>
          <p:cNvPr id="20" name="Google Shape;20;p8"/>
          <p:cNvSpPr txBox="1">
            <a:spLocks noGrp="1"/>
          </p:cNvSpPr>
          <p:nvPr>
            <p:ph type="subTitle" idx="1"/>
          </p:nvPr>
        </p:nvSpPr>
        <p:spPr>
          <a:xfrm>
            <a:off x="4871070" y="5590034"/>
            <a:ext cx="4608600" cy="547200"/>
          </a:xfrm>
          <a:prstGeom prst="rect">
            <a:avLst/>
          </a:prstGeom>
          <a:noFill/>
          <a:ln>
            <a:noFill/>
          </a:ln>
        </p:spPr>
        <p:txBody>
          <a:bodyPr spcFirstLastPara="1" wrap="square" lIns="99550" tIns="49775" rIns="99550" bIns="49775" anchor="t" anchorCtr="0">
            <a:noAutofit/>
          </a:bodyPr>
          <a:lstStyle>
            <a:lvl1pPr lvl="0" algn="l" rtl="0">
              <a:lnSpc>
                <a:spcPct val="100000"/>
              </a:lnSpc>
              <a:spcBef>
                <a:spcPts val="0"/>
              </a:spcBef>
              <a:spcAft>
                <a:spcPts val="0"/>
              </a:spcAft>
              <a:buClr>
                <a:schemeClr val="hlink"/>
              </a:buClr>
              <a:buSzPts val="1200"/>
              <a:buFont typeface="Gulimche"/>
              <a:buNone/>
              <a:defRPr sz="1200">
                <a:solidFill>
                  <a:srgbClr val="81CAB9"/>
                </a:solidFill>
                <a:latin typeface="Calibri" panose="020F0502020204030204"/>
                <a:ea typeface="Calibri" panose="020F0502020204030204"/>
                <a:cs typeface="Calibri" panose="020F0502020204030204"/>
                <a:sym typeface="Calibri" panose="020F0502020204030204"/>
              </a:defRPr>
            </a:lvl1pPr>
            <a:lvl2pPr lvl="1" algn="ctr" rtl="0">
              <a:spcBef>
                <a:spcPts val="400"/>
              </a:spcBef>
              <a:spcAft>
                <a:spcPts val="0"/>
              </a:spcAft>
              <a:buClr>
                <a:srgbClr val="888888"/>
              </a:buClr>
              <a:buSzPts val="2000"/>
              <a:buNone/>
              <a:defRPr>
                <a:solidFill>
                  <a:srgbClr val="888888"/>
                </a:solidFill>
              </a:defRPr>
            </a:lvl2pPr>
            <a:lvl3pPr lvl="2" algn="ctr" rtl="0">
              <a:spcBef>
                <a:spcPts val="400"/>
              </a:spcBef>
              <a:spcAft>
                <a:spcPts val="0"/>
              </a:spcAft>
              <a:buClr>
                <a:srgbClr val="888888"/>
              </a:buClr>
              <a:buSzPts val="20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40"/>
              </a:spcBef>
              <a:spcAft>
                <a:spcPts val="0"/>
              </a:spcAft>
              <a:buClr>
                <a:srgbClr val="888888"/>
              </a:buClr>
              <a:buSzPts val="2200"/>
              <a:buNone/>
              <a:defRPr>
                <a:solidFill>
                  <a:srgbClr val="888888"/>
                </a:solidFill>
              </a:defRPr>
            </a:lvl6pPr>
            <a:lvl7pPr lvl="6" algn="ctr" rtl="0">
              <a:spcBef>
                <a:spcPts val="440"/>
              </a:spcBef>
              <a:spcAft>
                <a:spcPts val="0"/>
              </a:spcAft>
              <a:buClr>
                <a:srgbClr val="888888"/>
              </a:buClr>
              <a:buSzPts val="2200"/>
              <a:buNone/>
              <a:defRPr>
                <a:solidFill>
                  <a:srgbClr val="888888"/>
                </a:solidFill>
              </a:defRPr>
            </a:lvl7pPr>
            <a:lvl8pPr lvl="7" algn="ctr" rtl="0">
              <a:spcBef>
                <a:spcPts val="440"/>
              </a:spcBef>
              <a:spcAft>
                <a:spcPts val="0"/>
              </a:spcAft>
              <a:buClr>
                <a:srgbClr val="888888"/>
              </a:buClr>
              <a:buSzPts val="2200"/>
              <a:buNone/>
              <a:defRPr>
                <a:solidFill>
                  <a:srgbClr val="888888"/>
                </a:solidFill>
              </a:defRPr>
            </a:lvl8pPr>
            <a:lvl9pPr lvl="8" algn="ctr" rtl="0">
              <a:spcBef>
                <a:spcPts val="440"/>
              </a:spcBef>
              <a:spcAft>
                <a:spcPts val="0"/>
              </a:spcAft>
              <a:buClr>
                <a:srgbClr val="888888"/>
              </a:buClr>
              <a:buSzPts val="2200"/>
              <a:buNone/>
              <a:defRPr>
                <a:solidFill>
                  <a:srgbClr val="888888"/>
                </a:solidFill>
              </a:defRPr>
            </a:lvl9pPr>
          </a:lstStyle>
          <a:p/>
        </p:txBody>
      </p:sp>
      <p:sp>
        <p:nvSpPr>
          <p:cNvPr id="21" name="Google Shape;21;p8"/>
          <p:cNvSpPr txBox="1">
            <a:spLocks noGrp="1"/>
          </p:cNvSpPr>
          <p:nvPr>
            <p:ph type="ctrTitle"/>
          </p:nvPr>
        </p:nvSpPr>
        <p:spPr>
          <a:xfrm>
            <a:off x="4871070" y="3861842"/>
            <a:ext cx="7056900" cy="1901100"/>
          </a:xfrm>
          <a:prstGeom prst="rect">
            <a:avLst/>
          </a:prstGeom>
          <a:noFill/>
          <a:ln>
            <a:noFill/>
          </a:ln>
        </p:spPr>
        <p:txBody>
          <a:bodyPr spcFirstLastPara="1" wrap="square" lIns="99550" tIns="49775" rIns="99550" bIns="49775" anchor="t" anchorCtr="0">
            <a:noAutofit/>
          </a:bodyPr>
          <a:lstStyle>
            <a:lvl1pPr lvl="0" algn="l" rtl="0">
              <a:lnSpc>
                <a:spcPct val="100000"/>
              </a:lnSpc>
              <a:spcBef>
                <a:spcPts val="0"/>
              </a:spcBef>
              <a:spcAft>
                <a:spcPts val="0"/>
              </a:spcAft>
              <a:buClr>
                <a:schemeClr val="hlink"/>
              </a:buClr>
              <a:buSzPts val="5800"/>
              <a:buFont typeface="Gulimche"/>
              <a:buNone/>
              <a:defRPr sz="5800">
                <a:solidFill>
                  <a:schemeClr val="lt1"/>
                </a:solidFill>
                <a:latin typeface="Calibri" panose="020F0502020204030204"/>
                <a:ea typeface="Calibri" panose="020F0502020204030204"/>
                <a:cs typeface="Calibri" panose="020F0502020204030204"/>
                <a:sym typeface="Calibri" panose="020F0502020204030204"/>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68"/>
        <p:cNvGrpSpPr/>
        <p:nvPr/>
      </p:nvGrpSpPr>
      <p:grpSpPr>
        <a:xfrm>
          <a:off x="0" y="0"/>
          <a:ext cx="0" cy="0"/>
          <a:chOff x="0" y="0"/>
          <a:chExt cx="0" cy="0"/>
        </a:xfrm>
      </p:grpSpPr>
      <p:sp>
        <p:nvSpPr>
          <p:cNvPr id="69" name="Google Shape;69;g1f7b3b2aad5_1_1376"/>
          <p:cNvSpPr txBox="1">
            <a:spLocks noGrp="1"/>
          </p:cNvSpPr>
          <p:nvPr>
            <p:ph type="title"/>
          </p:nvPr>
        </p:nvSpPr>
        <p:spPr>
          <a:xfrm>
            <a:off x="839678" y="365209"/>
            <a:ext cx="10514100" cy="1326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0" name="Google Shape;70;g1f7b3b2aad5_1_1376"/>
          <p:cNvSpPr txBox="1">
            <a:spLocks noGrp="1"/>
          </p:cNvSpPr>
          <p:nvPr>
            <p:ph type="body" idx="1"/>
          </p:nvPr>
        </p:nvSpPr>
        <p:spPr>
          <a:xfrm>
            <a:off x="839678" y="1681549"/>
            <a:ext cx="5157300" cy="8241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lt1"/>
              </a:buClr>
              <a:buSzPts val="2400"/>
              <a:buNone/>
              <a:defRPr sz="2400" b="1"/>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p:txBody>
      </p:sp>
      <p:sp>
        <p:nvSpPr>
          <p:cNvPr id="71" name="Google Shape;71;g1f7b3b2aad5_1_1376"/>
          <p:cNvSpPr txBox="1">
            <a:spLocks noGrp="1"/>
          </p:cNvSpPr>
          <p:nvPr>
            <p:ph type="body" idx="2"/>
          </p:nvPr>
        </p:nvSpPr>
        <p:spPr>
          <a:xfrm>
            <a:off x="839678" y="2505650"/>
            <a:ext cx="5157300" cy="36855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p:txBody>
      </p:sp>
      <p:sp>
        <p:nvSpPr>
          <p:cNvPr id="72" name="Google Shape;72;g1f7b3b2aad5_1_1376"/>
          <p:cNvSpPr txBox="1">
            <a:spLocks noGrp="1"/>
          </p:cNvSpPr>
          <p:nvPr>
            <p:ph type="body" idx="3"/>
          </p:nvPr>
        </p:nvSpPr>
        <p:spPr>
          <a:xfrm>
            <a:off x="6171390" y="1681549"/>
            <a:ext cx="5182500" cy="8241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lt1"/>
              </a:buClr>
              <a:buSzPts val="2400"/>
              <a:buNone/>
              <a:defRPr sz="2400" b="1"/>
            </a:lvl1pPr>
            <a:lvl2pPr marL="914400" lvl="1" indent="-228600" algn="l" rtl="0">
              <a:lnSpc>
                <a:spcPct val="90000"/>
              </a:lnSpc>
              <a:spcBef>
                <a:spcPts val="500"/>
              </a:spcBef>
              <a:spcAft>
                <a:spcPts val="0"/>
              </a:spcAft>
              <a:buClr>
                <a:schemeClr val="lt1"/>
              </a:buClr>
              <a:buSzPts val="2000"/>
              <a:buNone/>
              <a:defRPr sz="2000" b="1"/>
            </a:lvl2pPr>
            <a:lvl3pPr marL="1371600" lvl="2" indent="-228600" algn="l" rtl="0">
              <a:lnSpc>
                <a:spcPct val="90000"/>
              </a:lnSpc>
              <a:spcBef>
                <a:spcPts val="500"/>
              </a:spcBef>
              <a:spcAft>
                <a:spcPts val="0"/>
              </a:spcAft>
              <a:buClr>
                <a:schemeClr val="lt1"/>
              </a:buClr>
              <a:buSzPts val="1800"/>
              <a:buNone/>
              <a:defRPr sz="1800" b="1"/>
            </a:lvl3pPr>
            <a:lvl4pPr marL="1828800" lvl="3" indent="-228600" algn="l" rtl="0">
              <a:lnSpc>
                <a:spcPct val="90000"/>
              </a:lnSpc>
              <a:spcBef>
                <a:spcPts val="500"/>
              </a:spcBef>
              <a:spcAft>
                <a:spcPts val="0"/>
              </a:spcAft>
              <a:buClr>
                <a:schemeClr val="lt1"/>
              </a:buClr>
              <a:buSzPts val="1600"/>
              <a:buNone/>
              <a:defRPr sz="1600" b="1"/>
            </a:lvl4pPr>
            <a:lvl5pPr marL="2286000" lvl="4" indent="-228600" algn="l" rtl="0">
              <a:lnSpc>
                <a:spcPct val="90000"/>
              </a:lnSpc>
              <a:spcBef>
                <a:spcPts val="500"/>
              </a:spcBef>
              <a:spcAft>
                <a:spcPts val="0"/>
              </a:spcAft>
              <a:buClr>
                <a:schemeClr val="lt1"/>
              </a:buClr>
              <a:buSzPts val="1600"/>
              <a:buNone/>
              <a:defRPr sz="1600" b="1"/>
            </a:lvl5pPr>
            <a:lvl6pPr marL="2743200" lvl="5" indent="-228600" algn="l" rtl="0">
              <a:lnSpc>
                <a:spcPct val="90000"/>
              </a:lnSpc>
              <a:spcBef>
                <a:spcPts val="500"/>
              </a:spcBef>
              <a:spcAft>
                <a:spcPts val="0"/>
              </a:spcAft>
              <a:buClr>
                <a:schemeClr val="lt1"/>
              </a:buClr>
              <a:buSzPts val="1600"/>
              <a:buNone/>
              <a:defRPr sz="1600" b="1"/>
            </a:lvl6pPr>
            <a:lvl7pPr marL="3200400" lvl="6" indent="-228600" algn="l" rtl="0">
              <a:lnSpc>
                <a:spcPct val="90000"/>
              </a:lnSpc>
              <a:spcBef>
                <a:spcPts val="500"/>
              </a:spcBef>
              <a:spcAft>
                <a:spcPts val="0"/>
              </a:spcAft>
              <a:buClr>
                <a:schemeClr val="lt1"/>
              </a:buClr>
              <a:buSzPts val="1600"/>
              <a:buNone/>
              <a:defRPr sz="1600" b="1"/>
            </a:lvl7pPr>
            <a:lvl8pPr marL="3657600" lvl="7" indent="-228600" algn="l" rtl="0">
              <a:lnSpc>
                <a:spcPct val="90000"/>
              </a:lnSpc>
              <a:spcBef>
                <a:spcPts val="500"/>
              </a:spcBef>
              <a:spcAft>
                <a:spcPts val="0"/>
              </a:spcAft>
              <a:buClr>
                <a:schemeClr val="lt1"/>
              </a:buClr>
              <a:buSzPts val="1600"/>
              <a:buNone/>
              <a:defRPr sz="1600" b="1"/>
            </a:lvl8pPr>
            <a:lvl9pPr marL="4114800" lvl="8" indent="-228600" algn="l" rtl="0">
              <a:lnSpc>
                <a:spcPct val="90000"/>
              </a:lnSpc>
              <a:spcBef>
                <a:spcPts val="500"/>
              </a:spcBef>
              <a:spcAft>
                <a:spcPts val="0"/>
              </a:spcAft>
              <a:buClr>
                <a:schemeClr val="lt1"/>
              </a:buClr>
              <a:buSzPts val="1600"/>
              <a:buNone/>
              <a:defRPr sz="1600" b="1"/>
            </a:lvl9pPr>
          </a:lstStyle>
          <a:p/>
        </p:txBody>
      </p:sp>
      <p:sp>
        <p:nvSpPr>
          <p:cNvPr id="73" name="Google Shape;73;g1f7b3b2aad5_1_1376"/>
          <p:cNvSpPr txBox="1">
            <a:spLocks noGrp="1"/>
          </p:cNvSpPr>
          <p:nvPr>
            <p:ph type="body" idx="4"/>
          </p:nvPr>
        </p:nvSpPr>
        <p:spPr>
          <a:xfrm>
            <a:off x="6171390" y="2505650"/>
            <a:ext cx="5182500" cy="36855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lt1"/>
              </a:buClr>
              <a:buSzPts val="1800"/>
              <a:buChar char="•"/>
              <a:defRPr/>
            </a:lvl1pPr>
            <a:lvl2pPr marL="914400" lvl="1" indent="-342900" algn="l" rtl="0">
              <a:lnSpc>
                <a:spcPct val="90000"/>
              </a:lnSpc>
              <a:spcBef>
                <a:spcPts val="500"/>
              </a:spcBef>
              <a:spcAft>
                <a:spcPts val="0"/>
              </a:spcAft>
              <a:buClr>
                <a:schemeClr val="lt1"/>
              </a:buClr>
              <a:buSzPts val="1800"/>
              <a:buChar char="–"/>
              <a:defRPr/>
            </a:lvl2pPr>
            <a:lvl3pPr marL="1371600" lvl="2" indent="-342900" algn="l" rtl="0">
              <a:lnSpc>
                <a:spcPct val="90000"/>
              </a:lnSpc>
              <a:spcBef>
                <a:spcPts val="500"/>
              </a:spcBef>
              <a:spcAft>
                <a:spcPts val="0"/>
              </a:spcAft>
              <a:buClr>
                <a:schemeClr val="lt1"/>
              </a:buClr>
              <a:buSzPts val="1800"/>
              <a:buChar char="•"/>
              <a:defRPr/>
            </a:lvl3pPr>
            <a:lvl4pPr marL="1828800" lvl="3" indent="-342900" algn="l" rtl="0">
              <a:lnSpc>
                <a:spcPct val="90000"/>
              </a:lnSpc>
              <a:spcBef>
                <a:spcPts val="500"/>
              </a:spcBef>
              <a:spcAft>
                <a:spcPts val="0"/>
              </a:spcAft>
              <a:buClr>
                <a:schemeClr val="lt1"/>
              </a:buClr>
              <a:buSzPts val="1800"/>
              <a:buChar char="–"/>
              <a:defRPr/>
            </a:lvl4pPr>
            <a:lvl5pPr marL="2286000" lvl="4" indent="-342900" algn="l" rtl="0">
              <a:lnSpc>
                <a:spcPct val="90000"/>
              </a:lnSpc>
              <a:spcBef>
                <a:spcPts val="500"/>
              </a:spcBef>
              <a:spcAft>
                <a:spcPts val="0"/>
              </a:spcAft>
              <a:buClr>
                <a:schemeClr val="lt1"/>
              </a:buClr>
              <a:buSzPts val="1800"/>
              <a:buChar char="»"/>
              <a:defRPr/>
            </a:lvl5pPr>
            <a:lvl6pPr marL="2743200" lvl="5" indent="-342900" algn="l" rtl="0">
              <a:lnSpc>
                <a:spcPct val="90000"/>
              </a:lnSpc>
              <a:spcBef>
                <a:spcPts val="500"/>
              </a:spcBef>
              <a:spcAft>
                <a:spcPts val="0"/>
              </a:spcAft>
              <a:buClr>
                <a:schemeClr val="lt1"/>
              </a:buClr>
              <a:buSzPts val="1800"/>
              <a:buChar char="•"/>
              <a:defRPr/>
            </a:lvl6pPr>
            <a:lvl7pPr marL="3200400" lvl="6" indent="-342900" algn="l" rtl="0">
              <a:lnSpc>
                <a:spcPct val="90000"/>
              </a:lnSpc>
              <a:spcBef>
                <a:spcPts val="500"/>
              </a:spcBef>
              <a:spcAft>
                <a:spcPts val="0"/>
              </a:spcAft>
              <a:buClr>
                <a:schemeClr val="lt1"/>
              </a:buClr>
              <a:buSzPts val="1800"/>
              <a:buChar char="•"/>
              <a:defRPr/>
            </a:lvl7pPr>
            <a:lvl8pPr marL="3657600" lvl="7" indent="-342900" algn="l" rtl="0">
              <a:lnSpc>
                <a:spcPct val="90000"/>
              </a:lnSpc>
              <a:spcBef>
                <a:spcPts val="500"/>
              </a:spcBef>
              <a:spcAft>
                <a:spcPts val="0"/>
              </a:spcAft>
              <a:buClr>
                <a:schemeClr val="lt1"/>
              </a:buClr>
              <a:buSzPts val="1800"/>
              <a:buChar char="•"/>
              <a:defRPr/>
            </a:lvl8pPr>
            <a:lvl9pPr marL="4114800" lvl="8" indent="-342900" algn="l" rtl="0">
              <a:lnSpc>
                <a:spcPct val="90000"/>
              </a:lnSpc>
              <a:spcBef>
                <a:spcPts val="500"/>
              </a:spcBef>
              <a:spcAft>
                <a:spcPts val="0"/>
              </a:spcAft>
              <a:buClr>
                <a:schemeClr val="lt1"/>
              </a:buClr>
              <a:buSzPts val="1800"/>
              <a:buChar char="•"/>
              <a:defRPr/>
            </a:lvl9pPr>
          </a:lstStyle>
          <a:p/>
        </p:txBody>
      </p:sp>
      <p:sp>
        <p:nvSpPr>
          <p:cNvPr id="74" name="Google Shape;74;g1f7b3b2aad5_1_1376"/>
          <p:cNvSpPr txBox="1">
            <a:spLocks noGrp="1"/>
          </p:cNvSpPr>
          <p:nvPr>
            <p:ph type="dt" idx="10"/>
          </p:nvPr>
        </p:nvSpPr>
        <p:spPr>
          <a:xfrm>
            <a:off x="838090" y="6357810"/>
            <a:ext cx="2742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75" name="Google Shape;75;g1f7b3b2aad5_1_1376"/>
          <p:cNvSpPr txBox="1">
            <a:spLocks noGrp="1"/>
          </p:cNvSpPr>
          <p:nvPr>
            <p:ph type="ftr" idx="11"/>
          </p:nvPr>
        </p:nvSpPr>
        <p:spPr>
          <a:xfrm>
            <a:off x="4038070" y="6357810"/>
            <a:ext cx="41142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76" name="Google Shape;76;g1f7b3b2aad5_1_1376"/>
          <p:cNvSpPr txBox="1">
            <a:spLocks noGrp="1"/>
          </p:cNvSpPr>
          <p:nvPr>
            <p:ph type="sldNum" idx="12"/>
          </p:nvPr>
        </p:nvSpPr>
        <p:spPr>
          <a:xfrm>
            <a:off x="8609470" y="6357810"/>
            <a:ext cx="2742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77"/>
        <p:cNvGrpSpPr/>
        <p:nvPr/>
      </p:nvGrpSpPr>
      <p:grpSpPr>
        <a:xfrm>
          <a:off x="0" y="0"/>
          <a:ext cx="0" cy="0"/>
          <a:chOff x="0" y="0"/>
          <a:chExt cx="0" cy="0"/>
        </a:xfrm>
      </p:grpSpPr>
      <p:sp>
        <p:nvSpPr>
          <p:cNvPr id="78" name="Google Shape;78;g1f7b3b2aad5_1_1528"/>
          <p:cNvSpPr txBox="1">
            <a:spLocks noGrp="1"/>
          </p:cNvSpPr>
          <p:nvPr>
            <p:ph type="title"/>
          </p:nvPr>
        </p:nvSpPr>
        <p:spPr>
          <a:xfrm>
            <a:off x="831741" y="1710131"/>
            <a:ext cx="10514100" cy="28533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2"/>
              </a:buClr>
              <a:buSzPts val="6000"/>
              <a:buFont typeface="Play"/>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9" name="Google Shape;79;g1f7b3b2aad5_1_1528"/>
          <p:cNvSpPr txBox="1">
            <a:spLocks noGrp="1"/>
          </p:cNvSpPr>
          <p:nvPr>
            <p:ph type="body" idx="1"/>
          </p:nvPr>
        </p:nvSpPr>
        <p:spPr>
          <a:xfrm>
            <a:off x="831741" y="4590517"/>
            <a:ext cx="10514100" cy="15006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Clr>
                <a:srgbClr val="888888"/>
              </a:buClr>
              <a:buSzPts val="1920"/>
              <a:buNone/>
              <a:defRPr sz="2400">
                <a:solidFill>
                  <a:srgbClr val="888888"/>
                </a:solidFill>
              </a:defRPr>
            </a:lvl1pPr>
            <a:lvl2pPr marL="914400" lvl="1" indent="-228600" algn="l" rtl="0">
              <a:lnSpc>
                <a:spcPct val="100000"/>
              </a:lnSpc>
              <a:spcBef>
                <a:spcPts val="500"/>
              </a:spcBef>
              <a:spcAft>
                <a:spcPts val="0"/>
              </a:spcAft>
              <a:buClr>
                <a:srgbClr val="888888"/>
              </a:buClr>
              <a:buSzPts val="1600"/>
              <a:buNone/>
              <a:defRPr sz="2000">
                <a:solidFill>
                  <a:srgbClr val="888888"/>
                </a:solidFill>
              </a:defRPr>
            </a:lvl2pPr>
            <a:lvl3pPr marL="1371600" lvl="2" indent="-228600" algn="l" rtl="0">
              <a:lnSpc>
                <a:spcPct val="100000"/>
              </a:lnSpc>
              <a:spcBef>
                <a:spcPts val="500"/>
              </a:spcBef>
              <a:spcAft>
                <a:spcPts val="0"/>
              </a:spcAft>
              <a:buClr>
                <a:srgbClr val="888888"/>
              </a:buClr>
              <a:buSzPts val="1440"/>
              <a:buNone/>
              <a:defRPr sz="1800">
                <a:solidFill>
                  <a:srgbClr val="888888"/>
                </a:solidFill>
              </a:defRPr>
            </a:lvl3pPr>
            <a:lvl4pPr marL="1828800" lvl="3" indent="-228600" algn="l" rtl="0">
              <a:lnSpc>
                <a:spcPct val="100000"/>
              </a:lnSpc>
              <a:spcBef>
                <a:spcPts val="500"/>
              </a:spcBef>
              <a:spcAft>
                <a:spcPts val="0"/>
              </a:spcAft>
              <a:buClr>
                <a:srgbClr val="888888"/>
              </a:buClr>
              <a:buSzPts val="1280"/>
              <a:buNone/>
              <a:defRPr sz="1600">
                <a:solidFill>
                  <a:srgbClr val="888888"/>
                </a:solidFill>
              </a:defRPr>
            </a:lvl4pPr>
            <a:lvl5pPr marL="2286000" lvl="4" indent="-228600" algn="l" rtl="0">
              <a:lnSpc>
                <a:spcPct val="100000"/>
              </a:lnSpc>
              <a:spcBef>
                <a:spcPts val="500"/>
              </a:spcBef>
              <a:spcAft>
                <a:spcPts val="0"/>
              </a:spcAft>
              <a:buClr>
                <a:srgbClr val="888888"/>
              </a:buClr>
              <a:buSzPts val="128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p:txBody>
      </p:sp>
      <p:sp>
        <p:nvSpPr>
          <p:cNvPr id="80" name="Google Shape;80;g1f7b3b2aad5_1_1528"/>
          <p:cNvSpPr txBox="1">
            <a:spLocks noGrp="1"/>
          </p:cNvSpPr>
          <p:nvPr>
            <p:ph type="dt" idx="10"/>
          </p:nvPr>
        </p:nvSpPr>
        <p:spPr>
          <a:xfrm>
            <a:off x="7336139" y="6400348"/>
            <a:ext cx="4193400" cy="365100"/>
          </a:xfrm>
          <a:prstGeom prst="rect">
            <a:avLst/>
          </a:prstGeom>
          <a:noFill/>
          <a:ln>
            <a:noFill/>
          </a:ln>
        </p:spPr>
        <p:txBody>
          <a:bodyPr spcFirstLastPara="1" wrap="square" lIns="91425" tIns="45700" rIns="91425" bIns="45700" anchor="ctr" anchorCtr="0">
            <a:norm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81" name="Google Shape;81;g1f7b3b2aad5_1_1528"/>
          <p:cNvSpPr txBox="1">
            <a:spLocks noGrp="1"/>
          </p:cNvSpPr>
          <p:nvPr>
            <p:ph type="ftr" idx="11"/>
          </p:nvPr>
        </p:nvSpPr>
        <p:spPr>
          <a:xfrm>
            <a:off x="154409" y="6400348"/>
            <a:ext cx="4496700" cy="3651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82" name="Google Shape;82;g1f7b3b2aad5_1_1528"/>
          <p:cNvSpPr txBox="1">
            <a:spLocks noGrp="1"/>
          </p:cNvSpPr>
          <p:nvPr>
            <p:ph type="sldNum" idx="12"/>
          </p:nvPr>
        </p:nvSpPr>
        <p:spPr>
          <a:xfrm>
            <a:off x="11600954" y="6400348"/>
            <a:ext cx="4710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3"/>
        <p:cNvGrpSpPr/>
        <p:nvPr/>
      </p:nvGrpSpPr>
      <p:grpSpPr>
        <a:xfrm>
          <a:off x="0" y="0"/>
          <a:ext cx="0" cy="0"/>
          <a:chOff x="0" y="0"/>
          <a:chExt cx="0" cy="0"/>
        </a:xfrm>
      </p:grpSpPr>
      <p:sp>
        <p:nvSpPr>
          <p:cNvPr id="84" name="Google Shape;84;g2dbc3128875_0_175"/>
          <p:cNvSpPr txBox="1">
            <a:spLocks noGrp="1"/>
          </p:cNvSpPr>
          <p:nvPr>
            <p:ph type="ctrTitle"/>
          </p:nvPr>
        </p:nvSpPr>
        <p:spPr>
          <a:xfrm>
            <a:off x="1523800" y="1122621"/>
            <a:ext cx="9142800" cy="23883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Play"/>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 name="Google Shape;85;g2dbc3128875_0_175"/>
          <p:cNvSpPr txBox="1">
            <a:spLocks noGrp="1"/>
          </p:cNvSpPr>
          <p:nvPr>
            <p:ph type="subTitle" idx="1"/>
          </p:nvPr>
        </p:nvSpPr>
        <p:spPr>
          <a:xfrm>
            <a:off x="1523800" y="3602865"/>
            <a:ext cx="9142800" cy="16560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p:txBody>
      </p:sp>
      <p:sp>
        <p:nvSpPr>
          <p:cNvPr id="86" name="Google Shape;86;g2dbc3128875_0_175"/>
          <p:cNvSpPr txBox="1">
            <a:spLocks noGrp="1"/>
          </p:cNvSpPr>
          <p:nvPr>
            <p:ph type="dt" idx="10"/>
          </p:nvPr>
        </p:nvSpPr>
        <p:spPr>
          <a:xfrm>
            <a:off x="838090" y="6357810"/>
            <a:ext cx="2742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87" name="Google Shape;87;g2dbc3128875_0_175"/>
          <p:cNvSpPr txBox="1">
            <a:spLocks noGrp="1"/>
          </p:cNvSpPr>
          <p:nvPr>
            <p:ph type="ftr" idx="11"/>
          </p:nvPr>
        </p:nvSpPr>
        <p:spPr>
          <a:xfrm>
            <a:off x="4038070" y="6357810"/>
            <a:ext cx="41142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88" name="Google Shape;88;g2dbc3128875_0_175"/>
          <p:cNvSpPr txBox="1">
            <a:spLocks noGrp="1"/>
          </p:cNvSpPr>
          <p:nvPr>
            <p:ph type="sldNum" idx="12"/>
          </p:nvPr>
        </p:nvSpPr>
        <p:spPr>
          <a:xfrm>
            <a:off x="8609470" y="6357810"/>
            <a:ext cx="27429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matchingName="빈 화면">
  <p:cSld name="BLANK">
    <p:spTree>
      <p:nvGrpSpPr>
        <p:cNvPr id="1" name="Shape 22"/>
        <p:cNvGrpSpPr/>
        <p:nvPr/>
      </p:nvGrpSpPr>
      <p:grpSpPr>
        <a:xfrm>
          <a:off x="0" y="0"/>
          <a:ext cx="0" cy="0"/>
          <a:chOff x="0" y="0"/>
          <a:chExt cx="0" cy="0"/>
        </a:xfrm>
      </p:grpSpPr>
      <p:pic>
        <p:nvPicPr>
          <p:cNvPr id="23" name="Google Shape;23;p9"/>
          <p:cNvPicPr preferRelativeResize="0"/>
          <p:nvPr/>
        </p:nvPicPr>
        <p:blipFill rotWithShape="1">
          <a:blip r:embed="rId2"/>
          <a:srcRect/>
          <a:stretch>
            <a:fillRect/>
          </a:stretch>
        </p:blipFill>
        <p:spPr>
          <a:xfrm>
            <a:off x="5" y="1240"/>
            <a:ext cx="12190400" cy="6857100"/>
          </a:xfrm>
          <a:prstGeom prst="rect">
            <a:avLst/>
          </a:prstGeom>
          <a:noFill/>
          <a:ln>
            <a:noFill/>
          </a:ln>
        </p:spPr>
      </p:pic>
      <p:sp>
        <p:nvSpPr>
          <p:cNvPr id="24" name="Google Shape;24;p9"/>
          <p:cNvSpPr txBox="1">
            <a:spLocks noGrp="1"/>
          </p:cNvSpPr>
          <p:nvPr>
            <p:ph type="dt" idx="10"/>
          </p:nvPr>
        </p:nvSpPr>
        <p:spPr>
          <a:xfrm>
            <a:off x="609521" y="6430887"/>
            <a:ext cx="2844300" cy="292200"/>
          </a:xfrm>
          <a:prstGeom prst="rect">
            <a:avLst/>
          </a:prstGeom>
          <a:noFill/>
          <a:ln>
            <a:noFill/>
          </a:ln>
        </p:spPr>
        <p:txBody>
          <a:bodyPr spcFirstLastPara="1" wrap="square" lIns="99550" tIns="49775" rIns="99550" bIns="497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25" name="Google Shape;25;p9"/>
          <p:cNvSpPr txBox="1">
            <a:spLocks noGrp="1"/>
          </p:cNvSpPr>
          <p:nvPr>
            <p:ph type="ftr" idx="11"/>
          </p:nvPr>
        </p:nvSpPr>
        <p:spPr>
          <a:xfrm>
            <a:off x="4165059" y="6430887"/>
            <a:ext cx="3860400" cy="292200"/>
          </a:xfrm>
          <a:prstGeom prst="rect">
            <a:avLst/>
          </a:prstGeom>
          <a:noFill/>
          <a:ln>
            <a:noFill/>
          </a:ln>
        </p:spPr>
        <p:txBody>
          <a:bodyPr spcFirstLastPara="1" wrap="square" lIns="99550" tIns="49775" rIns="99550" bIns="497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26" name="Google Shape;26;p9"/>
          <p:cNvSpPr txBox="1">
            <a:spLocks noGrp="1"/>
          </p:cNvSpPr>
          <p:nvPr>
            <p:ph type="sldNum" idx="12"/>
          </p:nvPr>
        </p:nvSpPr>
        <p:spPr>
          <a:xfrm>
            <a:off x="8736463" y="6430887"/>
            <a:ext cx="2844300" cy="292200"/>
          </a:xfrm>
          <a:prstGeom prst="rect">
            <a:avLst/>
          </a:prstGeom>
          <a:noFill/>
          <a:ln>
            <a:noFill/>
          </a:ln>
        </p:spPr>
        <p:txBody>
          <a:bodyPr spcFirstLastPara="1" wrap="square" lIns="99550" tIns="49775" rIns="99550" bIns="497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구역 머리글">
  <p:cSld name="구역 머리글">
    <p:spTree>
      <p:nvGrpSpPr>
        <p:cNvPr id="1" name="Shape 27"/>
        <p:cNvGrpSpPr/>
        <p:nvPr/>
      </p:nvGrpSpPr>
      <p:grpSpPr>
        <a:xfrm>
          <a:off x="0" y="0"/>
          <a:ext cx="0" cy="0"/>
          <a:chOff x="0" y="0"/>
          <a:chExt cx="0" cy="0"/>
        </a:xfrm>
      </p:grpSpPr>
      <p:pic>
        <p:nvPicPr>
          <p:cNvPr id="28" name="Google Shape;28;p10"/>
          <p:cNvPicPr preferRelativeResize="0"/>
          <p:nvPr/>
        </p:nvPicPr>
        <p:blipFill rotWithShape="1">
          <a:blip r:embed="rId2"/>
          <a:srcRect/>
          <a:stretch>
            <a:fillRect/>
          </a:stretch>
        </p:blipFill>
        <p:spPr>
          <a:xfrm>
            <a:off x="5" y="1240"/>
            <a:ext cx="12190400" cy="6857100"/>
          </a:xfrm>
          <a:prstGeom prst="rect">
            <a:avLst/>
          </a:prstGeom>
          <a:noFill/>
          <a:ln>
            <a:noFill/>
          </a:ln>
        </p:spPr>
      </p:pic>
      <p:sp>
        <p:nvSpPr>
          <p:cNvPr id="29" name="Google Shape;29;p10"/>
          <p:cNvSpPr txBox="1">
            <a:spLocks noGrp="1"/>
          </p:cNvSpPr>
          <p:nvPr>
            <p:ph type="dt" idx="10"/>
          </p:nvPr>
        </p:nvSpPr>
        <p:spPr>
          <a:xfrm>
            <a:off x="609521" y="6430887"/>
            <a:ext cx="2844300" cy="292200"/>
          </a:xfrm>
          <a:prstGeom prst="rect">
            <a:avLst/>
          </a:prstGeom>
          <a:noFill/>
          <a:ln>
            <a:noFill/>
          </a:ln>
        </p:spPr>
        <p:txBody>
          <a:bodyPr spcFirstLastPara="1" wrap="square" lIns="99550" tIns="49775" rIns="99550" bIns="497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30" name="Google Shape;30;p10"/>
          <p:cNvSpPr txBox="1">
            <a:spLocks noGrp="1"/>
          </p:cNvSpPr>
          <p:nvPr>
            <p:ph type="ftr" idx="11"/>
          </p:nvPr>
        </p:nvSpPr>
        <p:spPr>
          <a:xfrm>
            <a:off x="4165059" y="6430887"/>
            <a:ext cx="3860400" cy="292200"/>
          </a:xfrm>
          <a:prstGeom prst="rect">
            <a:avLst/>
          </a:prstGeom>
          <a:noFill/>
          <a:ln>
            <a:noFill/>
          </a:ln>
        </p:spPr>
        <p:txBody>
          <a:bodyPr spcFirstLastPara="1" wrap="square" lIns="99550" tIns="49775" rIns="99550" bIns="497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31" name="Google Shape;31;p10"/>
          <p:cNvSpPr txBox="1">
            <a:spLocks noGrp="1"/>
          </p:cNvSpPr>
          <p:nvPr>
            <p:ph type="sldNum" idx="12"/>
          </p:nvPr>
        </p:nvSpPr>
        <p:spPr>
          <a:xfrm>
            <a:off x="8736463" y="6430887"/>
            <a:ext cx="2844300" cy="292200"/>
          </a:xfrm>
          <a:prstGeom prst="rect">
            <a:avLst/>
          </a:prstGeom>
          <a:noFill/>
          <a:ln>
            <a:noFill/>
          </a:ln>
        </p:spPr>
        <p:txBody>
          <a:bodyPr spcFirstLastPara="1" wrap="square" lIns="99550" tIns="49775" rIns="99550" bIns="497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사용자 지정 레이아웃">
  <p:cSld name="사용자 지정 레이아웃">
    <p:spTree>
      <p:nvGrpSpPr>
        <p:cNvPr id="1" name="Shape 32"/>
        <p:cNvGrpSpPr/>
        <p:nvPr/>
      </p:nvGrpSpPr>
      <p:grpSpPr>
        <a:xfrm>
          <a:off x="0" y="0"/>
          <a:ext cx="0" cy="0"/>
          <a:chOff x="0" y="0"/>
          <a:chExt cx="0" cy="0"/>
        </a:xfrm>
      </p:grpSpPr>
      <p:pic>
        <p:nvPicPr>
          <p:cNvPr id="33" name="Google Shape;33;p11"/>
          <p:cNvPicPr preferRelativeResize="0"/>
          <p:nvPr/>
        </p:nvPicPr>
        <p:blipFill rotWithShape="1">
          <a:blip r:embed="rId2"/>
          <a:srcRect/>
          <a:stretch>
            <a:fillRect/>
          </a:stretch>
        </p:blipFill>
        <p:spPr>
          <a:xfrm>
            <a:off x="5" y="1240"/>
            <a:ext cx="12190400" cy="6857100"/>
          </a:xfrm>
          <a:prstGeom prst="rect">
            <a:avLst/>
          </a:prstGeom>
          <a:noFill/>
          <a:ln>
            <a:noFill/>
          </a:ln>
        </p:spPr>
      </p:pic>
      <p:sp>
        <p:nvSpPr>
          <p:cNvPr id="34" name="Google Shape;34;p11"/>
          <p:cNvSpPr txBox="1">
            <a:spLocks noGrp="1"/>
          </p:cNvSpPr>
          <p:nvPr>
            <p:ph type="body" idx="1"/>
          </p:nvPr>
        </p:nvSpPr>
        <p:spPr>
          <a:xfrm>
            <a:off x="609521" y="1485579"/>
            <a:ext cx="10971300" cy="4824600"/>
          </a:xfrm>
          <a:prstGeom prst="rect">
            <a:avLst/>
          </a:prstGeom>
          <a:noFill/>
          <a:ln>
            <a:noFill/>
          </a:ln>
        </p:spPr>
        <p:txBody>
          <a:bodyPr spcFirstLastPara="1" wrap="square" lIns="99550" tIns="49775" rIns="99550" bIns="49775" anchor="t" anchorCtr="0">
            <a:normAutofit/>
          </a:bodyPr>
          <a:lstStyle>
            <a:lvl1pPr marL="457200" lvl="0" indent="-228600" algn="l" rtl="0">
              <a:spcBef>
                <a:spcPts val="400"/>
              </a:spcBef>
              <a:spcAft>
                <a:spcPts val="0"/>
              </a:spcAft>
              <a:buClr>
                <a:srgbClr val="1B243D"/>
              </a:buClr>
              <a:buSzPts val="2000"/>
              <a:buNone/>
              <a:defRPr sz="2000" i="1">
                <a:solidFill>
                  <a:srgbClr val="1B243D"/>
                </a:solidFill>
                <a:latin typeface="Calibri" panose="020F0502020204030204"/>
                <a:ea typeface="Calibri" panose="020F0502020204030204"/>
                <a:cs typeface="Calibri" panose="020F0502020204030204"/>
                <a:sym typeface="Calibri" panose="020F0502020204030204"/>
              </a:defRPr>
            </a:lvl1pPr>
            <a:lvl2pPr marL="914400" lvl="1" indent="-228600" algn="l" rtl="0">
              <a:spcBef>
                <a:spcPts val="500"/>
              </a:spcBef>
              <a:spcAft>
                <a:spcPts val="0"/>
              </a:spcAft>
              <a:buClr>
                <a:srgbClr val="3F3F3F"/>
              </a:buClr>
              <a:buSzPts val="2500"/>
              <a:buNone/>
              <a:defRPr sz="2500">
                <a:solidFill>
                  <a:srgbClr val="3F3F3F"/>
                </a:solidFill>
                <a:latin typeface="Noto Sans" panose="020B0502040504020204"/>
                <a:ea typeface="Noto Sans" panose="020B0502040504020204"/>
                <a:cs typeface="Noto Sans" panose="020B0502040504020204"/>
                <a:sym typeface="Noto Sans" panose="020B0502040504020204"/>
              </a:defRPr>
            </a:lvl2pPr>
            <a:lvl3pPr marL="1371600" lvl="2" indent="-228600" algn="l" rtl="0">
              <a:spcBef>
                <a:spcPts val="500"/>
              </a:spcBef>
              <a:spcAft>
                <a:spcPts val="0"/>
              </a:spcAft>
              <a:buClr>
                <a:srgbClr val="3F3F3F"/>
              </a:buClr>
              <a:buSzPts val="2500"/>
              <a:buNone/>
              <a:defRPr sz="2500">
                <a:solidFill>
                  <a:srgbClr val="3F3F3F"/>
                </a:solidFill>
                <a:latin typeface="Noto Sans" panose="020B0502040504020204"/>
                <a:ea typeface="Noto Sans" panose="020B0502040504020204"/>
                <a:cs typeface="Noto Sans" panose="020B0502040504020204"/>
                <a:sym typeface="Noto Sans" panose="020B0502040504020204"/>
              </a:defRPr>
            </a:lvl3pPr>
            <a:lvl4pPr marL="1828800" lvl="3" indent="-228600" algn="l" rtl="0">
              <a:spcBef>
                <a:spcPts val="500"/>
              </a:spcBef>
              <a:spcAft>
                <a:spcPts val="0"/>
              </a:spcAft>
              <a:buClr>
                <a:srgbClr val="3F3F3F"/>
              </a:buClr>
              <a:buSzPts val="2500"/>
              <a:buNone/>
              <a:defRPr sz="2500">
                <a:solidFill>
                  <a:srgbClr val="3F3F3F"/>
                </a:solidFill>
                <a:latin typeface="Noto Sans" panose="020B0502040504020204"/>
                <a:ea typeface="Noto Sans" panose="020B0502040504020204"/>
                <a:cs typeface="Noto Sans" panose="020B0502040504020204"/>
                <a:sym typeface="Noto Sans" panose="020B0502040504020204"/>
              </a:defRPr>
            </a:lvl4pPr>
            <a:lvl5pPr marL="2286000" lvl="4" indent="-228600" algn="l" rtl="0">
              <a:spcBef>
                <a:spcPts val="500"/>
              </a:spcBef>
              <a:spcAft>
                <a:spcPts val="0"/>
              </a:spcAft>
              <a:buClr>
                <a:srgbClr val="3F3F3F"/>
              </a:buClr>
              <a:buSzPts val="2500"/>
              <a:buNone/>
              <a:defRPr sz="2500">
                <a:solidFill>
                  <a:srgbClr val="3F3F3F"/>
                </a:solidFill>
                <a:latin typeface="Noto Sans" panose="020B0502040504020204"/>
                <a:ea typeface="Noto Sans" panose="020B0502040504020204"/>
                <a:cs typeface="Noto Sans" panose="020B0502040504020204"/>
                <a:sym typeface="Noto Sans" panose="020B0502040504020204"/>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p:txBody>
      </p:sp>
      <p:sp>
        <p:nvSpPr>
          <p:cNvPr id="35" name="Google Shape;35;p11"/>
          <p:cNvSpPr txBox="1">
            <a:spLocks noGrp="1"/>
          </p:cNvSpPr>
          <p:nvPr>
            <p:ph type="title"/>
          </p:nvPr>
        </p:nvSpPr>
        <p:spPr>
          <a:xfrm>
            <a:off x="609520" y="189434"/>
            <a:ext cx="10971300" cy="798900"/>
          </a:xfrm>
          <a:prstGeom prst="rect">
            <a:avLst/>
          </a:prstGeom>
          <a:noFill/>
          <a:ln>
            <a:noFill/>
          </a:ln>
        </p:spPr>
        <p:txBody>
          <a:bodyPr spcFirstLastPara="1" wrap="square" lIns="99550" tIns="49775" rIns="99550" bIns="49775" anchor="ctr" anchorCtr="0">
            <a:normAutofit/>
          </a:bodyPr>
          <a:lstStyle>
            <a:lvl1pPr lvl="0" algn="l" rtl="0">
              <a:spcBef>
                <a:spcPts val="0"/>
              </a:spcBef>
              <a:spcAft>
                <a:spcPts val="0"/>
              </a:spcAft>
              <a:buClr>
                <a:srgbClr val="0B4D44"/>
              </a:buClr>
              <a:buSzPts val="4000"/>
              <a:buFont typeface="Calibri" panose="020F0502020204030204"/>
              <a:buNone/>
              <a:defRPr sz="4000" b="1">
                <a:solidFill>
                  <a:srgbClr val="0B4D44"/>
                </a:solidFill>
                <a:latin typeface="Calibri" panose="020F0502020204030204"/>
                <a:ea typeface="Calibri" panose="020F0502020204030204"/>
                <a:cs typeface="Calibri" panose="020F0502020204030204"/>
                <a:sym typeface="Calibri" panose="020F0502020204030204"/>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6" name="Google Shape;36;p11"/>
          <p:cNvSpPr txBox="1">
            <a:spLocks noGrp="1"/>
          </p:cNvSpPr>
          <p:nvPr>
            <p:ph type="dt" idx="10"/>
          </p:nvPr>
        </p:nvSpPr>
        <p:spPr>
          <a:xfrm>
            <a:off x="609521" y="6502342"/>
            <a:ext cx="2844300" cy="220800"/>
          </a:xfrm>
          <a:prstGeom prst="rect">
            <a:avLst/>
          </a:prstGeom>
          <a:noFill/>
          <a:ln>
            <a:noFill/>
          </a:ln>
        </p:spPr>
        <p:txBody>
          <a:bodyPr spcFirstLastPara="1" wrap="square" lIns="99550" tIns="49775" rIns="99550" bIns="49775" anchor="ctr" anchorCtr="0">
            <a:noAutofit/>
          </a:bodyPr>
          <a:lstStyle>
            <a:lvl1pPr lvl="0" algn="l" rtl="0">
              <a:spcBef>
                <a:spcPts val="0"/>
              </a:spcBef>
              <a:spcAft>
                <a:spcPts val="0"/>
              </a:spcAft>
              <a:buSzPts val="1400"/>
              <a:buNone/>
              <a:defRPr>
                <a:latin typeface="Calibri" panose="020F0502020204030204"/>
                <a:ea typeface="Calibri" panose="020F0502020204030204"/>
                <a:cs typeface="Calibri" panose="020F0502020204030204"/>
                <a:sym typeface="Calibri" panose="020F0502020204030204"/>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37" name="Google Shape;37;p11"/>
          <p:cNvSpPr txBox="1">
            <a:spLocks noGrp="1"/>
          </p:cNvSpPr>
          <p:nvPr>
            <p:ph type="ftr" idx="11"/>
          </p:nvPr>
        </p:nvSpPr>
        <p:spPr>
          <a:xfrm>
            <a:off x="4165059" y="6502342"/>
            <a:ext cx="3860400" cy="220800"/>
          </a:xfrm>
          <a:prstGeom prst="rect">
            <a:avLst/>
          </a:prstGeom>
          <a:noFill/>
          <a:ln>
            <a:noFill/>
          </a:ln>
        </p:spPr>
        <p:txBody>
          <a:bodyPr spcFirstLastPara="1" wrap="square" lIns="99550" tIns="49775" rIns="99550" bIns="49775" anchor="ctr" anchorCtr="0">
            <a:noAutofit/>
          </a:bodyPr>
          <a:lstStyle>
            <a:lvl1pPr lvl="0" algn="ctr" rtl="0">
              <a:spcBef>
                <a:spcPts val="0"/>
              </a:spcBef>
              <a:spcAft>
                <a:spcPts val="0"/>
              </a:spcAft>
              <a:buSzPts val="1400"/>
              <a:buNone/>
              <a:defRPr>
                <a:latin typeface="Calibri" panose="020F0502020204030204"/>
                <a:ea typeface="Calibri" panose="020F0502020204030204"/>
                <a:cs typeface="Calibri" panose="020F0502020204030204"/>
                <a:sym typeface="Calibri" panose="020F0502020204030204"/>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38" name="Google Shape;38;p11"/>
          <p:cNvSpPr txBox="1">
            <a:spLocks noGrp="1"/>
          </p:cNvSpPr>
          <p:nvPr>
            <p:ph type="sldNum" idx="12"/>
          </p:nvPr>
        </p:nvSpPr>
        <p:spPr>
          <a:xfrm>
            <a:off x="8736463" y="6502342"/>
            <a:ext cx="2844300" cy="220800"/>
          </a:xfrm>
          <a:prstGeom prst="rect">
            <a:avLst/>
          </a:prstGeom>
          <a:noFill/>
          <a:ln>
            <a:noFill/>
          </a:ln>
        </p:spPr>
        <p:txBody>
          <a:bodyPr spcFirstLastPara="1" wrap="square" lIns="99550" tIns="49775" rIns="99550" bIns="49775" anchor="ctr" anchorCtr="0">
            <a:noAutofit/>
          </a:bodyPr>
          <a:lstStyle>
            <a:lvl1pPr marL="0" lvl="0"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1pPr>
            <a:lvl2pPr marL="0" lvl="1"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2pPr>
            <a:lvl3pPr marL="0" lvl="2"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3pPr>
            <a:lvl4pPr marL="0" lvl="3"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4pPr>
            <a:lvl5pPr marL="0" lvl="4"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5pPr>
            <a:lvl6pPr marL="0" lvl="5"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6pPr>
            <a:lvl7pPr marL="0" lvl="6"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7pPr>
            <a:lvl8pPr marL="0" lvl="7"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8pPr>
            <a:lvl9pPr marL="0" lvl="8"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제목 및 내용">
  <p:cSld name="제목 및 내용">
    <p:spTree>
      <p:nvGrpSpPr>
        <p:cNvPr id="1" name="Shape 39"/>
        <p:cNvGrpSpPr/>
        <p:nvPr/>
      </p:nvGrpSpPr>
      <p:grpSpPr>
        <a:xfrm>
          <a:off x="0" y="0"/>
          <a:ext cx="0" cy="0"/>
          <a:chOff x="0" y="0"/>
          <a:chExt cx="0" cy="0"/>
        </a:xfrm>
      </p:grpSpPr>
      <p:pic>
        <p:nvPicPr>
          <p:cNvPr id="40" name="Google Shape;40;p12"/>
          <p:cNvPicPr preferRelativeResize="0"/>
          <p:nvPr/>
        </p:nvPicPr>
        <p:blipFill rotWithShape="1">
          <a:blip r:embed="rId2"/>
          <a:srcRect/>
          <a:stretch>
            <a:fillRect/>
          </a:stretch>
        </p:blipFill>
        <p:spPr>
          <a:xfrm>
            <a:off x="5" y="1240"/>
            <a:ext cx="12190400" cy="6857100"/>
          </a:xfrm>
          <a:prstGeom prst="rect">
            <a:avLst/>
          </a:prstGeom>
          <a:noFill/>
          <a:ln>
            <a:noFill/>
          </a:ln>
        </p:spPr>
      </p:pic>
      <p:sp>
        <p:nvSpPr>
          <p:cNvPr id="41" name="Google Shape;41;p12"/>
          <p:cNvSpPr txBox="1">
            <a:spLocks noGrp="1"/>
          </p:cNvSpPr>
          <p:nvPr>
            <p:ph type="dt" idx="10"/>
          </p:nvPr>
        </p:nvSpPr>
        <p:spPr>
          <a:xfrm>
            <a:off x="609521" y="6502342"/>
            <a:ext cx="2844300" cy="220800"/>
          </a:xfrm>
          <a:prstGeom prst="rect">
            <a:avLst/>
          </a:prstGeom>
          <a:noFill/>
          <a:ln>
            <a:noFill/>
          </a:ln>
        </p:spPr>
        <p:txBody>
          <a:bodyPr spcFirstLastPara="1" wrap="square" lIns="99550" tIns="49775" rIns="99550" bIns="49775" anchor="ctr" anchorCtr="0">
            <a:noAutofit/>
          </a:bodyPr>
          <a:lstStyle>
            <a:lvl1pPr lvl="0" algn="l" rtl="0">
              <a:spcBef>
                <a:spcPts val="0"/>
              </a:spcBef>
              <a:spcAft>
                <a:spcPts val="0"/>
              </a:spcAft>
              <a:buSzPts val="1400"/>
              <a:buNone/>
              <a:defRPr>
                <a:latin typeface="Calibri" panose="020F0502020204030204"/>
                <a:ea typeface="Calibri" panose="020F0502020204030204"/>
                <a:cs typeface="Calibri" panose="020F0502020204030204"/>
                <a:sym typeface="Calibri" panose="020F0502020204030204"/>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42" name="Google Shape;42;p12"/>
          <p:cNvSpPr txBox="1">
            <a:spLocks noGrp="1"/>
          </p:cNvSpPr>
          <p:nvPr>
            <p:ph type="ftr" idx="11"/>
          </p:nvPr>
        </p:nvSpPr>
        <p:spPr>
          <a:xfrm>
            <a:off x="4165059" y="6502342"/>
            <a:ext cx="3860400" cy="220800"/>
          </a:xfrm>
          <a:prstGeom prst="rect">
            <a:avLst/>
          </a:prstGeom>
          <a:noFill/>
          <a:ln>
            <a:noFill/>
          </a:ln>
        </p:spPr>
        <p:txBody>
          <a:bodyPr spcFirstLastPara="1" wrap="square" lIns="99550" tIns="49775" rIns="99550" bIns="49775" anchor="ctr" anchorCtr="0">
            <a:noAutofit/>
          </a:bodyPr>
          <a:lstStyle>
            <a:lvl1pPr lvl="0" algn="ctr" rtl="0">
              <a:spcBef>
                <a:spcPts val="0"/>
              </a:spcBef>
              <a:spcAft>
                <a:spcPts val="0"/>
              </a:spcAft>
              <a:buSzPts val="1400"/>
              <a:buNone/>
              <a:defRPr>
                <a:latin typeface="Calibri" panose="020F0502020204030204"/>
                <a:ea typeface="Calibri" panose="020F0502020204030204"/>
                <a:cs typeface="Calibri" panose="020F0502020204030204"/>
                <a:sym typeface="Calibri" panose="020F0502020204030204"/>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43" name="Google Shape;43;p12"/>
          <p:cNvSpPr txBox="1">
            <a:spLocks noGrp="1"/>
          </p:cNvSpPr>
          <p:nvPr>
            <p:ph type="sldNum" idx="12"/>
          </p:nvPr>
        </p:nvSpPr>
        <p:spPr>
          <a:xfrm>
            <a:off x="8736463" y="6502342"/>
            <a:ext cx="2844300" cy="220800"/>
          </a:xfrm>
          <a:prstGeom prst="rect">
            <a:avLst/>
          </a:prstGeom>
          <a:noFill/>
          <a:ln>
            <a:noFill/>
          </a:ln>
        </p:spPr>
        <p:txBody>
          <a:bodyPr spcFirstLastPara="1" wrap="square" lIns="99550" tIns="49775" rIns="99550" bIns="49775" anchor="ctr" anchorCtr="0">
            <a:noAutofit/>
          </a:bodyPr>
          <a:lstStyle>
            <a:lvl1pPr marL="0" lvl="0"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1pPr>
            <a:lvl2pPr marL="0" lvl="1"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2pPr>
            <a:lvl3pPr marL="0" lvl="2"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3pPr>
            <a:lvl4pPr marL="0" lvl="3"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4pPr>
            <a:lvl5pPr marL="0" lvl="4"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5pPr>
            <a:lvl6pPr marL="0" lvl="5"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6pPr>
            <a:lvl7pPr marL="0" lvl="6"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7pPr>
            <a:lvl8pPr marL="0" lvl="7"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8pPr>
            <a:lvl9pPr marL="0" lvl="8"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
        <p:nvSpPr>
          <p:cNvPr id="44" name="Google Shape;44;p12"/>
          <p:cNvSpPr txBox="1">
            <a:spLocks noGrp="1"/>
          </p:cNvSpPr>
          <p:nvPr>
            <p:ph type="title"/>
          </p:nvPr>
        </p:nvSpPr>
        <p:spPr>
          <a:xfrm>
            <a:off x="609521" y="189434"/>
            <a:ext cx="10971300" cy="798900"/>
          </a:xfrm>
          <a:prstGeom prst="rect">
            <a:avLst/>
          </a:prstGeom>
          <a:noFill/>
          <a:ln>
            <a:noFill/>
          </a:ln>
        </p:spPr>
        <p:txBody>
          <a:bodyPr spcFirstLastPara="1" wrap="square" lIns="99550" tIns="49775" rIns="99550" bIns="49775" anchor="ctr" anchorCtr="0">
            <a:normAutofit/>
          </a:bodyPr>
          <a:lstStyle>
            <a:lvl1pPr lvl="0" algn="l" rtl="0">
              <a:spcBef>
                <a:spcPts val="0"/>
              </a:spcBef>
              <a:spcAft>
                <a:spcPts val="0"/>
              </a:spcAft>
              <a:buClr>
                <a:schemeClr val="lt1"/>
              </a:buClr>
              <a:buSzPts val="4000"/>
              <a:buFont typeface="Calibri" panose="020F0502020204030204"/>
              <a:buNone/>
              <a:defRPr sz="4000" b="1">
                <a:solidFill>
                  <a:schemeClr val="lt1"/>
                </a:solidFill>
                <a:latin typeface="Calibri" panose="020F0502020204030204"/>
                <a:ea typeface="Calibri" panose="020F0502020204030204"/>
                <a:cs typeface="Calibri" panose="020F0502020204030204"/>
                <a:sym typeface="Calibri" panose="020F0502020204030204"/>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 name="Google Shape;45;p12"/>
          <p:cNvSpPr txBox="1">
            <a:spLocks noGrp="1"/>
          </p:cNvSpPr>
          <p:nvPr>
            <p:ph type="body" idx="1"/>
          </p:nvPr>
        </p:nvSpPr>
        <p:spPr>
          <a:xfrm>
            <a:off x="609521" y="1485578"/>
            <a:ext cx="10971300" cy="4824600"/>
          </a:xfrm>
          <a:prstGeom prst="rect">
            <a:avLst/>
          </a:prstGeom>
          <a:noFill/>
          <a:ln>
            <a:noFill/>
          </a:ln>
        </p:spPr>
        <p:txBody>
          <a:bodyPr spcFirstLastPara="1" wrap="square" lIns="99550" tIns="49775" rIns="99550" bIns="49775" anchor="t" anchorCtr="0">
            <a:normAutofit/>
          </a:bodyPr>
          <a:lstStyle>
            <a:lvl1pPr marL="457200" lvl="0" indent="-228600" algn="l" rtl="0">
              <a:spcBef>
                <a:spcPts val="400"/>
              </a:spcBef>
              <a:spcAft>
                <a:spcPts val="0"/>
              </a:spcAft>
              <a:buClr>
                <a:srgbClr val="17564E"/>
              </a:buClr>
              <a:buSzPts val="2000"/>
              <a:buNone/>
              <a:defRPr sz="2000" i="1">
                <a:solidFill>
                  <a:srgbClr val="17564E"/>
                </a:solidFill>
                <a:latin typeface="Calibri" panose="020F0502020204030204"/>
                <a:ea typeface="Calibri" panose="020F0502020204030204"/>
                <a:cs typeface="Calibri" panose="020F0502020204030204"/>
                <a:sym typeface="Calibri" panose="020F0502020204030204"/>
              </a:defRPr>
            </a:lvl1pPr>
            <a:lvl2pPr marL="914400" lvl="1" indent="-228600" algn="l" rtl="0">
              <a:spcBef>
                <a:spcPts val="500"/>
              </a:spcBef>
              <a:spcAft>
                <a:spcPts val="0"/>
              </a:spcAft>
              <a:buClr>
                <a:srgbClr val="3F3F3F"/>
              </a:buClr>
              <a:buSzPts val="2500"/>
              <a:buNone/>
              <a:defRPr sz="2500">
                <a:solidFill>
                  <a:srgbClr val="3F3F3F"/>
                </a:solidFill>
                <a:latin typeface="Noto Sans" panose="020B0502040504020204"/>
                <a:ea typeface="Noto Sans" panose="020B0502040504020204"/>
                <a:cs typeface="Noto Sans" panose="020B0502040504020204"/>
                <a:sym typeface="Noto Sans" panose="020B0502040504020204"/>
              </a:defRPr>
            </a:lvl2pPr>
            <a:lvl3pPr marL="1371600" lvl="2" indent="-228600" algn="l" rtl="0">
              <a:spcBef>
                <a:spcPts val="500"/>
              </a:spcBef>
              <a:spcAft>
                <a:spcPts val="0"/>
              </a:spcAft>
              <a:buClr>
                <a:srgbClr val="3F3F3F"/>
              </a:buClr>
              <a:buSzPts val="2500"/>
              <a:buNone/>
              <a:defRPr sz="2500">
                <a:solidFill>
                  <a:srgbClr val="3F3F3F"/>
                </a:solidFill>
                <a:latin typeface="Noto Sans" panose="020B0502040504020204"/>
                <a:ea typeface="Noto Sans" panose="020B0502040504020204"/>
                <a:cs typeface="Noto Sans" panose="020B0502040504020204"/>
                <a:sym typeface="Noto Sans" panose="020B0502040504020204"/>
              </a:defRPr>
            </a:lvl3pPr>
            <a:lvl4pPr marL="1828800" lvl="3" indent="-228600" algn="l" rtl="0">
              <a:spcBef>
                <a:spcPts val="500"/>
              </a:spcBef>
              <a:spcAft>
                <a:spcPts val="0"/>
              </a:spcAft>
              <a:buClr>
                <a:srgbClr val="3F3F3F"/>
              </a:buClr>
              <a:buSzPts val="2500"/>
              <a:buNone/>
              <a:defRPr sz="2500">
                <a:solidFill>
                  <a:srgbClr val="3F3F3F"/>
                </a:solidFill>
                <a:latin typeface="Noto Sans" panose="020B0502040504020204"/>
                <a:ea typeface="Noto Sans" panose="020B0502040504020204"/>
                <a:cs typeface="Noto Sans" panose="020B0502040504020204"/>
                <a:sym typeface="Noto Sans" panose="020B0502040504020204"/>
              </a:defRPr>
            </a:lvl4pPr>
            <a:lvl5pPr marL="2286000" lvl="4" indent="-228600" algn="l" rtl="0">
              <a:spcBef>
                <a:spcPts val="500"/>
              </a:spcBef>
              <a:spcAft>
                <a:spcPts val="0"/>
              </a:spcAft>
              <a:buClr>
                <a:srgbClr val="3F3F3F"/>
              </a:buClr>
              <a:buSzPts val="2500"/>
              <a:buNone/>
              <a:defRPr sz="2500">
                <a:solidFill>
                  <a:srgbClr val="3F3F3F"/>
                </a:solidFill>
                <a:latin typeface="Noto Sans" panose="020B0502040504020204"/>
                <a:ea typeface="Noto Sans" panose="020B0502040504020204"/>
                <a:cs typeface="Noto Sans" panose="020B0502040504020204"/>
                <a:sym typeface="Noto Sans" panose="020B0502040504020204"/>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사용자 지정 레이아웃">
  <p:cSld name="1_사용자 지정 레이아웃">
    <p:spTree>
      <p:nvGrpSpPr>
        <p:cNvPr id="1" name="Shape 46"/>
        <p:cNvGrpSpPr/>
        <p:nvPr/>
      </p:nvGrpSpPr>
      <p:grpSpPr>
        <a:xfrm>
          <a:off x="0" y="0"/>
          <a:ext cx="0" cy="0"/>
          <a:chOff x="0" y="0"/>
          <a:chExt cx="0" cy="0"/>
        </a:xfrm>
      </p:grpSpPr>
      <p:pic>
        <p:nvPicPr>
          <p:cNvPr id="47" name="Google Shape;47;p13"/>
          <p:cNvPicPr preferRelativeResize="0"/>
          <p:nvPr/>
        </p:nvPicPr>
        <p:blipFill rotWithShape="1">
          <a:blip r:embed="rId2"/>
          <a:srcRect/>
          <a:stretch>
            <a:fillRect/>
          </a:stretch>
        </p:blipFill>
        <p:spPr>
          <a:xfrm>
            <a:off x="5" y="1240"/>
            <a:ext cx="12190400" cy="6857100"/>
          </a:xfrm>
          <a:prstGeom prst="rect">
            <a:avLst/>
          </a:prstGeom>
          <a:noFill/>
          <a:ln>
            <a:noFill/>
          </a:ln>
        </p:spPr>
      </p:pic>
      <p:sp>
        <p:nvSpPr>
          <p:cNvPr id="48" name="Google Shape;48;p13"/>
          <p:cNvSpPr txBox="1">
            <a:spLocks noGrp="1"/>
          </p:cNvSpPr>
          <p:nvPr>
            <p:ph type="dt" idx="10"/>
          </p:nvPr>
        </p:nvSpPr>
        <p:spPr>
          <a:xfrm>
            <a:off x="609521" y="6430887"/>
            <a:ext cx="2844300" cy="292200"/>
          </a:xfrm>
          <a:prstGeom prst="rect">
            <a:avLst/>
          </a:prstGeom>
          <a:noFill/>
          <a:ln>
            <a:noFill/>
          </a:ln>
        </p:spPr>
        <p:txBody>
          <a:bodyPr spcFirstLastPara="1" wrap="square" lIns="99550" tIns="49775" rIns="99550" bIns="49775" anchor="ctr" anchorCtr="0">
            <a:noAutofit/>
          </a:bodyPr>
          <a:lstStyle>
            <a:lvl1pPr lvl="0" algn="l" rtl="0">
              <a:spcBef>
                <a:spcPts val="0"/>
              </a:spcBef>
              <a:spcAft>
                <a:spcPts val="0"/>
              </a:spcAft>
              <a:buSzPts val="1400"/>
              <a:buNone/>
              <a:defRPr>
                <a:latin typeface="Calibri" panose="020F0502020204030204"/>
                <a:ea typeface="Calibri" panose="020F0502020204030204"/>
                <a:cs typeface="Calibri" panose="020F0502020204030204"/>
                <a:sym typeface="Calibri" panose="020F0502020204030204"/>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49" name="Google Shape;49;p13"/>
          <p:cNvSpPr txBox="1">
            <a:spLocks noGrp="1"/>
          </p:cNvSpPr>
          <p:nvPr>
            <p:ph type="ftr" idx="11"/>
          </p:nvPr>
        </p:nvSpPr>
        <p:spPr>
          <a:xfrm>
            <a:off x="4165059" y="6430887"/>
            <a:ext cx="3860400" cy="292200"/>
          </a:xfrm>
          <a:prstGeom prst="rect">
            <a:avLst/>
          </a:prstGeom>
          <a:noFill/>
          <a:ln>
            <a:noFill/>
          </a:ln>
        </p:spPr>
        <p:txBody>
          <a:bodyPr spcFirstLastPara="1" wrap="square" lIns="99550" tIns="49775" rIns="99550" bIns="49775" anchor="ctr" anchorCtr="0">
            <a:noAutofit/>
          </a:bodyPr>
          <a:lstStyle>
            <a:lvl1pPr lvl="0" algn="ctr" rtl="0">
              <a:spcBef>
                <a:spcPts val="0"/>
              </a:spcBef>
              <a:spcAft>
                <a:spcPts val="0"/>
              </a:spcAft>
              <a:buSzPts val="1400"/>
              <a:buNone/>
              <a:defRPr>
                <a:latin typeface="Calibri" panose="020F0502020204030204"/>
                <a:ea typeface="Calibri" panose="020F0502020204030204"/>
                <a:cs typeface="Calibri" panose="020F0502020204030204"/>
                <a:sym typeface="Calibri" panose="020F0502020204030204"/>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50" name="Google Shape;50;p13"/>
          <p:cNvSpPr txBox="1">
            <a:spLocks noGrp="1"/>
          </p:cNvSpPr>
          <p:nvPr>
            <p:ph type="sldNum" idx="12"/>
          </p:nvPr>
        </p:nvSpPr>
        <p:spPr>
          <a:xfrm>
            <a:off x="8736463" y="6430887"/>
            <a:ext cx="2844300" cy="292200"/>
          </a:xfrm>
          <a:prstGeom prst="rect">
            <a:avLst/>
          </a:prstGeom>
          <a:noFill/>
          <a:ln>
            <a:noFill/>
          </a:ln>
        </p:spPr>
        <p:txBody>
          <a:bodyPr spcFirstLastPara="1" wrap="square" lIns="99550" tIns="49775" rIns="99550" bIns="49775" anchor="ctr" anchorCtr="0">
            <a:noAutofit/>
          </a:bodyPr>
          <a:lstStyle>
            <a:lvl1pPr marL="0" lvl="0"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1pPr>
            <a:lvl2pPr marL="0" lvl="1"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2pPr>
            <a:lvl3pPr marL="0" lvl="2"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3pPr>
            <a:lvl4pPr marL="0" lvl="3"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4pPr>
            <a:lvl5pPr marL="0" lvl="4"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5pPr>
            <a:lvl6pPr marL="0" lvl="5"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6pPr>
            <a:lvl7pPr marL="0" lvl="6"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7pPr>
            <a:lvl8pPr marL="0" lvl="7"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8pPr>
            <a:lvl9pPr marL="0" lvl="8" indent="0" algn="r" rtl="0">
              <a:spcBef>
                <a:spcPts val="0"/>
              </a:spcBef>
              <a:buNone/>
              <a:defRPr sz="1300">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
        <p:nvSpPr>
          <p:cNvPr id="51" name="Google Shape;51;p13"/>
          <p:cNvSpPr txBox="1">
            <a:spLocks noGrp="1"/>
          </p:cNvSpPr>
          <p:nvPr>
            <p:ph type="ctrTitle"/>
          </p:nvPr>
        </p:nvSpPr>
        <p:spPr>
          <a:xfrm>
            <a:off x="6059201" y="4241010"/>
            <a:ext cx="5292600" cy="2429100"/>
          </a:xfrm>
          <a:prstGeom prst="rect">
            <a:avLst/>
          </a:prstGeom>
          <a:noFill/>
          <a:ln>
            <a:noFill/>
          </a:ln>
        </p:spPr>
        <p:txBody>
          <a:bodyPr spcFirstLastPara="1" wrap="square" lIns="99550" tIns="49775" rIns="99550" bIns="49775" anchor="t" anchorCtr="0">
            <a:noAutofit/>
          </a:bodyPr>
          <a:lstStyle>
            <a:lvl1pPr lvl="0" algn="r" rtl="0">
              <a:lnSpc>
                <a:spcPct val="100000"/>
              </a:lnSpc>
              <a:spcBef>
                <a:spcPts val="0"/>
              </a:spcBef>
              <a:spcAft>
                <a:spcPts val="0"/>
              </a:spcAft>
              <a:buClr>
                <a:schemeClr val="hlink"/>
              </a:buClr>
              <a:buSzPts val="7200"/>
              <a:buFont typeface="Gulimche"/>
              <a:buNone/>
              <a:defRPr sz="7200">
                <a:solidFill>
                  <a:srgbClr val="17564E"/>
                </a:solidFill>
                <a:latin typeface="Calibri" panose="020F0502020204030204"/>
                <a:ea typeface="Calibri" panose="020F0502020204030204"/>
                <a:cs typeface="Calibri" panose="020F0502020204030204"/>
                <a:sym typeface="Calibri" panose="020F0502020204030204"/>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52"/>
        <p:cNvGrpSpPr/>
        <p:nvPr/>
      </p:nvGrpSpPr>
      <p:grpSpPr>
        <a:xfrm>
          <a:off x="0" y="0"/>
          <a:ext cx="0" cy="0"/>
          <a:chOff x="0" y="0"/>
          <a:chExt cx="0" cy="0"/>
        </a:xfrm>
      </p:grpSpPr>
      <p:sp>
        <p:nvSpPr>
          <p:cNvPr id="53" name="Google Shape;53;g1f7b3b2aad5_1_759"/>
          <p:cNvSpPr txBox="1">
            <a:spLocks noGrp="1"/>
          </p:cNvSpPr>
          <p:nvPr>
            <p:ph type="title"/>
          </p:nvPr>
        </p:nvSpPr>
        <p:spPr>
          <a:xfrm>
            <a:off x="761900" y="559807"/>
            <a:ext cx="3833400" cy="4953600"/>
          </a:xfrm>
          <a:prstGeom prst="rect">
            <a:avLst/>
          </a:prstGeom>
          <a:noFill/>
          <a:ln>
            <a:noFill/>
          </a:ln>
        </p:spPr>
        <p:txBody>
          <a:bodyPr spcFirstLastPara="1" wrap="square" lIns="111750" tIns="55850" rIns="111750" bIns="55850" anchor="t" anchorCtr="0">
            <a:normAutofit/>
          </a:bodyPr>
          <a:lstStyle>
            <a:lvl1pPr lvl="0" algn="r" rtl="0">
              <a:lnSpc>
                <a:spcPct val="90000"/>
              </a:lnSpc>
              <a:spcBef>
                <a:spcPts val="0"/>
              </a:spcBef>
              <a:spcAft>
                <a:spcPts val="0"/>
              </a:spcAft>
              <a:buClr>
                <a:srgbClr val="262626"/>
              </a:buClr>
              <a:buSzPts val="2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 name="Google Shape;54;g1f7b3b2aad5_1_759"/>
          <p:cNvSpPr txBox="1">
            <a:spLocks noGrp="1"/>
          </p:cNvSpPr>
          <p:nvPr>
            <p:ph type="body" idx="1"/>
          </p:nvPr>
        </p:nvSpPr>
        <p:spPr>
          <a:xfrm>
            <a:off x="5180920" y="569197"/>
            <a:ext cx="6247500" cy="5656500"/>
          </a:xfrm>
          <a:prstGeom prst="rect">
            <a:avLst/>
          </a:prstGeom>
          <a:noFill/>
          <a:ln>
            <a:noFill/>
          </a:ln>
        </p:spPr>
        <p:txBody>
          <a:bodyPr spcFirstLastPara="1" wrap="square" lIns="111750" tIns="55850" rIns="111750" bIns="55850" anchor="t" anchorCtr="0">
            <a:normAutofit/>
          </a:bodyPr>
          <a:lstStyle>
            <a:lvl1pPr marL="457200" lvl="0" indent="-368300" algn="l" rtl="0">
              <a:lnSpc>
                <a:spcPct val="112000"/>
              </a:lnSpc>
              <a:spcBef>
                <a:spcPts val="1100"/>
              </a:spcBef>
              <a:spcAft>
                <a:spcPts val="0"/>
              </a:spcAft>
              <a:buClr>
                <a:srgbClr val="262626"/>
              </a:buClr>
              <a:buSzPts val="2200"/>
              <a:buChar char="•"/>
              <a:defRPr/>
            </a:lvl1pPr>
            <a:lvl2pPr marL="914400" lvl="1" indent="-368300" algn="l" rtl="0">
              <a:lnSpc>
                <a:spcPct val="112000"/>
              </a:lnSpc>
              <a:spcBef>
                <a:spcPts val="1100"/>
              </a:spcBef>
              <a:spcAft>
                <a:spcPts val="0"/>
              </a:spcAft>
              <a:buClr>
                <a:srgbClr val="262626"/>
              </a:buClr>
              <a:buSzPts val="2200"/>
              <a:buChar char="–"/>
              <a:defRPr/>
            </a:lvl2pPr>
            <a:lvl3pPr marL="1371600" lvl="2" indent="-368300" algn="l" rtl="0">
              <a:lnSpc>
                <a:spcPct val="112000"/>
              </a:lnSpc>
              <a:spcBef>
                <a:spcPts val="1100"/>
              </a:spcBef>
              <a:spcAft>
                <a:spcPts val="0"/>
              </a:spcAft>
              <a:buClr>
                <a:srgbClr val="262626"/>
              </a:buClr>
              <a:buSzPts val="2200"/>
              <a:buChar char="•"/>
              <a:defRPr/>
            </a:lvl3pPr>
            <a:lvl4pPr marL="1828800" lvl="3" indent="-368300" algn="l" rtl="0">
              <a:lnSpc>
                <a:spcPct val="112000"/>
              </a:lnSpc>
              <a:spcBef>
                <a:spcPts val="1100"/>
              </a:spcBef>
              <a:spcAft>
                <a:spcPts val="0"/>
              </a:spcAft>
              <a:buClr>
                <a:srgbClr val="262626"/>
              </a:buClr>
              <a:buSzPts val="2200"/>
              <a:buChar char="–"/>
              <a:defRPr/>
            </a:lvl4pPr>
            <a:lvl5pPr marL="2286000" lvl="4" indent="-368300" algn="l" rtl="0">
              <a:lnSpc>
                <a:spcPct val="112000"/>
              </a:lnSpc>
              <a:spcBef>
                <a:spcPts val="1100"/>
              </a:spcBef>
              <a:spcAft>
                <a:spcPts val="0"/>
              </a:spcAft>
              <a:buClr>
                <a:srgbClr val="262626"/>
              </a:buClr>
              <a:buSzPts val="2200"/>
              <a:buChar char="»"/>
              <a:defRPr/>
            </a:lvl5pPr>
            <a:lvl6pPr marL="2743200" lvl="5" indent="-368300" algn="l" rtl="0">
              <a:lnSpc>
                <a:spcPct val="112000"/>
              </a:lnSpc>
              <a:spcBef>
                <a:spcPts val="1200"/>
              </a:spcBef>
              <a:spcAft>
                <a:spcPts val="0"/>
              </a:spcAft>
              <a:buClr>
                <a:srgbClr val="262626"/>
              </a:buClr>
              <a:buSzPts val="2200"/>
              <a:buChar char="•"/>
              <a:defRPr/>
            </a:lvl6pPr>
            <a:lvl7pPr marL="3200400" lvl="6" indent="-368300" algn="l" rtl="0">
              <a:lnSpc>
                <a:spcPct val="112000"/>
              </a:lnSpc>
              <a:spcBef>
                <a:spcPts val="1200"/>
              </a:spcBef>
              <a:spcAft>
                <a:spcPts val="0"/>
              </a:spcAft>
              <a:buClr>
                <a:srgbClr val="262626"/>
              </a:buClr>
              <a:buSzPts val="2200"/>
              <a:buChar char="•"/>
              <a:defRPr/>
            </a:lvl7pPr>
            <a:lvl8pPr marL="3657600" lvl="7" indent="-368300" algn="l" rtl="0">
              <a:lnSpc>
                <a:spcPct val="112000"/>
              </a:lnSpc>
              <a:spcBef>
                <a:spcPts val="1200"/>
              </a:spcBef>
              <a:spcAft>
                <a:spcPts val="0"/>
              </a:spcAft>
              <a:buClr>
                <a:srgbClr val="262626"/>
              </a:buClr>
              <a:buSzPts val="2200"/>
              <a:buChar char="•"/>
              <a:defRPr/>
            </a:lvl8pPr>
            <a:lvl9pPr marL="4114800" lvl="8" indent="-368300" algn="l" rtl="0">
              <a:lnSpc>
                <a:spcPct val="112000"/>
              </a:lnSpc>
              <a:spcBef>
                <a:spcPts val="1200"/>
              </a:spcBef>
              <a:spcAft>
                <a:spcPts val="0"/>
              </a:spcAft>
              <a:buClr>
                <a:srgbClr val="262626"/>
              </a:buClr>
              <a:buSzPts val="2200"/>
              <a:buChar char="•"/>
              <a:defRPr/>
            </a:lvl9pPr>
          </a:lstStyle>
          <a:p/>
        </p:txBody>
      </p:sp>
      <p:sp>
        <p:nvSpPr>
          <p:cNvPr id="55" name="Google Shape;55;g1f7b3b2aad5_1_759"/>
          <p:cNvSpPr txBox="1">
            <a:spLocks noGrp="1"/>
          </p:cNvSpPr>
          <p:nvPr>
            <p:ph type="dt" idx="10"/>
          </p:nvPr>
        </p:nvSpPr>
        <p:spPr>
          <a:xfrm>
            <a:off x="761901" y="5931423"/>
            <a:ext cx="3814200" cy="365100"/>
          </a:xfrm>
          <a:prstGeom prst="rect">
            <a:avLst/>
          </a:prstGeom>
          <a:noFill/>
          <a:ln>
            <a:noFill/>
          </a:ln>
        </p:spPr>
        <p:txBody>
          <a:bodyPr spcFirstLastPara="1" wrap="square" lIns="111750" tIns="55850" rIns="111750" bIns="55850" anchor="t"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56" name="Google Shape;56;g1f7b3b2aad5_1_759"/>
          <p:cNvSpPr txBox="1">
            <a:spLocks noGrp="1"/>
          </p:cNvSpPr>
          <p:nvPr>
            <p:ph type="ftr" idx="11"/>
          </p:nvPr>
        </p:nvSpPr>
        <p:spPr>
          <a:xfrm>
            <a:off x="761901" y="6315891"/>
            <a:ext cx="3814200" cy="365100"/>
          </a:xfrm>
          <a:prstGeom prst="rect">
            <a:avLst/>
          </a:prstGeom>
          <a:noFill/>
          <a:ln>
            <a:noFill/>
          </a:ln>
        </p:spPr>
        <p:txBody>
          <a:bodyPr spcFirstLastPara="1" wrap="square" lIns="111750" tIns="55850" rIns="111750" bIns="55850" anchor="t"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57" name="Google Shape;57;g1f7b3b2aad5_1_759"/>
          <p:cNvSpPr txBox="1">
            <a:spLocks noGrp="1"/>
          </p:cNvSpPr>
          <p:nvPr>
            <p:ph type="sldNum" idx="12"/>
          </p:nvPr>
        </p:nvSpPr>
        <p:spPr>
          <a:xfrm>
            <a:off x="11646487" y="5608881"/>
            <a:ext cx="543900" cy="365100"/>
          </a:xfrm>
          <a:prstGeom prst="rect">
            <a:avLst/>
          </a:prstGeom>
          <a:noFill/>
          <a:ln>
            <a:noFill/>
          </a:ln>
        </p:spPr>
        <p:txBody>
          <a:bodyPr spcFirstLastPara="1" wrap="square" lIns="111750" tIns="55850" rIns="111750" bIns="55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sic Content">
  <p:cSld name="Basic Content">
    <p:spTree>
      <p:nvGrpSpPr>
        <p:cNvPr id="1" name="Shape 58"/>
        <p:cNvGrpSpPr/>
        <p:nvPr/>
      </p:nvGrpSpPr>
      <p:grpSpPr>
        <a:xfrm>
          <a:off x="0" y="0"/>
          <a:ext cx="0" cy="0"/>
          <a:chOff x="0" y="0"/>
          <a:chExt cx="0" cy="0"/>
        </a:xfrm>
      </p:grpSpPr>
      <p:sp>
        <p:nvSpPr>
          <p:cNvPr id="59" name="Google Shape;59;g1f7b3b2aad5_1_1213"/>
          <p:cNvSpPr txBox="1">
            <a:spLocks noGrp="1"/>
          </p:cNvSpPr>
          <p:nvPr>
            <p:ph type="dt" idx="10"/>
          </p:nvPr>
        </p:nvSpPr>
        <p:spPr>
          <a:xfrm>
            <a:off x="761901" y="5931423"/>
            <a:ext cx="3814200" cy="365100"/>
          </a:xfrm>
          <a:prstGeom prst="rect">
            <a:avLst/>
          </a:prstGeom>
          <a:noFill/>
          <a:ln>
            <a:noFill/>
          </a:ln>
        </p:spPr>
        <p:txBody>
          <a:bodyPr spcFirstLastPara="1" wrap="square" lIns="111750" tIns="55850" rIns="111750" bIns="55850" anchor="t"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60" name="Google Shape;60;g1f7b3b2aad5_1_1213"/>
          <p:cNvSpPr txBox="1">
            <a:spLocks noGrp="1"/>
          </p:cNvSpPr>
          <p:nvPr>
            <p:ph type="ftr" idx="11"/>
          </p:nvPr>
        </p:nvSpPr>
        <p:spPr>
          <a:xfrm>
            <a:off x="761901" y="6315891"/>
            <a:ext cx="3814200" cy="365100"/>
          </a:xfrm>
          <a:prstGeom prst="rect">
            <a:avLst/>
          </a:prstGeom>
          <a:noFill/>
          <a:ln>
            <a:noFill/>
          </a:ln>
        </p:spPr>
        <p:txBody>
          <a:bodyPr spcFirstLastPara="1" wrap="square" lIns="111750" tIns="55850" rIns="111750" bIns="55850" anchor="t"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61" name="Google Shape;61;g1f7b3b2aad5_1_1213"/>
          <p:cNvSpPr txBox="1">
            <a:spLocks noGrp="1"/>
          </p:cNvSpPr>
          <p:nvPr>
            <p:ph type="title"/>
          </p:nvPr>
        </p:nvSpPr>
        <p:spPr>
          <a:xfrm>
            <a:off x="812693" y="304870"/>
            <a:ext cx="10768200" cy="838500"/>
          </a:xfrm>
          <a:prstGeom prst="rect">
            <a:avLst/>
          </a:prstGeom>
          <a:noFill/>
          <a:ln>
            <a:noFill/>
          </a:ln>
        </p:spPr>
        <p:txBody>
          <a:bodyPr spcFirstLastPara="1" wrap="square" lIns="111750" tIns="55850" rIns="111750" bIns="55850" anchor="b" anchorCtr="0">
            <a:normAutofit/>
          </a:bodyPr>
          <a:lstStyle>
            <a:lvl1pPr lvl="0" algn="r" rtl="0">
              <a:lnSpc>
                <a:spcPct val="90000"/>
              </a:lnSpc>
              <a:spcBef>
                <a:spcPts val="0"/>
              </a:spcBef>
              <a:spcAft>
                <a:spcPts val="0"/>
              </a:spcAft>
              <a:buClr>
                <a:srgbClr val="262626"/>
              </a:buClr>
              <a:buSzPts val="2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 name="Google Shape;62;g1f7b3b2aad5_1_1213"/>
          <p:cNvSpPr txBox="1">
            <a:spLocks noGrp="1"/>
          </p:cNvSpPr>
          <p:nvPr>
            <p:ph type="body" idx="1"/>
          </p:nvPr>
        </p:nvSpPr>
        <p:spPr>
          <a:xfrm>
            <a:off x="812693" y="1448134"/>
            <a:ext cx="10768200" cy="4649400"/>
          </a:xfrm>
          <a:prstGeom prst="rect">
            <a:avLst/>
          </a:prstGeom>
          <a:noFill/>
          <a:ln>
            <a:noFill/>
          </a:ln>
        </p:spPr>
        <p:txBody>
          <a:bodyPr spcFirstLastPara="1" wrap="square" lIns="111750" tIns="55850" rIns="111750" bIns="55850" anchor="t" anchorCtr="0">
            <a:normAutofit/>
          </a:bodyPr>
          <a:lstStyle>
            <a:lvl1pPr marL="457200" lvl="0" indent="-368300" algn="l" rtl="0">
              <a:lnSpc>
                <a:spcPct val="112000"/>
              </a:lnSpc>
              <a:spcBef>
                <a:spcPts val="1100"/>
              </a:spcBef>
              <a:spcAft>
                <a:spcPts val="0"/>
              </a:spcAft>
              <a:buClr>
                <a:srgbClr val="262626"/>
              </a:buClr>
              <a:buSzPts val="2200"/>
              <a:buChar char="•"/>
              <a:defRPr/>
            </a:lvl1pPr>
            <a:lvl2pPr marL="914400" lvl="1" indent="-368300" algn="l" rtl="0">
              <a:lnSpc>
                <a:spcPct val="112000"/>
              </a:lnSpc>
              <a:spcBef>
                <a:spcPts val="1100"/>
              </a:spcBef>
              <a:spcAft>
                <a:spcPts val="0"/>
              </a:spcAft>
              <a:buClr>
                <a:srgbClr val="262626"/>
              </a:buClr>
              <a:buSzPts val="2200"/>
              <a:buChar char="–"/>
              <a:defRPr/>
            </a:lvl2pPr>
            <a:lvl3pPr marL="1371600" lvl="2" indent="-368300" algn="l" rtl="0">
              <a:lnSpc>
                <a:spcPct val="112000"/>
              </a:lnSpc>
              <a:spcBef>
                <a:spcPts val="1100"/>
              </a:spcBef>
              <a:spcAft>
                <a:spcPts val="0"/>
              </a:spcAft>
              <a:buClr>
                <a:srgbClr val="262626"/>
              </a:buClr>
              <a:buSzPts val="2200"/>
              <a:buChar char="•"/>
              <a:defRPr/>
            </a:lvl3pPr>
            <a:lvl4pPr marL="1828800" lvl="3" indent="-368300" algn="l" rtl="0">
              <a:lnSpc>
                <a:spcPct val="112000"/>
              </a:lnSpc>
              <a:spcBef>
                <a:spcPts val="1100"/>
              </a:spcBef>
              <a:spcAft>
                <a:spcPts val="0"/>
              </a:spcAft>
              <a:buClr>
                <a:srgbClr val="262626"/>
              </a:buClr>
              <a:buSzPts val="2200"/>
              <a:buChar char="–"/>
              <a:defRPr/>
            </a:lvl4pPr>
            <a:lvl5pPr marL="2286000" lvl="4" indent="-368300" algn="l" rtl="0">
              <a:lnSpc>
                <a:spcPct val="112000"/>
              </a:lnSpc>
              <a:spcBef>
                <a:spcPts val="1100"/>
              </a:spcBef>
              <a:spcAft>
                <a:spcPts val="0"/>
              </a:spcAft>
              <a:buClr>
                <a:srgbClr val="262626"/>
              </a:buClr>
              <a:buSzPts val="2200"/>
              <a:buChar char="»"/>
              <a:defRPr/>
            </a:lvl5pPr>
            <a:lvl6pPr marL="2743200" lvl="5" indent="-368300" algn="l" rtl="0">
              <a:lnSpc>
                <a:spcPct val="112000"/>
              </a:lnSpc>
              <a:spcBef>
                <a:spcPts val="1200"/>
              </a:spcBef>
              <a:spcAft>
                <a:spcPts val="0"/>
              </a:spcAft>
              <a:buClr>
                <a:srgbClr val="262626"/>
              </a:buClr>
              <a:buSzPts val="2200"/>
              <a:buChar char="•"/>
              <a:defRPr/>
            </a:lvl6pPr>
            <a:lvl7pPr marL="3200400" lvl="6" indent="-368300" algn="l" rtl="0">
              <a:lnSpc>
                <a:spcPct val="112000"/>
              </a:lnSpc>
              <a:spcBef>
                <a:spcPts val="1200"/>
              </a:spcBef>
              <a:spcAft>
                <a:spcPts val="0"/>
              </a:spcAft>
              <a:buClr>
                <a:srgbClr val="262626"/>
              </a:buClr>
              <a:buSzPts val="2200"/>
              <a:buChar char="•"/>
              <a:defRPr/>
            </a:lvl7pPr>
            <a:lvl8pPr marL="3657600" lvl="7" indent="-368300" algn="l" rtl="0">
              <a:lnSpc>
                <a:spcPct val="112000"/>
              </a:lnSpc>
              <a:spcBef>
                <a:spcPts val="1200"/>
              </a:spcBef>
              <a:spcAft>
                <a:spcPts val="0"/>
              </a:spcAft>
              <a:buClr>
                <a:srgbClr val="262626"/>
              </a:buClr>
              <a:buSzPts val="2200"/>
              <a:buChar char="•"/>
              <a:defRPr/>
            </a:lvl8pPr>
            <a:lvl9pPr marL="4114800" lvl="8" indent="-368300" algn="l" rtl="0">
              <a:lnSpc>
                <a:spcPct val="112000"/>
              </a:lnSpc>
              <a:spcBef>
                <a:spcPts val="1200"/>
              </a:spcBef>
              <a:spcAft>
                <a:spcPts val="0"/>
              </a:spcAft>
              <a:buClr>
                <a:srgbClr val="262626"/>
              </a:buClr>
              <a:buSzPts val="22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63"/>
        <p:cNvGrpSpPr/>
        <p:nvPr/>
      </p:nvGrpSpPr>
      <p:grpSpPr>
        <a:xfrm>
          <a:off x="0" y="0"/>
          <a:ext cx="0" cy="0"/>
          <a:chOff x="0" y="0"/>
          <a:chExt cx="0" cy="0"/>
        </a:xfrm>
      </p:grpSpPr>
      <p:sp>
        <p:nvSpPr>
          <p:cNvPr id="64" name="Google Shape;64;g1f7b3b2aad5_1_1218"/>
          <p:cNvSpPr txBox="1">
            <a:spLocks noGrp="1"/>
          </p:cNvSpPr>
          <p:nvPr>
            <p:ph type="title"/>
          </p:nvPr>
        </p:nvSpPr>
        <p:spPr>
          <a:xfrm>
            <a:off x="761900" y="559807"/>
            <a:ext cx="3833400" cy="4953600"/>
          </a:xfrm>
          <a:prstGeom prst="rect">
            <a:avLst/>
          </a:prstGeom>
          <a:noFill/>
          <a:ln>
            <a:noFill/>
          </a:ln>
        </p:spPr>
        <p:txBody>
          <a:bodyPr spcFirstLastPara="1" wrap="square" lIns="111750" tIns="55850" rIns="111750" bIns="55850" anchor="t" anchorCtr="0">
            <a:normAutofit/>
          </a:bodyPr>
          <a:lstStyle>
            <a:lvl1pPr lvl="0" algn="r" rtl="0">
              <a:lnSpc>
                <a:spcPct val="90000"/>
              </a:lnSpc>
              <a:spcBef>
                <a:spcPts val="0"/>
              </a:spcBef>
              <a:spcAft>
                <a:spcPts val="0"/>
              </a:spcAft>
              <a:buClr>
                <a:srgbClr val="262626"/>
              </a:buClr>
              <a:buSzPts val="2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 name="Google Shape;65;g1f7b3b2aad5_1_1218"/>
          <p:cNvSpPr txBox="1">
            <a:spLocks noGrp="1"/>
          </p:cNvSpPr>
          <p:nvPr>
            <p:ph type="dt" idx="10"/>
          </p:nvPr>
        </p:nvSpPr>
        <p:spPr>
          <a:xfrm>
            <a:off x="761901" y="5931423"/>
            <a:ext cx="3814200" cy="365100"/>
          </a:xfrm>
          <a:prstGeom prst="rect">
            <a:avLst/>
          </a:prstGeom>
          <a:noFill/>
          <a:ln>
            <a:noFill/>
          </a:ln>
        </p:spPr>
        <p:txBody>
          <a:bodyPr spcFirstLastPara="1" wrap="square" lIns="111750" tIns="55850" rIns="111750" bIns="55850" anchor="t"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66" name="Google Shape;66;g1f7b3b2aad5_1_1218"/>
          <p:cNvSpPr txBox="1">
            <a:spLocks noGrp="1"/>
          </p:cNvSpPr>
          <p:nvPr>
            <p:ph type="ftr" idx="11"/>
          </p:nvPr>
        </p:nvSpPr>
        <p:spPr>
          <a:xfrm>
            <a:off x="761901" y="6315891"/>
            <a:ext cx="3814200" cy="365100"/>
          </a:xfrm>
          <a:prstGeom prst="rect">
            <a:avLst/>
          </a:prstGeom>
          <a:noFill/>
          <a:ln>
            <a:noFill/>
          </a:ln>
        </p:spPr>
        <p:txBody>
          <a:bodyPr spcFirstLastPara="1" wrap="square" lIns="111750" tIns="55850" rIns="111750" bIns="55850" anchor="t"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p:txBody>
      </p:sp>
      <p:sp>
        <p:nvSpPr>
          <p:cNvPr id="67" name="Google Shape;67;g1f7b3b2aad5_1_1218"/>
          <p:cNvSpPr txBox="1">
            <a:spLocks noGrp="1"/>
          </p:cNvSpPr>
          <p:nvPr>
            <p:ph type="sldNum" idx="12"/>
          </p:nvPr>
        </p:nvSpPr>
        <p:spPr>
          <a:xfrm>
            <a:off x="11646487" y="5608881"/>
            <a:ext cx="543900" cy="365100"/>
          </a:xfrm>
          <a:prstGeom prst="rect">
            <a:avLst/>
          </a:prstGeom>
          <a:noFill/>
          <a:ln>
            <a:noFill/>
          </a:ln>
        </p:spPr>
        <p:txBody>
          <a:bodyPr spcFirstLastPara="1" wrap="square" lIns="111750" tIns="55850" rIns="111750" bIns="5585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1CAB9"/>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609521" y="19030"/>
            <a:ext cx="10971300" cy="797100"/>
          </a:xfrm>
          <a:prstGeom prst="rect">
            <a:avLst/>
          </a:prstGeom>
          <a:noFill/>
          <a:ln>
            <a:noFill/>
          </a:ln>
        </p:spPr>
        <p:txBody>
          <a:bodyPr spcFirstLastPara="1" wrap="square" lIns="99550" tIns="49775" rIns="99550" bIns="49775" anchor="ctr" anchorCtr="0">
            <a:normAutofit/>
          </a:bodyPr>
          <a:lstStyle>
            <a:lvl1pPr marR="0" lvl="0" algn="l" rtl="0">
              <a:spcBef>
                <a:spcPts val="0"/>
              </a:spcBef>
              <a:spcAft>
                <a:spcPts val="0"/>
              </a:spcAft>
              <a:buClr>
                <a:srgbClr val="000000"/>
              </a:buClr>
              <a:buSzPts val="3800"/>
              <a:buFont typeface="Malgun Gothic" panose="020B0503020000020004" charset="-127"/>
              <a:buNone/>
              <a:defRPr sz="3800" b="0" i="0" u="none" strike="noStrike" cap="none">
                <a:solidFill>
                  <a:srgbClr val="000000"/>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 name="Google Shape;11;p7"/>
          <p:cNvSpPr txBox="1">
            <a:spLocks noGrp="1"/>
          </p:cNvSpPr>
          <p:nvPr>
            <p:ph type="body" idx="1"/>
          </p:nvPr>
        </p:nvSpPr>
        <p:spPr>
          <a:xfrm>
            <a:off x="609521" y="1062267"/>
            <a:ext cx="10971300" cy="5287500"/>
          </a:xfrm>
          <a:prstGeom prst="rect">
            <a:avLst/>
          </a:prstGeom>
          <a:noFill/>
          <a:ln>
            <a:noFill/>
          </a:ln>
        </p:spPr>
        <p:txBody>
          <a:bodyPr spcFirstLastPara="1" wrap="square" lIns="99550" tIns="49775" rIns="99550" bIns="49775" anchor="t" anchorCtr="0">
            <a:normAutofit/>
          </a:bodyPr>
          <a:lstStyle>
            <a:lvl1pPr marL="457200" marR="0" lvl="0" indent="-400050" algn="l" rtl="0">
              <a:spcBef>
                <a:spcPts val="540"/>
              </a:spcBef>
              <a:spcAft>
                <a:spcPts val="0"/>
              </a:spcAft>
              <a:buClr>
                <a:schemeClr val="dk1"/>
              </a:buClr>
              <a:buSzPts val="2700"/>
              <a:buFont typeface="Arial" panose="020B0604020202020204"/>
              <a:buChar char="•"/>
              <a:defRPr sz="27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1pPr>
            <a:lvl2pPr marL="914400" marR="0" lvl="1"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2pPr>
            <a:lvl3pPr marL="1371600" marR="0" lvl="2"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defRPr>
            </a:lvl5pPr>
            <a:lvl6pPr marL="2743200" marR="0" lvl="5" indent="-368300" algn="l" rtl="0">
              <a:spcBef>
                <a:spcPts val="440"/>
              </a:spcBef>
              <a:spcAft>
                <a:spcPts val="0"/>
              </a:spcAft>
              <a:buClr>
                <a:schemeClr val="dk1"/>
              </a:buClr>
              <a:buSzPts val="2200"/>
              <a:buFont typeface="Arial" panose="020B0604020202020204"/>
              <a:buChar char="•"/>
              <a:defRPr sz="2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68300" algn="l" rtl="0">
              <a:spcBef>
                <a:spcPts val="440"/>
              </a:spcBef>
              <a:spcAft>
                <a:spcPts val="0"/>
              </a:spcAft>
              <a:buClr>
                <a:schemeClr val="dk1"/>
              </a:buClr>
              <a:buSzPts val="2200"/>
              <a:buFont typeface="Arial" panose="020B0604020202020204"/>
              <a:buChar char="•"/>
              <a:defRPr sz="2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68300" algn="l" rtl="0">
              <a:spcBef>
                <a:spcPts val="440"/>
              </a:spcBef>
              <a:spcAft>
                <a:spcPts val="0"/>
              </a:spcAft>
              <a:buClr>
                <a:schemeClr val="dk1"/>
              </a:buClr>
              <a:buSzPts val="2200"/>
              <a:buFont typeface="Arial" panose="020B0604020202020204"/>
              <a:buChar char="•"/>
              <a:defRPr sz="2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68300" algn="l" rtl="0">
              <a:spcBef>
                <a:spcPts val="440"/>
              </a:spcBef>
              <a:spcAft>
                <a:spcPts val="0"/>
              </a:spcAft>
              <a:buClr>
                <a:schemeClr val="dk1"/>
              </a:buClr>
              <a:buSzPts val="2200"/>
              <a:buFont typeface="Arial" panose="020B0604020202020204"/>
              <a:buChar char="•"/>
              <a:defRPr sz="2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2" name="Google Shape;12;p7"/>
          <p:cNvSpPr txBox="1">
            <a:spLocks noGrp="1"/>
          </p:cNvSpPr>
          <p:nvPr>
            <p:ph type="dt" idx="10"/>
          </p:nvPr>
        </p:nvSpPr>
        <p:spPr>
          <a:xfrm>
            <a:off x="609521" y="6430887"/>
            <a:ext cx="2844300" cy="292200"/>
          </a:xfrm>
          <a:prstGeom prst="rect">
            <a:avLst/>
          </a:prstGeom>
          <a:noFill/>
          <a:ln>
            <a:noFill/>
          </a:ln>
        </p:spPr>
        <p:txBody>
          <a:bodyPr spcFirstLastPara="1" wrap="square" lIns="99550" tIns="49775" rIns="99550" bIns="49775" anchor="ctr" anchorCtr="0">
            <a:noAutofit/>
          </a:bodyPr>
          <a:lstStyle>
            <a:lvl1pPr marR="0" lvl="0" algn="l" rtl="0">
              <a:spcBef>
                <a:spcPts val="0"/>
              </a:spcBef>
              <a:spcAft>
                <a:spcPts val="0"/>
              </a:spcAft>
              <a:buSzPts val="1400"/>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3" name="Google Shape;13;p7"/>
          <p:cNvSpPr txBox="1">
            <a:spLocks noGrp="1"/>
          </p:cNvSpPr>
          <p:nvPr>
            <p:ph type="ftr" idx="11"/>
          </p:nvPr>
        </p:nvSpPr>
        <p:spPr>
          <a:xfrm>
            <a:off x="4165059" y="6430887"/>
            <a:ext cx="3860400" cy="292200"/>
          </a:xfrm>
          <a:prstGeom prst="rect">
            <a:avLst/>
          </a:prstGeom>
          <a:noFill/>
          <a:ln>
            <a:noFill/>
          </a:ln>
        </p:spPr>
        <p:txBody>
          <a:bodyPr spcFirstLastPara="1" wrap="square" lIns="99550" tIns="49775" rIns="99550" bIns="49775" anchor="ctr" anchorCtr="0">
            <a:noAutofit/>
          </a:bodyPr>
          <a:lstStyle>
            <a:lvl1pPr marR="0" lvl="0" algn="ctr" rtl="0">
              <a:spcBef>
                <a:spcPts val="0"/>
              </a:spcBef>
              <a:spcAft>
                <a:spcPts val="0"/>
              </a:spcAft>
              <a:buSzPts val="1400"/>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4" name="Google Shape;14;p7"/>
          <p:cNvSpPr txBox="1">
            <a:spLocks noGrp="1"/>
          </p:cNvSpPr>
          <p:nvPr>
            <p:ph type="sldNum" idx="12"/>
          </p:nvPr>
        </p:nvSpPr>
        <p:spPr>
          <a:xfrm>
            <a:off x="8736463" y="6430887"/>
            <a:ext cx="2844300" cy="292200"/>
          </a:xfrm>
          <a:prstGeom prst="rect">
            <a:avLst/>
          </a:prstGeom>
          <a:noFill/>
          <a:ln>
            <a:noFill/>
          </a:ln>
        </p:spPr>
        <p:txBody>
          <a:bodyPr spcFirstLastPara="1" wrap="square" lIns="99550" tIns="49775" rIns="99550" bIns="49775" anchor="ctr" anchorCtr="0">
            <a:noAutofit/>
          </a:bodyPr>
          <a:lstStyle>
            <a:lvl1pPr marL="0" marR="0" lvl="0" indent="0" algn="r" rtl="0">
              <a:spcBef>
                <a:spcPts val="0"/>
              </a:spcBef>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3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7" Type="http://schemas.openxmlformats.org/officeDocument/2006/relationships/slideLayout" Target="../slideLayouts/slideLayout7.xml"/><Relationship Id="rId6" Type="http://schemas.openxmlformats.org/officeDocument/2006/relationships/hyperlink" Target="https://www.youtube.com/watch?v=nnZ7hs8A2ic" TargetMode="External"/><Relationship Id="rId5" Type="http://schemas.openxmlformats.org/officeDocument/2006/relationships/hyperlink" Target="https://www.youtube.com/watch?v=z6cKUGr_qDw" TargetMode="External"/><Relationship Id="rId4" Type="http://schemas.openxmlformats.org/officeDocument/2006/relationships/hyperlink" Target="https://www.youtube.com/watch?v=CPi_u-H1rYU" TargetMode="External"/><Relationship Id="rId3" Type="http://schemas.openxmlformats.org/officeDocument/2006/relationships/hyperlink" Target="https://www.youtube.com/watch?v=kkIRLR_77UQ" TargetMode="External"/><Relationship Id="rId2" Type="http://schemas.openxmlformats.org/officeDocument/2006/relationships/hyperlink" Target="https://www.youtube.com/watch?v=JPejofp9BnQ" TargetMode="External"/><Relationship Id="rId1" Type="http://schemas.openxmlformats.org/officeDocument/2006/relationships/hyperlink" Target="https://www.youtube.com/watch?v=FYVOMUB4-rA" TargetMode="Externa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7.xml"/><Relationship Id="rId3" Type="http://schemas.openxmlformats.org/officeDocument/2006/relationships/hyperlink" Target="https://www.facebook.com/watch/?v=3609447142435783" TargetMode="External"/><Relationship Id="rId2" Type="http://schemas.openxmlformats.org/officeDocument/2006/relationships/hyperlink" Target="https://www.youtube.com/watch?v=bOR7jId8wYk" TargetMode="External"/><Relationship Id="rId1" Type="http://schemas.openxmlformats.org/officeDocument/2006/relationships/hyperlink" Target="https://youtu.be/osLAmjKZm6s" TargetMode="External"/></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7.xml"/><Relationship Id="rId4" Type="http://schemas.openxmlformats.org/officeDocument/2006/relationships/hyperlink" Target="https://www.youtube.com/watch?v=HT0f_leLJdc" TargetMode="External"/><Relationship Id="rId3" Type="http://schemas.openxmlformats.org/officeDocument/2006/relationships/hyperlink" Target="https://www.youtube.com/watch?v=YTTSXc6sARg" TargetMode="External"/><Relationship Id="rId2" Type="http://schemas.openxmlformats.org/officeDocument/2006/relationships/hyperlink" Target="https://www.youtube.com/watch?v=8vNxjwt2AqY" TargetMode="External"/><Relationship Id="rId1" Type="http://schemas.openxmlformats.org/officeDocument/2006/relationships/hyperlink" Target="https://www.youtube.com/watch?v=bOR7jId8wYk"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7.xml"/><Relationship Id="rId4" Type="http://schemas.openxmlformats.org/officeDocument/2006/relationships/hyperlink" Target="https://www.youtube.com/watch?v=qwmfJZTn7jA" TargetMode="External"/><Relationship Id="rId3" Type="http://schemas.openxmlformats.org/officeDocument/2006/relationships/hyperlink" Target="https://youtu.be/2JVhfYtMAlQ" TargetMode="External"/><Relationship Id="rId2" Type="http://schemas.openxmlformats.org/officeDocument/2006/relationships/hyperlink" Target="https://www.youtube.com/watch?v=Tb8d0JBOdF0" TargetMode="External"/><Relationship Id="rId1" Type="http://schemas.openxmlformats.org/officeDocument/2006/relationships/hyperlink" Target="https://www.youtube.com/watch?v=uLuo1HiI6S0"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6.xml"/><Relationship Id="rId3" Type="http://schemas.openxmlformats.org/officeDocument/2006/relationships/slideLayout" Target="../slideLayouts/slideLayout7.xml"/><Relationship Id="rId2" Type="http://schemas.openxmlformats.org/officeDocument/2006/relationships/hyperlink" Target="https://www.youtube.com/watch?v=mCOJ-95VO9k" TargetMode="External"/><Relationship Id="rId1" Type="http://schemas.openxmlformats.org/officeDocument/2006/relationships/hyperlink" Target="https://www.youtube.com/watch?v=5iKgbefMVag"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8.xml"/><Relationship Id="rId4" Type="http://schemas.openxmlformats.org/officeDocument/2006/relationships/slideLayout" Target="../slideLayouts/slideLayout2.xml"/><Relationship Id="rId3" Type="http://schemas.openxmlformats.org/officeDocument/2006/relationships/hyperlink" Target="https://www.youtube.com/watch?v=l05mzSyqQEk" TargetMode="External"/><Relationship Id="rId2" Type="http://schemas.openxmlformats.org/officeDocument/2006/relationships/hyperlink" Target="https://www.youtube.com/watch?v=xWel4PemG54" TargetMode="External"/><Relationship Id="rId1"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hyperlink" Target="https://drive.google.com/drive/folders/1zKh8qr3XwZm_9JPrt_7qwhaQvkh6rAcy?usp=sharing" TargetMode="External"/></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hyperlink" Target="https://www.youtube.com/watch?v=cK4aeiXk-k8" TargetMode="External"/><Relationship Id="rId7" Type="http://schemas.openxmlformats.org/officeDocument/2006/relationships/hyperlink" Target="https://www.youtube.com/watch?v=iMRupknmFnA" TargetMode="External"/><Relationship Id="rId6" Type="http://schemas.openxmlformats.org/officeDocument/2006/relationships/hyperlink" Target="https://www.youtube.com/watch?v=WZevXFUnehA" TargetMode="External"/><Relationship Id="rId5" Type="http://schemas.openxmlformats.org/officeDocument/2006/relationships/hyperlink" Target="https://www.youtube.com/watch?v=1Z9jD10PXVE" TargetMode="External"/><Relationship Id="rId4" Type="http://schemas.openxmlformats.org/officeDocument/2006/relationships/hyperlink" Target="https://www.youtube.com/watch?v=XdY_rEgW1AM" TargetMode="External"/><Relationship Id="rId3" Type="http://schemas.openxmlformats.org/officeDocument/2006/relationships/hyperlink" Target="https://www.youtube.com/watch?v=0neXyHWtWHs" TargetMode="External"/><Relationship Id="rId2" Type="http://schemas.openxmlformats.org/officeDocument/2006/relationships/hyperlink" Target="https://www.youtube.com/watch?v=3f3rOz0NzPc&amp;t=11s" TargetMode="External"/><Relationship Id="rId10" Type="http://schemas.openxmlformats.org/officeDocument/2006/relationships/notesSlide" Target="../notesSlides/notesSlide40.xml"/><Relationship Id="rId1" Type="http://schemas.openxmlformats.org/officeDocument/2006/relationships/hyperlink" Target="https://www.youtube.com/watch?v=JE9eq3mZhg0&amp;t=52s" TargetMode="External"/></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7.xml"/><Relationship Id="rId3" Type="http://schemas.openxmlformats.org/officeDocument/2006/relationships/image" Target="../media/image24.png"/><Relationship Id="rId2" Type="http://schemas.openxmlformats.org/officeDocument/2006/relationships/hyperlink" Target="https://www.youtube.com/watch?v=AJxH2H4SXe0" TargetMode="External"/><Relationship Id="rId1" Type="http://schemas.openxmlformats.org/officeDocument/2006/relationships/hyperlink" Target="https://www.youtube.com/watch?v=iQ-GYbqRrio"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7.xml"/><Relationship Id="rId2" Type="http://schemas.openxmlformats.org/officeDocument/2006/relationships/hyperlink" Target="https://www.youtube.com/watch?v=uVhC2aT6wQc" TargetMode="External"/><Relationship Id="rId1" Type="http://schemas.openxmlformats.org/officeDocument/2006/relationships/hyperlink" Target="https://www.youtube.com/watch?v=32bkyszGg_c" TargetMode="External"/></Relationships>
</file>

<file path=ppt/slides/_rels/slide44.xml.rels><?xml version="1.0" encoding="UTF-8" standalone="yes"?>
<Relationships xmlns="http://schemas.openxmlformats.org/package/2006/relationships"><Relationship Id="rId9" Type="http://schemas.openxmlformats.org/officeDocument/2006/relationships/hyperlink" Target="https://www.youtube.com/watch?v=YzEuFkT2G24" TargetMode="External"/><Relationship Id="rId8" Type="http://schemas.openxmlformats.org/officeDocument/2006/relationships/hyperlink" Target="https://www.youtube.com/watch?v=VPMxe9ruxTE" TargetMode="External"/><Relationship Id="rId7" Type="http://schemas.openxmlformats.org/officeDocument/2006/relationships/hyperlink" Target="https://www.youtube.com/watch?v=lRegL7TE31o" TargetMode="External"/><Relationship Id="rId6" Type="http://schemas.openxmlformats.org/officeDocument/2006/relationships/hyperlink" Target="https://www.youtube.com/watch?v=AcMmLmvOYTo" TargetMode="External"/><Relationship Id="rId5" Type="http://schemas.openxmlformats.org/officeDocument/2006/relationships/hyperlink" Target="https://www.youtube.com/watch?v=lidYDN2YgKY" TargetMode="External"/><Relationship Id="rId4" Type="http://schemas.openxmlformats.org/officeDocument/2006/relationships/hyperlink" Target="https://www.youtube.com/watch?v=UcCo2N9Tkfs" TargetMode="External"/><Relationship Id="rId3" Type="http://schemas.openxmlformats.org/officeDocument/2006/relationships/hyperlink" Target="https://www.youtube.com/watch?v=4kP4oOlpFW0" TargetMode="External"/><Relationship Id="rId2" Type="http://schemas.openxmlformats.org/officeDocument/2006/relationships/hyperlink" Target="https://www.youtube.com/watch?v=IDJfKOclUPA" TargetMode="External"/><Relationship Id="rId13" Type="http://schemas.openxmlformats.org/officeDocument/2006/relationships/notesSlide" Target="../notesSlides/notesSlide44.xml"/><Relationship Id="rId12" Type="http://schemas.openxmlformats.org/officeDocument/2006/relationships/slideLayout" Target="../slideLayouts/slideLayout7.xml"/><Relationship Id="rId11" Type="http://schemas.openxmlformats.org/officeDocument/2006/relationships/hyperlink" Target="https://www.nytimes.com/2022/09/26/style/andres-valencia-art-paintings.html" TargetMode="External"/><Relationship Id="rId10" Type="http://schemas.openxmlformats.org/officeDocument/2006/relationships/hyperlink" Target="https://www.youtube.com/watch?v=1KeSkURoYKA" TargetMode="External"/><Relationship Id="rId1" Type="http://schemas.openxmlformats.org/officeDocument/2006/relationships/hyperlink" Target="https://www.youtube.com/watch?v=6BlLZL1-tUY" TargetMode="External"/></Relationships>
</file>

<file path=ppt/slides/_rels/slide45.xml.rels><?xml version="1.0" encoding="UTF-8" standalone="yes"?>
<Relationships xmlns="http://schemas.openxmlformats.org/package/2006/relationships"><Relationship Id="rId7" Type="http://schemas.openxmlformats.org/officeDocument/2006/relationships/notesSlide" Target="../notesSlides/notesSlide45.xml"/><Relationship Id="rId6"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hyperlink" Target="https://www.youtube.com/shorts/sAajRoMgzWg" TargetMode="External"/><Relationship Id="rId2" Type="http://schemas.openxmlformats.org/officeDocument/2006/relationships/hyperlink" Target="https://www.youtube.com/watch?v=7RSN6zUO7rI" TargetMode="External"/><Relationship Id="rId1" Type="http://schemas.openxmlformats.org/officeDocument/2006/relationships/hyperlink" Target="https://www.youtube.com/watch?v=Gerlop5Hqms"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48.xml"/><Relationship Id="rId5" Type="http://schemas.openxmlformats.org/officeDocument/2006/relationships/slideLayout" Target="../slideLayouts/slideLayout9.xml"/><Relationship Id="rId4" Type="http://schemas.openxmlformats.org/officeDocument/2006/relationships/image" Target="../media/image31.jpeg"/><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image" Target="../media/image28.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8.xml"/><Relationship Id="rId1" Type="http://schemas.openxmlformats.org/officeDocument/2006/relationships/image" Target="../media/image32.jpeg"/></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51.xml"/><Relationship Id="rId4" Type="http://schemas.openxmlformats.org/officeDocument/2006/relationships/slideLayout" Target="../slideLayouts/slideLayout8.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2.xml"/><Relationship Id="rId3" Type="http://schemas.openxmlformats.org/officeDocument/2006/relationships/slideLayout" Target="../slideLayouts/slideLayout8.xml"/><Relationship Id="rId2" Type="http://schemas.openxmlformats.org/officeDocument/2006/relationships/image" Target="../media/image37.jpeg"/><Relationship Id="rId1" Type="http://schemas.openxmlformats.org/officeDocument/2006/relationships/image" Target="../media/image36.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notesSlide" Target="../notesSlides/notesSlide54.xml"/><Relationship Id="rId7" Type="http://schemas.openxmlformats.org/officeDocument/2006/relationships/slideLayout" Target="../slideLayouts/slideLayout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5" Type="http://schemas.openxmlformats.org/officeDocument/2006/relationships/notesSlide" Target="../notesSlides/notesSlide56.xml"/><Relationship Id="rId4" Type="http://schemas.openxmlformats.org/officeDocument/2006/relationships/slideLayout" Target="../slideLayouts/slideLayout8.xml"/><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s>
</file>

<file path=ppt/slides/_rels/slide57.xml.rels><?xml version="1.0" encoding="UTF-8" standalone="yes"?>
<Relationships xmlns="http://schemas.openxmlformats.org/package/2006/relationships"><Relationship Id="rId7" Type="http://schemas.openxmlformats.org/officeDocument/2006/relationships/notesSlide" Target="../notesSlides/notesSlide57.xml"/><Relationship Id="rId6" Type="http://schemas.openxmlformats.org/officeDocument/2006/relationships/slideLayout" Target="../slideLayouts/slideLayout8.xml"/><Relationship Id="rId5" Type="http://schemas.openxmlformats.org/officeDocument/2006/relationships/image" Target="../media/image51.jpeg"/><Relationship Id="rId4" Type="http://schemas.openxmlformats.org/officeDocument/2006/relationships/image" Target="../media/image50.jpeg"/><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png"/></Relationships>
</file>

<file path=ppt/slides/_rels/slide58.xml.rels><?xml version="1.0" encoding="UTF-8" standalone="yes"?>
<Relationships xmlns="http://schemas.openxmlformats.org/package/2006/relationships"><Relationship Id="rId9" Type="http://schemas.openxmlformats.org/officeDocument/2006/relationships/notesSlide" Target="../notesSlides/notesSlide58.xml"/><Relationship Id="rId8" Type="http://schemas.openxmlformats.org/officeDocument/2006/relationships/slideLayout" Target="../slideLayouts/slideLayout8.xml"/><Relationship Id="rId7" Type="http://schemas.openxmlformats.org/officeDocument/2006/relationships/image" Target="../media/image58.png"/><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59.xml.rels><?xml version="1.0" encoding="UTF-8" standalone="yes"?>
<Relationships xmlns="http://schemas.openxmlformats.org/package/2006/relationships"><Relationship Id="rId5" Type="http://schemas.openxmlformats.org/officeDocument/2006/relationships/notesSlide" Target="../notesSlides/notesSlide59.xml"/><Relationship Id="rId4" Type="http://schemas.openxmlformats.org/officeDocument/2006/relationships/slideLayout" Target="../slideLayouts/slideLayout8.xml"/><Relationship Id="rId3" Type="http://schemas.openxmlformats.org/officeDocument/2006/relationships/image" Target="../media/image60.jpeg"/><Relationship Id="rId2" Type="http://schemas.openxmlformats.org/officeDocument/2006/relationships/image" Target="../media/image54.jpeg"/><Relationship Id="rId1" Type="http://schemas.openxmlformats.org/officeDocument/2006/relationships/image" Target="../media/image59.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hyperlink" Target="https://petergray.substack.com/p/2-what-exactly-is-this-thing-we-call" TargetMode="External"/><Relationship Id="rId1" Type="http://schemas.openxmlformats.org/officeDocument/2006/relationships/hyperlink" Target="https://www.nifplay.org/what-is-play/the-basics/" TargetMode="External"/></Relationships>
</file>

<file path=ppt/slides/_rels/slide60.xml.rels><?xml version="1.0" encoding="UTF-8" standalone="yes"?>
<Relationships xmlns="http://schemas.openxmlformats.org/package/2006/relationships"><Relationship Id="rId5" Type="http://schemas.openxmlformats.org/officeDocument/2006/relationships/notesSlide" Target="../notesSlides/notesSlide60.xml"/><Relationship Id="rId4" Type="http://schemas.openxmlformats.org/officeDocument/2006/relationships/slideLayout" Target="../slideLayouts/slideLayout8.xml"/><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slides/_rels/slide61.xml.rels><?xml version="1.0" encoding="UTF-8" standalone="yes"?>
<Relationships xmlns="http://schemas.openxmlformats.org/package/2006/relationships"><Relationship Id="rId5" Type="http://schemas.openxmlformats.org/officeDocument/2006/relationships/notesSlide" Target="../notesSlides/notesSlide61.xml"/><Relationship Id="rId4" Type="http://schemas.openxmlformats.org/officeDocument/2006/relationships/slideLayout" Target="../slideLayouts/slideLayout8.xml"/><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eg"/></Relationships>
</file>

<file path=ppt/slides/_rels/slide62.xml.rels><?xml version="1.0" encoding="UTF-8" standalone="yes"?>
<Relationships xmlns="http://schemas.openxmlformats.org/package/2006/relationships"><Relationship Id="rId6" Type="http://schemas.openxmlformats.org/officeDocument/2006/relationships/notesSlide" Target="../notesSlides/notesSlide62.xml"/><Relationship Id="rId5" Type="http://schemas.openxmlformats.org/officeDocument/2006/relationships/slideLayout" Target="../slideLayouts/slideLayout8.xml"/><Relationship Id="rId4" Type="http://schemas.openxmlformats.org/officeDocument/2006/relationships/image" Target="../media/image70.jpeg"/><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s>
</file>

<file path=ppt/slides/_rels/slide63.xml.rels><?xml version="1.0" encoding="UTF-8" standalone="yes"?>
<Relationships xmlns="http://schemas.openxmlformats.org/package/2006/relationships"><Relationship Id="rId6" Type="http://schemas.openxmlformats.org/officeDocument/2006/relationships/notesSlide" Target="../notesSlides/notesSlide63.xml"/><Relationship Id="rId5" Type="http://schemas.openxmlformats.org/officeDocument/2006/relationships/slideLayout" Target="../slideLayouts/slideLayout8.xml"/><Relationship Id="rId4" Type="http://schemas.openxmlformats.org/officeDocument/2006/relationships/image" Target="../media/image74.jpeg"/><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image" Target="../media/image71.jpeg"/></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64.xml"/><Relationship Id="rId4" Type="http://schemas.openxmlformats.org/officeDocument/2006/relationships/slideLayout" Target="../slideLayouts/slideLayout8.xml"/><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image" Target="../media/image78.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8.xml"/><Relationship Id="rId1" Type="http://schemas.openxmlformats.org/officeDocument/2006/relationships/image" Target="../media/image79.png"/></Relationships>
</file>

<file path=ppt/slides/_rels/slide67.xml.rels><?xml version="1.0" encoding="UTF-8" standalone="yes"?>
<Relationships xmlns="http://schemas.openxmlformats.org/package/2006/relationships"><Relationship Id="rId6" Type="http://schemas.openxmlformats.org/officeDocument/2006/relationships/notesSlide" Target="../notesSlides/notesSlide67.xml"/><Relationship Id="rId5" Type="http://schemas.openxmlformats.org/officeDocument/2006/relationships/slideLayout" Target="../slideLayouts/slideLayout7.xml"/><Relationship Id="rId4" Type="http://schemas.openxmlformats.org/officeDocument/2006/relationships/image" Target="../media/image83.jpeg"/><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jpeg"/></Relationships>
</file>

<file path=ppt/slides/_rels/slide68.xml.rels><?xml version="1.0" encoding="UTF-8" standalone="yes"?>
<Relationships xmlns="http://schemas.openxmlformats.org/package/2006/relationships"><Relationship Id="rId6" Type="http://schemas.openxmlformats.org/officeDocument/2006/relationships/notesSlide" Target="../notesSlides/notesSlide68.xml"/><Relationship Id="rId5" Type="http://schemas.openxmlformats.org/officeDocument/2006/relationships/slideLayout" Target="../slideLayouts/slideLayout7.xml"/><Relationship Id="rId4" Type="http://schemas.openxmlformats.org/officeDocument/2006/relationships/image" Target="../media/image87.jpeg"/><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image" Target="../media/image84.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2.xml"/><Relationship Id="rId1" Type="http://schemas.openxmlformats.org/officeDocument/2006/relationships/image" Target="../media/image88.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image" Target="../media/image89.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72.xml"/><Relationship Id="rId7"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90.jpeg"/></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73.xml"/><Relationship Id="rId3" Type="http://schemas.openxmlformats.org/officeDocument/2006/relationships/slideLayout" Target="../slideLayouts/slideLayout7.xml"/><Relationship Id="rId2" Type="http://schemas.openxmlformats.org/officeDocument/2006/relationships/image" Target="../media/image97.jpeg"/><Relationship Id="rId1" Type="http://schemas.openxmlformats.org/officeDocument/2006/relationships/image" Target="../media/image96.jpeg"/></Relationships>
</file>

<file path=ppt/slides/_rels/slide74.xml.rels><?xml version="1.0" encoding="UTF-8" standalone="yes"?>
<Relationships xmlns="http://schemas.openxmlformats.org/package/2006/relationships"><Relationship Id="rId7" Type="http://schemas.openxmlformats.org/officeDocument/2006/relationships/notesSlide" Target="../notesSlides/notesSlide74.xml"/><Relationship Id="rId6"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101.jpeg"/><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image" Target="../media/image98.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image" Target="../media/image102.png"/></Relationships>
</file>

<file path=ppt/slides/_rels/slide76.xml.rels><?xml version="1.0" encoding="UTF-8" standalone="yes"?>
<Relationships xmlns="http://schemas.openxmlformats.org/package/2006/relationships"><Relationship Id="rId6" Type="http://schemas.openxmlformats.org/officeDocument/2006/relationships/notesSlide" Target="../notesSlides/notesSlide76.xml"/><Relationship Id="rId5" Type="http://schemas.openxmlformats.org/officeDocument/2006/relationships/slideLayout" Target="../slideLayouts/slideLayout4.xml"/><Relationship Id="rId4" Type="http://schemas.openxmlformats.org/officeDocument/2006/relationships/image" Target="../media/image106.jpeg"/><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image" Target="../media/image103.jpeg"/></Relationships>
</file>

<file path=ppt/slides/_rels/slide77.xml.rels><?xml version="1.0" encoding="UTF-8" standalone="yes"?>
<Relationships xmlns="http://schemas.openxmlformats.org/package/2006/relationships"><Relationship Id="rId6" Type="http://schemas.openxmlformats.org/officeDocument/2006/relationships/notesSlide" Target="../notesSlides/notesSlide77.xml"/><Relationship Id="rId5" Type="http://schemas.openxmlformats.org/officeDocument/2006/relationships/slideLayout" Target="../slideLayouts/slideLayout4.xml"/><Relationship Id="rId4" Type="http://schemas.openxmlformats.org/officeDocument/2006/relationships/image" Target="../media/image110.jpeg"/><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image" Target="../media/image107.png"/></Relationships>
</file>

<file path=ppt/slides/_rels/slide78.xml.rels><?xml version="1.0" encoding="UTF-8" standalone="yes"?>
<Relationships xmlns="http://schemas.openxmlformats.org/package/2006/relationships"><Relationship Id="rId5" Type="http://schemas.openxmlformats.org/officeDocument/2006/relationships/notesSlide" Target="../notesSlides/notesSlide78.xml"/><Relationship Id="rId4" Type="http://schemas.openxmlformats.org/officeDocument/2006/relationships/slideLayout" Target="../slideLayouts/slideLayout8.xml"/><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image" Target="../media/image111.jpeg"/></Relationships>
</file>

<file path=ppt/slides/_rels/slide79.xml.rels><?xml version="1.0" encoding="UTF-8" standalone="yes"?>
<Relationships xmlns="http://schemas.openxmlformats.org/package/2006/relationships"><Relationship Id="rId8" Type="http://schemas.openxmlformats.org/officeDocument/2006/relationships/notesSlide" Target="../notesSlides/notesSlide79.xml"/><Relationship Id="rId7" Type="http://schemas.openxmlformats.org/officeDocument/2006/relationships/slideLayout" Target="../slideLayouts/slideLayout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8.xml"/><Relationship Id="rId1" Type="http://schemas.openxmlformats.org/officeDocument/2006/relationships/image" Target="../media/image114.jpeg"/></Relationships>
</file>

<file path=ppt/slides/_rels/slide81.xml.rels><?xml version="1.0" encoding="UTF-8" standalone="yes"?>
<Relationships xmlns="http://schemas.openxmlformats.org/package/2006/relationships"><Relationship Id="rId5" Type="http://schemas.openxmlformats.org/officeDocument/2006/relationships/notesSlide" Target="../notesSlides/notesSlide81.xml"/><Relationship Id="rId4" Type="http://schemas.openxmlformats.org/officeDocument/2006/relationships/slideLayout" Target="../slideLayouts/slideLayout8.xml"/><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image" Target="../media/image115.jpeg"/></Relationships>
</file>

<file path=ppt/slides/_rels/slide82.xml.rels><?xml version="1.0" encoding="UTF-8" standalone="yes"?>
<Relationships xmlns="http://schemas.openxmlformats.org/package/2006/relationships"><Relationship Id="rId7" Type="http://schemas.openxmlformats.org/officeDocument/2006/relationships/notesSlide" Target="../notesSlides/notesSlide82.xml"/><Relationship Id="rId6" Type="http://schemas.openxmlformats.org/officeDocument/2006/relationships/slideLayout" Target="../slideLayouts/slideLayout8.xml"/><Relationship Id="rId5" Type="http://schemas.openxmlformats.org/officeDocument/2006/relationships/image" Target="../media/image122.png"/><Relationship Id="rId4" Type="http://schemas.openxmlformats.org/officeDocument/2006/relationships/image" Target="../media/image121.jpeg"/><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18.jpeg"/></Relationships>
</file>

<file path=ppt/slides/_rels/slide83.xml.rels><?xml version="1.0" encoding="UTF-8" standalone="yes"?>
<Relationships xmlns="http://schemas.openxmlformats.org/package/2006/relationships"><Relationship Id="rId7" Type="http://schemas.openxmlformats.org/officeDocument/2006/relationships/notesSlide" Target="../notesSlides/notesSlide83.xml"/><Relationship Id="rId6" Type="http://schemas.openxmlformats.org/officeDocument/2006/relationships/slideLayout" Target="../slideLayouts/slideLayout8.xml"/><Relationship Id="rId5" Type="http://schemas.openxmlformats.org/officeDocument/2006/relationships/image" Target="../media/image127.jpeg"/><Relationship Id="rId4" Type="http://schemas.openxmlformats.org/officeDocument/2006/relationships/image" Target="../media/image126.jpeg"/><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image" Target="../media/image123.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a:spLocks noGrp="1"/>
          </p:cNvSpPr>
          <p:nvPr>
            <p:ph type="subTitle" idx="1"/>
          </p:nvPr>
        </p:nvSpPr>
        <p:spPr>
          <a:xfrm>
            <a:off x="4871085" y="4732655"/>
            <a:ext cx="7319010" cy="1696720"/>
          </a:xfrm>
          <a:prstGeom prst="rect">
            <a:avLst/>
          </a:prstGeom>
          <a:noFill/>
          <a:ln>
            <a:noFill/>
          </a:ln>
        </p:spPr>
        <p:txBody>
          <a:bodyPr spcFirstLastPara="1" wrap="square" lIns="99550" tIns="49775" rIns="99550" bIns="49775" anchor="t" anchorCtr="0">
            <a:noAutofit/>
          </a:bodyPr>
          <a:lstStyle/>
          <a:p>
            <a:pPr marL="0" lvl="0" indent="0" algn="l" rtl="0">
              <a:lnSpc>
                <a:spcPct val="100000"/>
              </a:lnSpc>
              <a:spcBef>
                <a:spcPts val="0"/>
              </a:spcBef>
              <a:spcAft>
                <a:spcPts val="0"/>
              </a:spcAft>
              <a:buClr>
                <a:schemeClr val="hlink"/>
              </a:buClr>
              <a:buSzPts val="1200"/>
              <a:buFont typeface="Gulimche"/>
              <a:buNone/>
            </a:pPr>
            <a:r>
              <a:rPr lang="en-US" sz="1400" b="1">
                <a:solidFill>
                  <a:schemeClr val="bg1"/>
                </a:solidFill>
                <a:latin typeface="Lucida Sans" panose="020B0602030504020204"/>
                <a:ea typeface="Lucida Sans" panose="020B0602030504020204"/>
                <a:cs typeface="Lucida Sans" panose="020B0602030504020204"/>
                <a:sym typeface="Lucida Sans" panose="020B0602030504020204"/>
              </a:rPr>
              <a:t>Ellen </a:t>
            </a:r>
            <a:r>
              <a:rPr lang="ro-RO" altLang="en-US" sz="1400" b="1">
                <a:solidFill>
                  <a:schemeClr val="bg1"/>
                </a:solidFill>
                <a:latin typeface="Lucida Sans" panose="020B0602030504020204"/>
                <a:ea typeface="Lucida Sans" panose="020B0602030504020204"/>
                <a:cs typeface="Lucida Sans" panose="020B0602030504020204"/>
                <a:sym typeface="Lucida Sans" panose="020B0602030504020204"/>
              </a:rPr>
              <a:t>M. </a:t>
            </a:r>
            <a:r>
              <a:rPr lang="en-US" sz="1400" b="1">
                <a:solidFill>
                  <a:schemeClr val="bg1"/>
                </a:solidFill>
                <a:latin typeface="Lucida Sans" panose="020B0602030504020204"/>
                <a:ea typeface="Lucida Sans" panose="020B0602030504020204"/>
                <a:cs typeface="Lucida Sans" panose="020B0602030504020204"/>
                <a:sym typeface="Lucida Sans" panose="020B0602030504020204"/>
              </a:rPr>
              <a:t>Martino</a:t>
            </a:r>
            <a:r>
              <a:rPr lang="ro-RO" altLang="en-US" sz="1400" b="1">
                <a:solidFill>
                  <a:schemeClr val="bg1"/>
                </a:solidFill>
                <a:latin typeface="Lucida Sans" panose="020B0602030504020204"/>
                <a:ea typeface="Lucida Sans" panose="020B0602030504020204"/>
                <a:cs typeface="Lucida Sans" panose="020B0602030504020204"/>
                <a:sym typeface="Lucida Sans" panose="020B0602030504020204"/>
              </a:rPr>
              <a:t>, </a:t>
            </a:r>
            <a:r>
              <a:rPr lang="ro-RO" altLang="en-US" sz="1400">
                <a:solidFill>
                  <a:schemeClr val="bg1"/>
                </a:solidFill>
                <a:latin typeface="Lucida Sans" panose="020B0602030504020204"/>
                <a:ea typeface="Lucida Sans" panose="020B0602030504020204"/>
                <a:cs typeface="Lucida Sans" panose="020B0602030504020204"/>
                <a:sym typeface="Lucida Sans" panose="020B0602030504020204"/>
              </a:rPr>
              <a:t>OTD, OTR/L. SHU</a:t>
            </a:r>
            <a:r>
              <a:rPr lang="ro-RO" altLang="en-US" sz="1400" b="1">
                <a:solidFill>
                  <a:schemeClr val="bg1"/>
                </a:solidFill>
                <a:latin typeface="Lucida Sans" panose="020B0602030504020204"/>
                <a:ea typeface="Lucida Sans" panose="020B0602030504020204"/>
                <a:cs typeface="Lucida Sans" panose="020B0602030504020204"/>
                <a:sym typeface="Lucida Sans" panose="020B0602030504020204"/>
              </a:rPr>
              <a:t> (Clinical Assistant Professor) </a:t>
            </a:r>
            <a:r>
              <a:rPr lang="en-US" sz="1400" b="1">
                <a:solidFill>
                  <a:schemeClr val="bg1"/>
                </a:solidFill>
                <a:latin typeface="Lucida Sans" panose="020B0602030504020204"/>
                <a:ea typeface="Lucida Sans" panose="020B0602030504020204"/>
                <a:cs typeface="Lucida Sans" panose="020B0602030504020204"/>
                <a:sym typeface="Lucida Sans" panose="020B0602030504020204"/>
              </a:rPr>
              <a:t> </a:t>
            </a:r>
            <a:endParaRPr lang="en-US" sz="1400" b="1">
              <a:solidFill>
                <a:schemeClr val="bg1"/>
              </a:solidFill>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100000"/>
              </a:lnSpc>
              <a:spcBef>
                <a:spcPts val="0"/>
              </a:spcBef>
              <a:spcAft>
                <a:spcPts val="0"/>
              </a:spcAft>
              <a:buClr>
                <a:schemeClr val="hlink"/>
              </a:buClr>
              <a:buSzPts val="1200"/>
              <a:buFont typeface="Gulimche"/>
              <a:buNone/>
            </a:pPr>
            <a:r>
              <a:rPr lang="en-US" sz="1400" b="1">
                <a:solidFill>
                  <a:schemeClr val="bg1"/>
                </a:solidFill>
                <a:latin typeface="Lucida Sans" panose="020B0602030504020204"/>
                <a:ea typeface="Lucida Sans" panose="020B0602030504020204"/>
                <a:cs typeface="Lucida Sans" panose="020B0602030504020204"/>
                <a:sym typeface="Lucida Sans" panose="020B0602030504020204"/>
              </a:rPr>
              <a:t>Heather </a:t>
            </a:r>
            <a:r>
              <a:rPr lang="ro-RO" altLang="en-US" sz="1400" b="1">
                <a:solidFill>
                  <a:schemeClr val="bg1"/>
                </a:solidFill>
                <a:latin typeface="Lucida Sans" panose="020B0602030504020204"/>
                <a:ea typeface="Lucida Sans" panose="020B0602030504020204"/>
                <a:cs typeface="Lucida Sans" panose="020B0602030504020204"/>
                <a:sym typeface="Lucida Sans" panose="020B0602030504020204"/>
              </a:rPr>
              <a:t>M. </a:t>
            </a:r>
            <a:r>
              <a:rPr lang="en-US" sz="1400" b="1">
                <a:solidFill>
                  <a:schemeClr val="bg1"/>
                </a:solidFill>
                <a:latin typeface="Lucida Sans" panose="020B0602030504020204"/>
                <a:ea typeface="Lucida Sans" panose="020B0602030504020204"/>
                <a:cs typeface="Lucida Sans" panose="020B0602030504020204"/>
                <a:sym typeface="Lucida Sans" panose="020B0602030504020204"/>
              </a:rPr>
              <a:t>Kuhaneck</a:t>
            </a:r>
            <a:r>
              <a:rPr lang="ro-RO" altLang="en-US" sz="1400" b="1">
                <a:solidFill>
                  <a:schemeClr val="bg1"/>
                </a:solidFill>
                <a:latin typeface="Lucida Sans" panose="020B0602030504020204"/>
                <a:ea typeface="Lucida Sans" panose="020B0602030504020204"/>
                <a:cs typeface="Lucida Sans" panose="020B0602030504020204"/>
                <a:sym typeface="Lucida Sans" panose="020B0602030504020204"/>
              </a:rPr>
              <a:t>,</a:t>
            </a:r>
            <a:r>
              <a:rPr lang="ro-RO" altLang="en-US" sz="1400">
                <a:solidFill>
                  <a:schemeClr val="bg1"/>
                </a:solidFill>
                <a:latin typeface="Lucida Sans" panose="020B0602030504020204"/>
                <a:ea typeface="Lucida Sans" panose="020B0602030504020204"/>
                <a:cs typeface="Lucida Sans" panose="020B0602030504020204"/>
                <a:sym typeface="Lucida Sans" panose="020B0602030504020204"/>
              </a:rPr>
              <a:t> PhD, OTRL. SCSU</a:t>
            </a:r>
            <a:r>
              <a:rPr lang="ro-RO" altLang="en-US" sz="1400" b="1">
                <a:solidFill>
                  <a:schemeClr val="bg1"/>
                </a:solidFill>
                <a:latin typeface="Lucida Sans" panose="020B0602030504020204"/>
                <a:ea typeface="Lucida Sans" panose="020B0602030504020204"/>
                <a:cs typeface="Lucida Sans" panose="020B0602030504020204"/>
                <a:sym typeface="Lucida Sans" panose="020B0602030504020204"/>
              </a:rPr>
              <a:t> (Program, Director Professor)</a:t>
            </a:r>
            <a:endParaRPr lang="ro-RO" altLang="en-US" sz="1400" b="1">
              <a:solidFill>
                <a:schemeClr val="bg1"/>
              </a:solidFill>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100000"/>
              </a:lnSpc>
              <a:spcBef>
                <a:spcPts val="0"/>
              </a:spcBef>
              <a:spcAft>
                <a:spcPts val="0"/>
              </a:spcAft>
              <a:buClr>
                <a:schemeClr val="hlink"/>
              </a:buClr>
              <a:buSzPts val="1200"/>
              <a:buFont typeface="Gulimche"/>
              <a:buNone/>
            </a:pPr>
            <a:r>
              <a:rPr lang="en-US" sz="1400" b="1">
                <a:solidFill>
                  <a:schemeClr val="bg1"/>
                </a:solidFill>
                <a:latin typeface="Lucida Sans" panose="020B0602030504020204"/>
                <a:ea typeface="Lucida Sans" panose="020B0602030504020204"/>
                <a:cs typeface="Lucida Sans" panose="020B0602030504020204"/>
                <a:sym typeface="Lucida Sans" panose="020B0602030504020204"/>
              </a:rPr>
              <a:t>Tina Weisman,</a:t>
            </a:r>
            <a:r>
              <a:rPr lang="en-US" sz="1400">
                <a:solidFill>
                  <a:schemeClr val="bg1"/>
                </a:solidFill>
                <a:latin typeface="Lucida Sans" panose="020B0602030504020204"/>
                <a:ea typeface="Lucida Sans" panose="020B0602030504020204"/>
                <a:cs typeface="Lucida Sans" panose="020B0602030504020204"/>
                <a:sym typeface="Lucida Sans" panose="020B0602030504020204"/>
              </a:rPr>
              <a:t> OTD, OTR/L (Clinical Supervisor)</a:t>
            </a:r>
            <a:endParaRPr lang="en-US" sz="1400">
              <a:solidFill>
                <a:schemeClr val="bg1"/>
              </a:solidFill>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100000"/>
              </a:lnSpc>
              <a:spcBef>
                <a:spcPts val="0"/>
              </a:spcBef>
              <a:spcAft>
                <a:spcPts val="0"/>
              </a:spcAft>
              <a:buClr>
                <a:schemeClr val="hlink"/>
              </a:buClr>
              <a:buSzPts val="1200"/>
              <a:buFont typeface="Gulimche"/>
              <a:buNone/>
            </a:pPr>
            <a:endParaRPr lang="en-US" sz="1400">
              <a:solidFill>
                <a:schemeClr val="bg1"/>
              </a:solidFill>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100000"/>
              </a:lnSpc>
              <a:spcBef>
                <a:spcPts val="0"/>
              </a:spcBef>
              <a:spcAft>
                <a:spcPts val="0"/>
              </a:spcAft>
              <a:buClr>
                <a:schemeClr val="hlink"/>
              </a:buClr>
              <a:buSzPts val="1200"/>
              <a:buFont typeface="Gulimche"/>
              <a:buNone/>
            </a:pPr>
            <a:r>
              <a:rPr lang="en-US" sz="1400">
                <a:solidFill>
                  <a:schemeClr val="bg1"/>
                </a:solidFill>
                <a:latin typeface="Lucida Sans" panose="020B0602030504020204"/>
                <a:ea typeface="Lucida Sans" panose="020B0602030504020204"/>
                <a:cs typeface="Lucida Sans" panose="020B0602030504020204"/>
                <a:sym typeface="Lucida Sans" panose="020B0602030504020204"/>
              </a:rPr>
              <a:t>Pre</a:t>
            </a:r>
            <a:r>
              <a:rPr lang="ro-RO" altLang="en-US" sz="1400">
                <a:solidFill>
                  <a:schemeClr val="bg1"/>
                </a:solidFill>
                <a:latin typeface="Lucida Sans" panose="020B0602030504020204"/>
                <a:ea typeface="Lucida Sans" panose="020B0602030504020204"/>
                <a:cs typeface="Lucida Sans" panose="020B0602030504020204"/>
                <a:sym typeface="Lucida Sans" panose="020B0602030504020204"/>
              </a:rPr>
              <a:t>zentat pentru Asociația Profesională a Terapeuților Ocupaționali din România și Centrul </a:t>
            </a:r>
            <a:r>
              <a:rPr lang="en-US" sz="1400">
                <a:solidFill>
                  <a:schemeClr val="bg1"/>
                </a:solidFill>
                <a:latin typeface="Lucida Sans" panose="020B0602030504020204"/>
                <a:ea typeface="Lucida Sans" panose="020B0602030504020204"/>
                <a:cs typeface="Lucida Sans" panose="020B0602030504020204"/>
                <a:sym typeface="Lucida Sans" panose="020B0602030504020204"/>
              </a:rPr>
              <a:t>Maria Beatrice</a:t>
            </a:r>
            <a:r>
              <a:rPr lang="ro-RO" altLang="en-US" sz="1400">
                <a:solidFill>
                  <a:schemeClr val="bg1"/>
                </a:solidFill>
                <a:latin typeface="Lucida Sans" panose="020B0602030504020204"/>
                <a:ea typeface="Lucida Sans" panose="020B0602030504020204"/>
                <a:cs typeface="Lucida Sans" panose="020B0602030504020204"/>
                <a:sym typeface="Lucida Sans" panose="020B0602030504020204"/>
              </a:rPr>
              <a:t>, Alba-Iulia</a:t>
            </a:r>
            <a:endParaRPr sz="1400">
              <a:solidFill>
                <a:schemeClr val="bg1"/>
              </a:solidFill>
              <a:latin typeface="Lucida Sans" panose="020B0602030504020204"/>
              <a:ea typeface="Lucida Sans" panose="020B0602030504020204"/>
              <a:cs typeface="Lucida Sans" panose="020B0602030504020204"/>
              <a:sym typeface="Lucida Sans" panose="020B0602030504020204"/>
            </a:endParaRPr>
          </a:p>
          <a:p>
            <a:pPr marL="0" lvl="0" indent="0" algn="ctr" rtl="0">
              <a:lnSpc>
                <a:spcPct val="100000"/>
              </a:lnSpc>
              <a:spcBef>
                <a:spcPts val="0"/>
              </a:spcBef>
              <a:spcAft>
                <a:spcPts val="0"/>
              </a:spcAft>
              <a:buClr>
                <a:schemeClr val="hlink"/>
              </a:buClr>
              <a:buSzPts val="1200"/>
              <a:buFont typeface="Gulimche"/>
              <a:buNone/>
            </a:pPr>
            <a:r>
              <a:rPr lang="en-US" sz="2000" b="1">
                <a:solidFill>
                  <a:schemeClr val="bg1"/>
                </a:solidFill>
                <a:latin typeface="Lucida Sans" panose="020B0602030504020204"/>
                <a:ea typeface="Lucida Sans" panose="020B0602030504020204"/>
                <a:cs typeface="Lucida Sans" panose="020B0602030504020204"/>
                <a:sym typeface="Lucida Sans" panose="020B0602030504020204"/>
              </a:rPr>
              <a:t>May 29, 2024</a:t>
            </a:r>
            <a:endParaRPr lang="en-US" sz="2000" b="1">
              <a:solidFill>
                <a:schemeClr val="bg1"/>
              </a:solidFill>
              <a:latin typeface="Lucida Sans" panose="020B0602030504020204"/>
              <a:ea typeface="Lucida Sans" panose="020B0602030504020204"/>
              <a:cs typeface="Lucida Sans" panose="020B0602030504020204"/>
              <a:sym typeface="Lucida Sans" panose="020B0602030504020204"/>
            </a:endParaRPr>
          </a:p>
        </p:txBody>
      </p:sp>
      <p:sp>
        <p:nvSpPr>
          <p:cNvPr id="95" name="Google Shape;95;p1"/>
          <p:cNvSpPr txBox="1">
            <a:spLocks noGrp="1"/>
          </p:cNvSpPr>
          <p:nvPr>
            <p:ph type="ctrTitle"/>
          </p:nvPr>
        </p:nvSpPr>
        <p:spPr>
          <a:xfrm>
            <a:off x="4757420" y="3712845"/>
            <a:ext cx="7170420" cy="1019810"/>
          </a:xfrm>
          <a:prstGeom prst="rect">
            <a:avLst/>
          </a:prstGeom>
          <a:noFill/>
          <a:ln>
            <a:noFill/>
          </a:ln>
        </p:spPr>
        <p:txBody>
          <a:bodyPr spcFirstLastPara="1" wrap="square" lIns="99550" tIns="49775" rIns="99550" bIns="49775" anchor="t" anchorCtr="0">
            <a:noAutofit/>
          </a:bodyPr>
          <a:lstStyle/>
          <a:p>
            <a:pPr marL="0" lvl="0" indent="0" algn="l" rtl="0">
              <a:lnSpc>
                <a:spcPct val="100000"/>
              </a:lnSpc>
              <a:spcBef>
                <a:spcPts val="0"/>
              </a:spcBef>
              <a:spcAft>
                <a:spcPts val="0"/>
              </a:spcAft>
              <a:buClr>
                <a:schemeClr val="hlink"/>
              </a:buClr>
              <a:buSzPts val="5800"/>
              <a:buFont typeface="Gulimche"/>
              <a:buNone/>
            </a:pPr>
            <a:r>
              <a:rPr lang="en-US">
                <a:solidFill>
                  <a:schemeClr val="lt2"/>
                </a:solidFill>
                <a:latin typeface="Lucida Sans" panose="020B0602030504020204"/>
                <a:ea typeface="Lucida Sans" panose="020B0602030504020204"/>
                <a:cs typeface="Lucida Sans" panose="020B0602030504020204"/>
                <a:sym typeface="Lucida Sans" panose="020B0602030504020204"/>
              </a:rPr>
              <a:t>P</a:t>
            </a:r>
            <a:r>
              <a:rPr lang="ro-RO" altLang="en-US">
                <a:solidFill>
                  <a:schemeClr val="lt2"/>
                </a:solidFill>
                <a:latin typeface="Lucida Sans" panose="020B0602030504020204"/>
                <a:ea typeface="Lucida Sans" panose="020B0602030504020204"/>
                <a:cs typeface="Lucida Sans" panose="020B0602030504020204"/>
                <a:sym typeface="Lucida Sans" panose="020B0602030504020204"/>
              </a:rPr>
              <a:t>UTEREA JOCULUI</a:t>
            </a:r>
            <a:r>
              <a:rPr lang="en-US">
                <a:solidFill>
                  <a:schemeClr val="lt2"/>
                </a:solidFill>
                <a:latin typeface="Lucida Sans" panose="020B0602030504020204"/>
                <a:ea typeface="Lucida Sans" panose="020B0602030504020204"/>
                <a:cs typeface="Lucida Sans" panose="020B0602030504020204"/>
                <a:sym typeface="Lucida Sans" panose="020B0602030504020204"/>
              </a:rPr>
              <a:t>  </a:t>
            </a:r>
            <a:endParaRPr b="1">
              <a:solidFill>
                <a:schemeClr val="lt2"/>
              </a:solidFill>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2E4"/>
        </a:solidFill>
        <a:effectLst/>
      </p:bgPr>
    </p:bg>
    <p:spTree>
      <p:nvGrpSpPr>
        <p:cNvPr id="1" name="Shape 142"/>
        <p:cNvGrpSpPr/>
        <p:nvPr/>
      </p:nvGrpSpPr>
      <p:grpSpPr>
        <a:xfrm>
          <a:off x="0" y="0"/>
          <a:ext cx="0" cy="0"/>
          <a:chOff x="0" y="0"/>
          <a:chExt cx="0" cy="0"/>
        </a:xfrm>
      </p:grpSpPr>
      <p:sp>
        <p:nvSpPr>
          <p:cNvPr id="143" name="Google Shape;143;g1f7b3b2aad5_1_866"/>
          <p:cNvSpPr txBox="1">
            <a:spLocks noGrp="1"/>
          </p:cNvSpPr>
          <p:nvPr>
            <p:ph type="title"/>
          </p:nvPr>
        </p:nvSpPr>
        <p:spPr>
          <a:xfrm>
            <a:off x="732271" y="228653"/>
            <a:ext cx="10721700" cy="762300"/>
          </a:xfrm>
          <a:prstGeom prst="rect">
            <a:avLst/>
          </a:prstGeom>
          <a:noFill/>
          <a:ln>
            <a:noFill/>
          </a:ln>
        </p:spPr>
        <p:txBody>
          <a:bodyPr spcFirstLastPara="1" wrap="square" lIns="111750" tIns="55850" rIns="111750" bIns="55850" anchor="t" anchorCtr="0">
            <a:normAutofit/>
          </a:bodyPr>
          <a:lstStyle/>
          <a:p>
            <a:pPr marL="0" lvl="0" indent="0" algn="r" rtl="0">
              <a:lnSpc>
                <a:spcPct val="90000"/>
              </a:lnSpc>
              <a:spcBef>
                <a:spcPts val="0"/>
              </a:spcBef>
              <a:spcAft>
                <a:spcPts val="0"/>
              </a:spcAft>
              <a:buClr>
                <a:srgbClr val="262626"/>
              </a:buClr>
              <a:buSzPts val="4600"/>
              <a:buFont typeface="Corbel" panose="020B0503020204020204"/>
              <a:buNone/>
            </a:pPr>
            <a:r>
              <a:rPr lang="ro-RO" altLang="en-US" i="0">
                <a:latin typeface="Lucida Sans" panose="020B0602030504020204"/>
                <a:ea typeface="Lucida Sans" panose="020B0602030504020204"/>
                <a:cs typeface="Lucida Sans" panose="020B0602030504020204"/>
                <a:sym typeface="Lucida Sans" panose="020B0602030504020204"/>
              </a:rPr>
              <a:t>De ce este jocul i</a:t>
            </a:r>
            <a:r>
              <a:rPr lang="en-US" i="0">
                <a:latin typeface="Lucida Sans" panose="020B0602030504020204"/>
                <a:ea typeface="Lucida Sans" panose="020B0602030504020204"/>
                <a:cs typeface="Lucida Sans" panose="020B0602030504020204"/>
                <a:sym typeface="Lucida Sans" panose="020B0602030504020204"/>
              </a:rPr>
              <a:t>mportant?</a:t>
            </a:r>
            <a:endParaRPr i="0">
              <a:latin typeface="Lucida Sans" panose="020B0602030504020204"/>
              <a:ea typeface="Lucida Sans" panose="020B0602030504020204"/>
              <a:cs typeface="Lucida Sans" panose="020B0602030504020204"/>
              <a:sym typeface="Lucida Sans" panose="020B0602030504020204"/>
            </a:endParaRPr>
          </a:p>
        </p:txBody>
      </p:sp>
      <p:sp>
        <p:nvSpPr>
          <p:cNvPr id="144" name="Google Shape;144;g1f7b3b2aad5_1_866"/>
          <p:cNvSpPr txBox="1">
            <a:spLocks noGrp="1"/>
          </p:cNvSpPr>
          <p:nvPr>
            <p:ph type="body" idx="1"/>
          </p:nvPr>
        </p:nvSpPr>
        <p:spPr>
          <a:xfrm>
            <a:off x="304750" y="1639500"/>
            <a:ext cx="8330100" cy="4343700"/>
          </a:xfrm>
          <a:prstGeom prst="rect">
            <a:avLst/>
          </a:prstGeom>
          <a:noFill/>
          <a:ln>
            <a:noFill/>
          </a:ln>
        </p:spPr>
        <p:txBody>
          <a:bodyPr spcFirstLastPara="1" wrap="square" lIns="111750" tIns="55850" rIns="111750" bIns="55850" anchor="t" anchorCtr="0">
            <a:noAutofit/>
          </a:bodyPr>
          <a:lstStyle/>
          <a:p>
            <a:pPr marL="457200" lvl="0" indent="-444500" algn="l" rtl="0">
              <a:spcBef>
                <a:spcPts val="1100"/>
              </a:spcBef>
              <a:spcAft>
                <a:spcPts val="0"/>
              </a:spcAft>
              <a:buSzPts val="3400"/>
              <a:buFont typeface="Lucida Sans" panose="020B0602030504020204"/>
              <a:buChar char="❖"/>
            </a:pPr>
            <a:r>
              <a:rPr lang="ro-RO" altLang="en-US" sz="3600">
                <a:latin typeface="Lucida Sans" panose="020B0602030504020204"/>
                <a:ea typeface="Lucida Sans" panose="020B0602030504020204"/>
                <a:cs typeface="Lucida Sans" panose="020B0602030504020204"/>
                <a:sym typeface="Lucida Sans" panose="020B0602030504020204"/>
              </a:rPr>
              <a:t>Îmbunătățește dezvoltarea copilului</a:t>
            </a:r>
            <a:endParaRPr sz="3600">
              <a:latin typeface="Lucida Sans" panose="020B0602030504020204"/>
              <a:ea typeface="Lucida Sans" panose="020B0602030504020204"/>
              <a:cs typeface="Lucida Sans" panose="020B0602030504020204"/>
              <a:sym typeface="Lucida Sans" panose="020B0602030504020204"/>
            </a:endParaRPr>
          </a:p>
          <a:p>
            <a:pPr marL="457200" lvl="0" indent="-457200" algn="l" rtl="0">
              <a:spcBef>
                <a:spcPts val="1100"/>
              </a:spcBef>
              <a:spcAft>
                <a:spcPts val="0"/>
              </a:spcAft>
              <a:buSzPts val="3600"/>
              <a:buFont typeface="Lucida Sans" panose="020B0602030504020204"/>
              <a:buChar char="❖"/>
            </a:pPr>
            <a:r>
              <a:rPr lang="en-US" sz="3600">
                <a:latin typeface="Lucida Sans" panose="020B0602030504020204"/>
                <a:ea typeface="Lucida Sans" panose="020B0602030504020204"/>
                <a:cs typeface="Lucida Sans" panose="020B0602030504020204"/>
                <a:sym typeface="Lucida Sans" panose="020B0602030504020204"/>
              </a:rPr>
              <a:t>Promo</a:t>
            </a:r>
            <a:r>
              <a:rPr lang="ro-RO" altLang="en-US" sz="3600">
                <a:latin typeface="Lucida Sans" panose="020B0602030504020204"/>
                <a:ea typeface="Lucida Sans" panose="020B0602030504020204"/>
                <a:cs typeface="Lucida Sans" panose="020B0602030504020204"/>
                <a:sym typeface="Lucida Sans" panose="020B0602030504020204"/>
              </a:rPr>
              <a:t>vează sănătatea fizică </a:t>
            </a:r>
            <a:endParaRPr sz="3600">
              <a:latin typeface="Lucida Sans" panose="020B0602030504020204"/>
              <a:ea typeface="Lucida Sans" panose="020B0602030504020204"/>
              <a:cs typeface="Lucida Sans" panose="020B0602030504020204"/>
              <a:sym typeface="Lucida Sans" panose="020B0602030504020204"/>
            </a:endParaRPr>
          </a:p>
          <a:p>
            <a:pPr marL="457200" lvl="0" indent="-457200" algn="l" rtl="0">
              <a:spcBef>
                <a:spcPts val="1100"/>
              </a:spcBef>
              <a:spcAft>
                <a:spcPts val="0"/>
              </a:spcAft>
              <a:buSzPts val="3600"/>
              <a:buFont typeface="Lucida Sans" panose="020B0602030504020204"/>
              <a:buChar char="❖"/>
            </a:pPr>
            <a:r>
              <a:rPr lang="en-US" sz="3600">
                <a:latin typeface="Lucida Sans" panose="020B0602030504020204"/>
                <a:ea typeface="Lucida Sans" panose="020B0602030504020204"/>
                <a:cs typeface="Lucida Sans" panose="020B0602030504020204"/>
                <a:sym typeface="Lucida Sans" panose="020B0602030504020204"/>
              </a:rPr>
              <a:t>Promo</a:t>
            </a:r>
            <a:r>
              <a:rPr lang="ro-RO" altLang="en-US" sz="3600">
                <a:latin typeface="Lucida Sans" panose="020B0602030504020204"/>
                <a:ea typeface="Lucida Sans" panose="020B0602030504020204"/>
                <a:cs typeface="Lucida Sans" panose="020B0602030504020204"/>
                <a:sym typeface="Lucida Sans" panose="020B0602030504020204"/>
              </a:rPr>
              <a:t>vează sănătatea mintală și bunăstarea </a:t>
            </a:r>
            <a:endParaRPr sz="3600">
              <a:latin typeface="Lucida Sans" panose="020B0602030504020204"/>
              <a:ea typeface="Lucida Sans" panose="020B0602030504020204"/>
              <a:cs typeface="Lucida Sans" panose="020B0602030504020204"/>
              <a:sym typeface="Lucida Sans" panose="020B0602030504020204"/>
            </a:endParaRPr>
          </a:p>
        </p:txBody>
      </p:sp>
      <p:pic>
        <p:nvPicPr>
          <p:cNvPr id="145" name="Google Shape;145;g1f7b3b2aad5_1_866"/>
          <p:cNvPicPr preferRelativeResize="0"/>
          <p:nvPr/>
        </p:nvPicPr>
        <p:blipFill rotWithShape="1">
          <a:blip r:embed="rId1"/>
          <a:srcRect l="7460" r="7469"/>
          <a:stretch>
            <a:fillRect/>
          </a:stretch>
        </p:blipFill>
        <p:spPr>
          <a:xfrm>
            <a:off x="8419879" y="1905438"/>
            <a:ext cx="2809037" cy="220077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f7b3b2aad5_1_965"/>
          <p:cNvSpPr txBox="1">
            <a:spLocks noGrp="1"/>
          </p:cNvSpPr>
          <p:nvPr>
            <p:ph type="title"/>
          </p:nvPr>
        </p:nvSpPr>
        <p:spPr>
          <a:xfrm>
            <a:off x="50" y="228650"/>
            <a:ext cx="12190500" cy="950100"/>
          </a:xfrm>
          <a:prstGeom prst="rect">
            <a:avLst/>
          </a:prstGeom>
          <a:solidFill>
            <a:srgbClr val="FAFAEF"/>
          </a:solidFill>
          <a:ln>
            <a:noFill/>
          </a:ln>
        </p:spPr>
        <p:txBody>
          <a:bodyPr spcFirstLastPara="1" wrap="square" lIns="111750" tIns="55850" rIns="111750" bIns="55850" anchor="t" anchorCtr="0">
            <a:normAutofit/>
          </a:bodyPr>
          <a:lstStyle/>
          <a:p>
            <a:pPr marL="0" lvl="0" indent="0" algn="ctr" rtl="0">
              <a:lnSpc>
                <a:spcPct val="90000"/>
              </a:lnSpc>
              <a:spcBef>
                <a:spcPts val="0"/>
              </a:spcBef>
              <a:spcAft>
                <a:spcPts val="0"/>
              </a:spcAft>
              <a:buClr>
                <a:srgbClr val="262626"/>
              </a:buClr>
              <a:buSzPts val="4600"/>
              <a:buFont typeface="Corbel" panose="020B0503020204020204"/>
              <a:buNone/>
            </a:pPr>
            <a:r>
              <a:rPr lang="en-US" i="0">
                <a:latin typeface="Lucida Sans" panose="020B0602030504020204"/>
                <a:ea typeface="Lucida Sans" panose="020B0602030504020204"/>
                <a:cs typeface="Lucida Sans" panose="020B0602030504020204"/>
                <a:sym typeface="Lucida Sans" panose="020B0602030504020204"/>
              </a:rPr>
              <a:t>Importan</a:t>
            </a:r>
            <a:r>
              <a:rPr lang="ro-RO" altLang="en-US" i="0">
                <a:latin typeface="Lucida Sans" panose="020B0602030504020204"/>
                <a:ea typeface="Lucida Sans" panose="020B0602030504020204"/>
                <a:cs typeface="Lucida Sans" panose="020B0602030504020204"/>
                <a:sym typeface="Lucida Sans" panose="020B0602030504020204"/>
              </a:rPr>
              <a:t>ța jocului</a:t>
            </a:r>
            <a:r>
              <a:rPr lang="en-US" i="0">
                <a:latin typeface="Lucida Sans" panose="020B0602030504020204"/>
                <a:ea typeface="Lucida Sans" panose="020B0602030504020204"/>
                <a:cs typeface="Lucida Sans" panose="020B0602030504020204"/>
                <a:sym typeface="Lucida Sans" panose="020B0602030504020204"/>
              </a:rPr>
              <a:t>: Cogni</a:t>
            </a:r>
            <a:r>
              <a:rPr lang="ro-RO" altLang="en-US" i="0">
                <a:latin typeface="Lucida Sans" panose="020B0602030504020204"/>
                <a:ea typeface="Lucida Sans" panose="020B0602030504020204"/>
                <a:cs typeface="Lucida Sans" panose="020B0602030504020204"/>
                <a:sym typeface="Lucida Sans" panose="020B0602030504020204"/>
              </a:rPr>
              <a:t>ție</a:t>
            </a:r>
            <a:r>
              <a:rPr lang="en-US" i="0">
                <a:latin typeface="Lucida Sans" panose="020B0602030504020204"/>
                <a:ea typeface="Lucida Sans" panose="020B0602030504020204"/>
                <a:cs typeface="Lucida Sans" panose="020B0602030504020204"/>
                <a:sym typeface="Lucida Sans" panose="020B0602030504020204"/>
              </a:rPr>
              <a:t>/</a:t>
            </a:r>
            <a:r>
              <a:rPr lang="ro-RO" altLang="en-US" i="0">
                <a:latin typeface="Lucida Sans" panose="020B0602030504020204"/>
                <a:ea typeface="Lucida Sans" panose="020B0602030504020204"/>
                <a:cs typeface="Lucida Sans" panose="020B0602030504020204"/>
                <a:sym typeface="Lucida Sans" panose="020B0602030504020204"/>
              </a:rPr>
              <a:t> Învățare </a:t>
            </a:r>
            <a:endParaRPr i="0">
              <a:latin typeface="Lucida Sans" panose="020B0602030504020204"/>
              <a:ea typeface="Lucida Sans" panose="020B0602030504020204"/>
              <a:cs typeface="Lucida Sans" panose="020B0602030504020204"/>
              <a:sym typeface="Lucida Sans" panose="020B0602030504020204"/>
            </a:endParaRPr>
          </a:p>
        </p:txBody>
      </p:sp>
      <p:sp>
        <p:nvSpPr>
          <p:cNvPr id="152" name="Google Shape;152;g1f7b3b2aad5_1_965"/>
          <p:cNvSpPr txBox="1">
            <a:spLocks noGrp="1"/>
          </p:cNvSpPr>
          <p:nvPr>
            <p:ph type="body" idx="1"/>
          </p:nvPr>
        </p:nvSpPr>
        <p:spPr>
          <a:xfrm>
            <a:off x="601980" y="1531620"/>
            <a:ext cx="8343265" cy="4852035"/>
          </a:xfrm>
          <a:prstGeom prst="rect">
            <a:avLst/>
          </a:prstGeom>
          <a:noFill/>
          <a:ln>
            <a:noFill/>
          </a:ln>
        </p:spPr>
        <p:txBody>
          <a:bodyPr spcFirstLastPara="1" wrap="square" lIns="111750" tIns="55850" rIns="111750" bIns="55850" anchor="t" anchorCtr="0">
            <a:noAutofit/>
          </a:bodyPr>
          <a:lstStyle/>
          <a:p>
            <a:pPr marL="342900" lvl="0" indent="-342900" algn="l" rtl="0">
              <a:lnSpc>
                <a:spcPct val="115000"/>
              </a:lnSpc>
              <a:spcBef>
                <a:spcPts val="0"/>
              </a:spcBef>
              <a:spcAft>
                <a:spcPts val="0"/>
              </a:spcAft>
              <a:buClr>
                <a:srgbClr val="262626"/>
              </a:buClr>
              <a:buSzPts val="2400"/>
              <a:buNone/>
            </a:pPr>
            <a:r>
              <a:rPr lang="hu-HU" altLang="en-US" sz="2100">
                <a:latin typeface="Lucida Sans" panose="020B0602030504020204"/>
                <a:ea typeface="Lucida Sans" panose="020B0602030504020204"/>
                <a:cs typeface="Lucida Sans" panose="020B0602030504020204"/>
                <a:sym typeface="Lucida Sans" panose="020B0602030504020204"/>
              </a:rPr>
              <a:t>Jocul este asociat cu:</a:t>
            </a:r>
            <a:endParaRPr sz="2100">
              <a:latin typeface="Lucida Sans" panose="020B0602030504020204"/>
              <a:ea typeface="Lucida Sans" panose="020B0602030504020204"/>
              <a:cs typeface="Lucida Sans" panose="020B0602030504020204"/>
              <a:sym typeface="Lucida Sans" panose="020B0602030504020204"/>
            </a:endParaRPr>
          </a:p>
          <a:p>
            <a:pPr marL="342900" lvl="0" indent="-311150" algn="l" rtl="0">
              <a:lnSpc>
                <a:spcPct val="100000"/>
              </a:lnSpc>
              <a:spcBef>
                <a:spcPts val="0"/>
              </a:spcBef>
              <a:spcAft>
                <a:spcPts val="0"/>
              </a:spcAft>
              <a:buClr>
                <a:srgbClr val="262626"/>
              </a:buClr>
              <a:buSzPts val="2100"/>
              <a:buFont typeface="Lucida Sans" panose="020B0602030504020204"/>
              <a:buChar char="•"/>
            </a:pPr>
            <a:r>
              <a:rPr lang="ro-RO" altLang="en-US" sz="2100">
                <a:latin typeface="Lucida Sans" panose="020B0602030504020204"/>
                <a:ea typeface="Lucida Sans" panose="020B0602030504020204"/>
                <a:cs typeface="Lucida Sans" panose="020B0602030504020204"/>
                <a:sym typeface="Lucida Sans" panose="020B0602030504020204"/>
              </a:rPr>
              <a:t>gândirea d</a:t>
            </a:r>
            <a:r>
              <a:rPr lang="en-US" sz="2100">
                <a:latin typeface="Lucida Sans" panose="020B0602030504020204"/>
                <a:ea typeface="Lucida Sans" panose="020B0602030504020204"/>
                <a:cs typeface="Lucida Sans" panose="020B0602030504020204"/>
                <a:sym typeface="Lucida Sans" panose="020B0602030504020204"/>
              </a:rPr>
              <a:t>ivergent</a:t>
            </a:r>
            <a:r>
              <a:rPr lang="ro-RO" altLang="en-US" sz="2100">
                <a:latin typeface="Lucida Sans" panose="020B0602030504020204"/>
                <a:ea typeface="Lucida Sans" panose="020B0602030504020204"/>
                <a:cs typeface="Lucida Sans" panose="020B0602030504020204"/>
                <a:sym typeface="Lucida Sans" panose="020B0602030504020204"/>
              </a:rPr>
              <a:t>ă</a:t>
            </a:r>
            <a:r>
              <a:rPr lang="en-US" sz="2100">
                <a:latin typeface="Lucida Sans" panose="020B0602030504020204"/>
                <a:ea typeface="Lucida Sans" panose="020B0602030504020204"/>
                <a:cs typeface="Lucida Sans" panose="020B0602030504020204"/>
                <a:sym typeface="Lucida Sans" panose="020B0602030504020204"/>
              </a:rPr>
              <a:t>/ convergent</a:t>
            </a:r>
            <a:r>
              <a:rPr lang="ro-RO" altLang="en-US" sz="2100">
                <a:latin typeface="Lucida Sans" panose="020B0602030504020204"/>
                <a:ea typeface="Lucida Sans" panose="020B0602030504020204"/>
                <a:cs typeface="Lucida Sans" panose="020B0602030504020204"/>
                <a:sym typeface="Lucida Sans" panose="020B0602030504020204"/>
              </a:rPr>
              <a:t>ă;</a:t>
            </a:r>
            <a:r>
              <a:rPr lang="en-US" sz="2100">
                <a:latin typeface="Lucida Sans" panose="020B0602030504020204"/>
                <a:ea typeface="Lucida Sans" panose="020B0602030504020204"/>
                <a:cs typeface="Lucida Sans" panose="020B0602030504020204"/>
                <a:sym typeface="Lucida Sans" panose="020B0602030504020204"/>
              </a:rPr>
              <a:t> </a:t>
            </a:r>
            <a:endParaRPr sz="2100">
              <a:latin typeface="Lucida Sans" panose="020B0602030504020204"/>
              <a:ea typeface="Lucida Sans" panose="020B0602030504020204"/>
              <a:cs typeface="Lucida Sans" panose="020B0602030504020204"/>
              <a:sym typeface="Lucida Sans" panose="020B0602030504020204"/>
            </a:endParaRPr>
          </a:p>
          <a:p>
            <a:pPr marL="342900" lvl="0" indent="-311150" algn="l" rtl="0">
              <a:lnSpc>
                <a:spcPct val="100000"/>
              </a:lnSpc>
              <a:spcBef>
                <a:spcPts val="0"/>
              </a:spcBef>
              <a:spcAft>
                <a:spcPts val="0"/>
              </a:spcAft>
              <a:buClr>
                <a:srgbClr val="262626"/>
              </a:buClr>
              <a:buSzPts val="2100"/>
              <a:buFont typeface="Lucida Sans" panose="020B0602030504020204"/>
              <a:buChar char="•"/>
            </a:pPr>
            <a:r>
              <a:rPr lang="ro-RO" altLang="en-US" sz="2100">
                <a:latin typeface="Lucida Sans" panose="020B0602030504020204"/>
                <a:ea typeface="Lucida Sans" panose="020B0602030504020204"/>
                <a:cs typeface="Lucida Sans" panose="020B0602030504020204"/>
                <a:sym typeface="Lucida Sans" panose="020B0602030504020204"/>
              </a:rPr>
              <a:t>abilitatea de a sugera utilizări alternative pentru un </a:t>
            </a:r>
            <a:r>
              <a:rPr lang="en-US" sz="2100">
                <a:latin typeface="Lucida Sans" panose="020B0602030504020204"/>
                <a:ea typeface="Lucida Sans" panose="020B0602030504020204"/>
                <a:cs typeface="Lucida Sans" panose="020B0602030504020204"/>
                <a:sym typeface="Lucida Sans" panose="020B0602030504020204"/>
              </a:rPr>
              <a:t>ob</a:t>
            </a:r>
            <a:r>
              <a:rPr lang="ro-RO" altLang="en-US" sz="2100">
                <a:latin typeface="Lucida Sans" panose="020B0602030504020204"/>
                <a:ea typeface="Lucida Sans" panose="020B0602030504020204"/>
                <a:cs typeface="Lucida Sans" panose="020B0602030504020204"/>
                <a:sym typeface="Lucida Sans" panose="020B0602030504020204"/>
              </a:rPr>
              <a:t>i</a:t>
            </a:r>
            <a:r>
              <a:rPr lang="en-US" sz="2100">
                <a:latin typeface="Lucida Sans" panose="020B0602030504020204"/>
                <a:ea typeface="Lucida Sans" panose="020B0602030504020204"/>
                <a:cs typeface="Lucida Sans" panose="020B0602030504020204"/>
                <a:sym typeface="Lucida Sans" panose="020B0602030504020204"/>
              </a:rPr>
              <a:t>ect</a:t>
            </a:r>
            <a:r>
              <a:rPr lang="ro-RO" altLang="en-US" sz="2100">
                <a:latin typeface="Lucida Sans" panose="020B0602030504020204"/>
                <a:ea typeface="Lucida Sans" panose="020B0602030504020204"/>
                <a:cs typeface="Lucida Sans" panose="020B0602030504020204"/>
                <a:sym typeface="Lucida Sans" panose="020B0602030504020204"/>
              </a:rPr>
              <a:t>;</a:t>
            </a:r>
            <a:endParaRPr sz="2100">
              <a:latin typeface="Lucida Sans" panose="020B0602030504020204"/>
              <a:ea typeface="Lucida Sans" panose="020B0602030504020204"/>
              <a:cs typeface="Lucida Sans" panose="020B0602030504020204"/>
              <a:sym typeface="Lucida Sans" panose="020B0602030504020204"/>
            </a:endParaRPr>
          </a:p>
          <a:p>
            <a:pPr marL="342900" lvl="0" indent="-311150" algn="l" rtl="0">
              <a:lnSpc>
                <a:spcPct val="100000"/>
              </a:lnSpc>
              <a:spcBef>
                <a:spcPts val="0"/>
              </a:spcBef>
              <a:spcAft>
                <a:spcPts val="0"/>
              </a:spcAft>
              <a:buClr>
                <a:srgbClr val="262626"/>
              </a:buClr>
              <a:buSzPts val="2100"/>
              <a:buFont typeface="Lucida Sans" panose="020B0602030504020204"/>
              <a:buChar char="•"/>
            </a:pPr>
            <a:r>
              <a:rPr lang="ro-RO" altLang="en-US" sz="2100">
                <a:latin typeface="Lucida Sans" panose="020B0602030504020204"/>
                <a:ea typeface="Lucida Sans" panose="020B0602030504020204"/>
                <a:cs typeface="Lucida Sans" panose="020B0602030504020204"/>
                <a:sym typeface="Lucida Sans" panose="020B0602030504020204"/>
              </a:rPr>
              <a:t>c</a:t>
            </a:r>
            <a:r>
              <a:rPr lang="en-US" sz="2100">
                <a:latin typeface="Lucida Sans" panose="020B0602030504020204"/>
                <a:ea typeface="Lucida Sans" panose="020B0602030504020204"/>
                <a:cs typeface="Lucida Sans" panose="020B0602030504020204"/>
                <a:sym typeface="Lucida Sans" panose="020B0602030504020204"/>
              </a:rPr>
              <a:t>reativi</a:t>
            </a:r>
            <a:r>
              <a:rPr lang="ro-RO" altLang="en-US" sz="2100">
                <a:latin typeface="Lucida Sans" panose="020B0602030504020204"/>
                <a:ea typeface="Lucida Sans" panose="020B0602030504020204"/>
                <a:cs typeface="Lucida Sans" panose="020B0602030504020204"/>
                <a:sym typeface="Lucida Sans" panose="020B0602030504020204"/>
              </a:rPr>
              <a:t>tate și </a:t>
            </a:r>
            <a:r>
              <a:rPr lang="en-US" sz="2100">
                <a:latin typeface="Lucida Sans" panose="020B0602030504020204"/>
                <a:ea typeface="Lucida Sans" panose="020B0602030504020204"/>
                <a:cs typeface="Lucida Sans" panose="020B0602030504020204"/>
                <a:sym typeface="Lucida Sans" panose="020B0602030504020204"/>
              </a:rPr>
              <a:t>flexibilit</a:t>
            </a:r>
            <a:r>
              <a:rPr lang="ro-RO" altLang="en-US" sz="2100">
                <a:latin typeface="Lucida Sans" panose="020B0602030504020204"/>
                <a:ea typeface="Lucida Sans" panose="020B0602030504020204"/>
                <a:cs typeface="Lucida Sans" panose="020B0602030504020204"/>
                <a:sym typeface="Lucida Sans" panose="020B0602030504020204"/>
              </a:rPr>
              <a:t>ate în rezolvarea problemelor/ crearea soluțiilor;</a:t>
            </a:r>
            <a:r>
              <a:rPr lang="en-US" sz="2100">
                <a:latin typeface="Lucida Sans" panose="020B0602030504020204"/>
                <a:ea typeface="Lucida Sans" panose="020B0602030504020204"/>
                <a:cs typeface="Lucida Sans" panose="020B0602030504020204"/>
                <a:sym typeface="Lucida Sans" panose="020B0602030504020204"/>
              </a:rPr>
              <a:t> </a:t>
            </a:r>
            <a:endParaRPr sz="2100">
              <a:latin typeface="Lucida Sans" panose="020B0602030504020204"/>
              <a:ea typeface="Lucida Sans" panose="020B0602030504020204"/>
              <a:cs typeface="Lucida Sans" panose="020B0602030504020204"/>
              <a:sym typeface="Lucida Sans" panose="020B0602030504020204"/>
            </a:endParaRPr>
          </a:p>
          <a:p>
            <a:pPr marL="342900" lvl="0" indent="-311150" algn="l" rtl="0">
              <a:lnSpc>
                <a:spcPct val="100000"/>
              </a:lnSpc>
              <a:spcBef>
                <a:spcPts val="0"/>
              </a:spcBef>
              <a:spcAft>
                <a:spcPts val="0"/>
              </a:spcAft>
              <a:buClr>
                <a:srgbClr val="262626"/>
              </a:buClr>
              <a:buSzPts val="2100"/>
              <a:buFont typeface="Lucida Sans" panose="020B0602030504020204"/>
              <a:buChar char="•"/>
            </a:pPr>
            <a:r>
              <a:rPr lang="ro-RO" altLang="en-US" sz="2100">
                <a:latin typeface="Lucida Sans" panose="020B0602030504020204"/>
                <a:ea typeface="Lucida Sans" panose="020B0602030504020204"/>
                <a:cs typeface="Lucida Sans" panose="020B0602030504020204"/>
                <a:sym typeface="Lucida Sans" panose="020B0602030504020204"/>
              </a:rPr>
              <a:t>funcțiile e</a:t>
            </a:r>
            <a:r>
              <a:rPr lang="en-US" sz="2100">
                <a:latin typeface="Lucida Sans" panose="020B0602030504020204"/>
                <a:ea typeface="Lucida Sans" panose="020B0602030504020204"/>
                <a:cs typeface="Lucida Sans" panose="020B0602030504020204"/>
                <a:sym typeface="Lucida Sans" panose="020B0602030504020204"/>
              </a:rPr>
              <a:t>xecutive, metacogni</a:t>
            </a:r>
            <a:r>
              <a:rPr lang="ro-RO" altLang="en-US" sz="2100">
                <a:latin typeface="Lucida Sans" panose="020B0602030504020204"/>
                <a:ea typeface="Lucida Sans" panose="020B0602030504020204"/>
                <a:cs typeface="Lucida Sans" panose="020B0602030504020204"/>
                <a:sym typeface="Lucida Sans" panose="020B0602030504020204"/>
              </a:rPr>
              <a:t>ția și strategiile de autoreglare;</a:t>
            </a:r>
            <a:r>
              <a:rPr lang="en-US" sz="2100">
                <a:latin typeface="Lucida Sans" panose="020B0602030504020204"/>
                <a:ea typeface="Lucida Sans" panose="020B0602030504020204"/>
                <a:cs typeface="Lucida Sans" panose="020B0602030504020204"/>
                <a:sym typeface="Lucida Sans" panose="020B0602030504020204"/>
              </a:rPr>
              <a:t> </a:t>
            </a:r>
            <a:endParaRPr sz="2100">
              <a:latin typeface="Lucida Sans" panose="020B0602030504020204"/>
              <a:ea typeface="Lucida Sans" panose="020B0602030504020204"/>
              <a:cs typeface="Lucida Sans" panose="020B0602030504020204"/>
              <a:sym typeface="Lucida Sans" panose="020B0602030504020204"/>
            </a:endParaRPr>
          </a:p>
          <a:p>
            <a:pPr marL="342900" lvl="0" indent="-311150" algn="l" rtl="0">
              <a:lnSpc>
                <a:spcPct val="100000"/>
              </a:lnSpc>
              <a:spcBef>
                <a:spcPts val="0"/>
              </a:spcBef>
              <a:spcAft>
                <a:spcPts val="0"/>
              </a:spcAft>
              <a:buClr>
                <a:srgbClr val="262626"/>
              </a:buClr>
              <a:buSzPts val="2100"/>
              <a:buFont typeface="Lucida Sans" panose="020B0602030504020204"/>
              <a:buChar char="•"/>
            </a:pPr>
            <a:r>
              <a:rPr lang="ro-RO" altLang="en-US" sz="2100">
                <a:latin typeface="Lucida Sans" panose="020B0602030504020204"/>
                <a:ea typeface="Lucida Sans" panose="020B0602030504020204"/>
                <a:cs typeface="Lucida Sans" panose="020B0602030504020204"/>
                <a:sym typeface="Lucida Sans" panose="020B0602030504020204"/>
              </a:rPr>
              <a:t>înțelegerea relațiilor de cauzalitate; </a:t>
            </a:r>
            <a:r>
              <a:rPr lang="en-US" sz="2100">
                <a:latin typeface="Lucida Sans" panose="020B0602030504020204"/>
                <a:ea typeface="Lucida Sans" panose="020B0602030504020204"/>
                <a:cs typeface="Lucida Sans" panose="020B0602030504020204"/>
                <a:sym typeface="Lucida Sans" panose="020B0602030504020204"/>
              </a:rPr>
              <a:t> </a:t>
            </a:r>
            <a:endParaRPr sz="2100">
              <a:latin typeface="Lucida Sans" panose="020B0602030504020204"/>
              <a:ea typeface="Lucida Sans" panose="020B0602030504020204"/>
              <a:cs typeface="Lucida Sans" panose="020B0602030504020204"/>
              <a:sym typeface="Lucida Sans" panose="020B0602030504020204"/>
            </a:endParaRPr>
          </a:p>
          <a:p>
            <a:pPr marL="342900" lvl="0" indent="-311150" algn="l" rtl="0">
              <a:lnSpc>
                <a:spcPct val="100000"/>
              </a:lnSpc>
              <a:spcBef>
                <a:spcPts val="0"/>
              </a:spcBef>
              <a:spcAft>
                <a:spcPts val="0"/>
              </a:spcAft>
              <a:buClr>
                <a:srgbClr val="262626"/>
              </a:buClr>
              <a:buSzPts val="2100"/>
              <a:buFont typeface="Lucida Sans" panose="020B0602030504020204"/>
              <a:buChar char="•"/>
            </a:pPr>
            <a:r>
              <a:rPr lang="ro-RO" altLang="en-US" sz="2100">
                <a:latin typeface="Lucida Sans" panose="020B0602030504020204"/>
                <a:ea typeface="Lucida Sans" panose="020B0602030504020204"/>
                <a:cs typeface="Lucida Sans" panose="020B0602030504020204"/>
                <a:sym typeface="Lucida Sans" panose="020B0602030504020204"/>
              </a:rPr>
              <a:t>limbajul și gândirea matematică;</a:t>
            </a:r>
            <a:r>
              <a:rPr lang="en-US" sz="2100">
                <a:latin typeface="Lucida Sans" panose="020B0602030504020204"/>
                <a:ea typeface="Lucida Sans" panose="020B0602030504020204"/>
                <a:cs typeface="Lucida Sans" panose="020B0602030504020204"/>
                <a:sym typeface="Lucida Sans" panose="020B0602030504020204"/>
              </a:rPr>
              <a:t> </a:t>
            </a:r>
            <a:endParaRPr sz="2100">
              <a:latin typeface="Lucida Sans" panose="020B0602030504020204"/>
              <a:ea typeface="Lucida Sans" panose="020B0602030504020204"/>
              <a:cs typeface="Lucida Sans" panose="020B0602030504020204"/>
              <a:sym typeface="Lucida Sans" panose="020B0602030504020204"/>
            </a:endParaRPr>
          </a:p>
          <a:p>
            <a:pPr marL="342900" lvl="0" indent="-311150" algn="l" rtl="0">
              <a:lnSpc>
                <a:spcPct val="100000"/>
              </a:lnSpc>
              <a:spcBef>
                <a:spcPts val="0"/>
              </a:spcBef>
              <a:spcAft>
                <a:spcPts val="0"/>
              </a:spcAft>
              <a:buClr>
                <a:srgbClr val="262626"/>
              </a:buClr>
              <a:buSzPts val="2100"/>
              <a:buFont typeface="Lucida Sans" panose="020B0602030504020204"/>
              <a:buChar char="•"/>
            </a:pPr>
            <a:r>
              <a:rPr lang="en-US" sz="2100">
                <a:solidFill>
                  <a:srgbClr val="212121"/>
                </a:solidFill>
                <a:latin typeface="Lucida Sans" panose="020B0602030504020204"/>
                <a:ea typeface="Lucida Sans" panose="020B0602030504020204"/>
                <a:cs typeface="Lucida Sans" panose="020B0602030504020204"/>
                <a:sym typeface="Lucida Sans" panose="020B0602030504020204"/>
              </a:rPr>
              <a:t>IQ mai mare </a:t>
            </a:r>
            <a:r>
              <a:rPr lang="ro-RO" altLang="en-US" sz="2100">
                <a:solidFill>
                  <a:srgbClr val="212121"/>
                </a:solidFill>
                <a:latin typeface="Lucida Sans" panose="020B0602030504020204"/>
                <a:ea typeface="Lucida Sans" panose="020B0602030504020204"/>
                <a:cs typeface="Lucida Sans" panose="020B0602030504020204"/>
                <a:sym typeface="Lucida Sans" panose="020B0602030504020204"/>
              </a:rPr>
              <a:t>la </a:t>
            </a:r>
            <a:r>
              <a:rPr lang="en-US" sz="2100">
                <a:solidFill>
                  <a:srgbClr val="212121"/>
                </a:solidFill>
                <a:latin typeface="Lucida Sans" panose="020B0602030504020204"/>
                <a:ea typeface="Lucida Sans" panose="020B0602030504020204"/>
                <a:cs typeface="Lucida Sans" panose="020B0602030504020204"/>
                <a:sym typeface="Lucida Sans" panose="020B0602030504020204"/>
              </a:rPr>
              <a:t>adulți, nivel educațional mai </a:t>
            </a:r>
            <a:r>
              <a:rPr lang="ro-RO" altLang="en-US" sz="2100">
                <a:solidFill>
                  <a:srgbClr val="212121"/>
                </a:solidFill>
                <a:latin typeface="Lucida Sans" panose="020B0602030504020204"/>
                <a:ea typeface="Lucida Sans" panose="020B0602030504020204"/>
                <a:cs typeface="Lucida Sans" panose="020B0602030504020204"/>
                <a:sym typeface="Lucida Sans" panose="020B0602030504020204"/>
              </a:rPr>
              <a:t>bun</a:t>
            </a:r>
            <a:r>
              <a:rPr lang="en-US" sz="2100">
                <a:solidFill>
                  <a:srgbClr val="212121"/>
                </a:solidFill>
                <a:latin typeface="Lucida Sans" panose="020B0602030504020204"/>
                <a:ea typeface="Lucida Sans" panose="020B0602030504020204"/>
                <a:cs typeface="Lucida Sans" panose="020B0602030504020204"/>
                <a:sym typeface="Lucida Sans" panose="020B0602030504020204"/>
              </a:rPr>
              <a:t> și </a:t>
            </a:r>
            <a:endParaRPr lang="en-US" sz="2100">
              <a:solidFill>
                <a:srgbClr val="212121"/>
              </a:solidFill>
              <a:latin typeface="Lucida Sans" panose="020B0602030504020204"/>
              <a:ea typeface="Lucida Sans" panose="020B0602030504020204"/>
              <a:cs typeface="Lucida Sans" panose="020B0602030504020204"/>
              <a:sym typeface="Lucida Sans" panose="020B0602030504020204"/>
            </a:endParaRPr>
          </a:p>
          <a:p>
            <a:pPr marL="31750" lvl="0" indent="0" algn="l" rtl="0">
              <a:lnSpc>
                <a:spcPct val="100000"/>
              </a:lnSpc>
              <a:spcBef>
                <a:spcPts val="0"/>
              </a:spcBef>
              <a:spcAft>
                <a:spcPts val="0"/>
              </a:spcAft>
              <a:buClr>
                <a:srgbClr val="262626"/>
              </a:buClr>
              <a:buSzPts val="2100"/>
              <a:buFont typeface="Lucida Sans" panose="020B0602030504020204"/>
              <a:buNone/>
            </a:pPr>
            <a:r>
              <a:rPr lang="ro-RO" altLang="en-US" sz="2100">
                <a:solidFill>
                  <a:srgbClr val="212121"/>
                </a:solidFill>
                <a:latin typeface="Lucida Sans" panose="020B0602030504020204"/>
                <a:ea typeface="Lucida Sans" panose="020B0602030504020204"/>
                <a:cs typeface="Lucida Sans" panose="020B0602030504020204"/>
                <a:sym typeface="Lucida Sans" panose="020B0602030504020204"/>
              </a:rPr>
              <a:t>    </a:t>
            </a:r>
            <a:r>
              <a:rPr lang="en-US" sz="2100">
                <a:solidFill>
                  <a:srgbClr val="212121"/>
                </a:solidFill>
                <a:latin typeface="Lucida Sans" panose="020B0602030504020204"/>
                <a:ea typeface="Lucida Sans" panose="020B0602030504020204"/>
                <a:cs typeface="Lucida Sans" panose="020B0602030504020204"/>
                <a:sym typeface="Lucida Sans" panose="020B0602030504020204"/>
              </a:rPr>
              <a:t>rezultate socio-emoționale</a:t>
            </a:r>
            <a:r>
              <a:rPr lang="ro-RO" altLang="en-US" sz="2100">
                <a:solidFill>
                  <a:srgbClr val="212121"/>
                </a:solidFill>
                <a:latin typeface="Lucida Sans" panose="020B0602030504020204"/>
                <a:ea typeface="Lucida Sans" panose="020B0602030504020204"/>
                <a:cs typeface="Lucida Sans" panose="020B0602030504020204"/>
                <a:sym typeface="Lucida Sans" panose="020B0602030504020204"/>
              </a:rPr>
              <a:t> (</a:t>
            </a:r>
            <a:r>
              <a:rPr lang="en-US" sz="2100">
                <a:solidFill>
                  <a:srgbClr val="212121"/>
                </a:solidFill>
                <a:latin typeface="Lucida Sans" panose="020B0602030504020204"/>
                <a:ea typeface="Lucida Sans" panose="020B0602030504020204"/>
                <a:cs typeface="Lucida Sans" panose="020B0602030504020204"/>
                <a:sym typeface="Lucida Sans" panose="020B0602030504020204"/>
              </a:rPr>
              <a:t>mai puține simptome de </a:t>
            </a:r>
            <a:r>
              <a:rPr lang="ro-RO" altLang="en-US" sz="2100">
                <a:solidFill>
                  <a:srgbClr val="212121"/>
                </a:solidFill>
                <a:latin typeface="Lucida Sans" panose="020B0602030504020204"/>
                <a:ea typeface="Lucida Sans" panose="020B0602030504020204"/>
                <a:cs typeface="Lucida Sans" panose="020B0602030504020204"/>
                <a:sym typeface="Lucida Sans" panose="020B0602030504020204"/>
              </a:rPr>
              <a:t>   </a:t>
            </a:r>
            <a:endParaRPr lang="ro-RO" altLang="en-US" sz="2100">
              <a:solidFill>
                <a:srgbClr val="212121"/>
              </a:solidFill>
              <a:latin typeface="Lucida Sans" panose="020B0602030504020204"/>
              <a:ea typeface="Lucida Sans" panose="020B0602030504020204"/>
              <a:cs typeface="Lucida Sans" panose="020B0602030504020204"/>
              <a:sym typeface="Lucida Sans" panose="020B0602030504020204"/>
            </a:endParaRPr>
          </a:p>
          <a:p>
            <a:pPr marL="31750" lvl="0" indent="0" algn="l" rtl="0">
              <a:lnSpc>
                <a:spcPct val="100000"/>
              </a:lnSpc>
              <a:spcBef>
                <a:spcPts val="0"/>
              </a:spcBef>
              <a:spcAft>
                <a:spcPts val="0"/>
              </a:spcAft>
              <a:buClr>
                <a:srgbClr val="262626"/>
              </a:buClr>
              <a:buSzPts val="2100"/>
              <a:buFont typeface="Lucida Sans" panose="020B0602030504020204"/>
              <a:buNone/>
            </a:pPr>
            <a:r>
              <a:rPr lang="ro-RO" altLang="en-US" sz="2100">
                <a:solidFill>
                  <a:srgbClr val="212121"/>
                </a:solidFill>
                <a:latin typeface="Lucida Sans" panose="020B0602030504020204"/>
                <a:ea typeface="Lucida Sans" panose="020B0602030504020204"/>
                <a:cs typeface="Lucida Sans" panose="020B0602030504020204"/>
                <a:sym typeface="Lucida Sans" panose="020B0602030504020204"/>
              </a:rPr>
              <a:t>    </a:t>
            </a:r>
            <a:r>
              <a:rPr lang="en-US" sz="2100">
                <a:solidFill>
                  <a:srgbClr val="212121"/>
                </a:solidFill>
                <a:latin typeface="Lucida Sans" panose="020B0602030504020204"/>
                <a:ea typeface="Lucida Sans" panose="020B0602030504020204"/>
                <a:cs typeface="Lucida Sans" panose="020B0602030504020204"/>
                <a:sym typeface="Lucida Sans" panose="020B0602030504020204"/>
              </a:rPr>
              <a:t>depresie și inhibiție</a:t>
            </a:r>
            <a:r>
              <a:rPr lang="ro-RO" altLang="en-US" sz="2100">
                <a:solidFill>
                  <a:srgbClr val="212121"/>
                </a:solidFill>
                <a:latin typeface="Lucida Sans" panose="020B0602030504020204"/>
                <a:ea typeface="Lucida Sans" panose="020B0602030504020204"/>
                <a:cs typeface="Lucida Sans" panose="020B0602030504020204"/>
                <a:sym typeface="Lucida Sans" panose="020B0602030504020204"/>
              </a:rPr>
              <a:t>), ca urmare a unor s</a:t>
            </a:r>
            <a:r>
              <a:rPr lang="en-US" sz="2100">
                <a:solidFill>
                  <a:srgbClr val="212121"/>
                </a:solidFill>
                <a:latin typeface="Lucida Sans" panose="020B0602030504020204"/>
                <a:ea typeface="Lucida Sans" panose="020B0602030504020204"/>
                <a:cs typeface="Lucida Sans" panose="020B0602030504020204"/>
                <a:sym typeface="Lucida Sans" panose="020B0602030504020204"/>
              </a:rPr>
              <a:t>esiuni săptămânale </a:t>
            </a:r>
            <a:endParaRPr lang="en-US" sz="2100">
              <a:solidFill>
                <a:srgbClr val="212121"/>
              </a:solidFill>
              <a:latin typeface="Lucida Sans" panose="020B0602030504020204"/>
              <a:ea typeface="Lucida Sans" panose="020B0602030504020204"/>
              <a:cs typeface="Lucida Sans" panose="020B0602030504020204"/>
              <a:sym typeface="Lucida Sans" panose="020B0602030504020204"/>
            </a:endParaRPr>
          </a:p>
          <a:p>
            <a:pPr marL="31750" lvl="0" indent="0" algn="l" rtl="0">
              <a:lnSpc>
                <a:spcPct val="100000"/>
              </a:lnSpc>
              <a:spcBef>
                <a:spcPts val="0"/>
              </a:spcBef>
              <a:spcAft>
                <a:spcPts val="0"/>
              </a:spcAft>
              <a:buClr>
                <a:srgbClr val="262626"/>
              </a:buClr>
              <a:buSzPts val="2100"/>
              <a:buFont typeface="Lucida Sans" panose="020B0602030504020204"/>
              <a:buNone/>
            </a:pPr>
            <a:r>
              <a:rPr lang="en-US" sz="2100">
                <a:solidFill>
                  <a:srgbClr val="212121"/>
                </a:solidFill>
                <a:latin typeface="Lucida Sans" panose="020B0602030504020204"/>
                <a:ea typeface="Lucida Sans" panose="020B0602030504020204"/>
                <a:cs typeface="Lucida Sans" panose="020B0602030504020204"/>
                <a:sym typeface="Lucida Sans" panose="020B0602030504020204"/>
              </a:rPr>
              <a:t> </a:t>
            </a:r>
            <a:r>
              <a:rPr lang="ro-RO" altLang="en-US" sz="2100">
                <a:solidFill>
                  <a:srgbClr val="212121"/>
                </a:solidFill>
                <a:latin typeface="Lucida Sans" panose="020B0602030504020204"/>
                <a:ea typeface="Lucida Sans" panose="020B0602030504020204"/>
                <a:cs typeface="Lucida Sans" panose="020B0602030504020204"/>
                <a:sym typeface="Lucida Sans" panose="020B0602030504020204"/>
              </a:rPr>
              <a:t>   </a:t>
            </a:r>
            <a:r>
              <a:rPr lang="en-US" sz="2100">
                <a:solidFill>
                  <a:srgbClr val="212121"/>
                </a:solidFill>
                <a:latin typeface="Lucida Sans" panose="020B0602030504020204"/>
                <a:ea typeface="Lucida Sans" panose="020B0602030504020204"/>
                <a:cs typeface="Lucida Sans" panose="020B0602030504020204"/>
                <a:sym typeface="Lucida Sans" panose="020B0602030504020204"/>
              </a:rPr>
              <a:t>de joacă în copilărie</a:t>
            </a:r>
            <a:r>
              <a:rPr lang="ro-RO" altLang="en-US" sz="2100">
                <a:solidFill>
                  <a:srgbClr val="212121"/>
                </a:solidFill>
                <a:latin typeface="Lucida Sans" panose="020B0602030504020204"/>
                <a:ea typeface="Lucida Sans" panose="020B0602030504020204"/>
                <a:cs typeface="Lucida Sans" panose="020B0602030504020204"/>
                <a:sym typeface="Lucida Sans" panose="020B0602030504020204"/>
              </a:rPr>
              <a:t> pe durata a 2ani </a:t>
            </a:r>
            <a:r>
              <a:rPr lang="en-US" sz="2100">
                <a:solidFill>
                  <a:srgbClr val="212121"/>
                </a:solidFill>
                <a:latin typeface="Lucida Sans" panose="020B0602030504020204"/>
                <a:ea typeface="Lucida Sans" panose="020B0602030504020204"/>
                <a:cs typeface="Lucida Sans" panose="020B0602030504020204"/>
                <a:sym typeface="Lucida Sans" panose="020B0602030504020204"/>
              </a:rPr>
              <a:t>(Walker</a:t>
            </a:r>
            <a:r>
              <a:rPr lang="ro-RO" altLang="en-US" sz="2100">
                <a:solidFill>
                  <a:srgbClr val="212121"/>
                </a:solidFill>
                <a:latin typeface="Lucida Sans" panose="020B0602030504020204"/>
                <a:ea typeface="Lucida Sans" panose="020B0602030504020204"/>
                <a:cs typeface="Lucida Sans" panose="020B0602030504020204"/>
                <a:sym typeface="Lucida Sans" panose="020B0602030504020204"/>
              </a:rPr>
              <a:t> și colab.</a:t>
            </a:r>
            <a:r>
              <a:rPr lang="en-US" sz="2100">
                <a:solidFill>
                  <a:srgbClr val="212121"/>
                </a:solidFill>
                <a:latin typeface="Lucida Sans" panose="020B0602030504020204"/>
                <a:ea typeface="Lucida Sans" panose="020B0602030504020204"/>
                <a:cs typeface="Lucida Sans" panose="020B0602030504020204"/>
                <a:sym typeface="Lucida Sans" panose="020B0602030504020204"/>
              </a:rPr>
              <a:t>, </a:t>
            </a:r>
            <a:endParaRPr lang="en-US" sz="2100">
              <a:solidFill>
                <a:srgbClr val="212121"/>
              </a:solidFill>
              <a:latin typeface="Lucida Sans" panose="020B0602030504020204"/>
              <a:ea typeface="Lucida Sans" panose="020B0602030504020204"/>
              <a:cs typeface="Lucida Sans" panose="020B0602030504020204"/>
              <a:sym typeface="Lucida Sans" panose="020B0602030504020204"/>
            </a:endParaRPr>
          </a:p>
          <a:p>
            <a:pPr marL="31750" lvl="0" indent="0" algn="l" rtl="0">
              <a:lnSpc>
                <a:spcPct val="100000"/>
              </a:lnSpc>
              <a:spcBef>
                <a:spcPts val="0"/>
              </a:spcBef>
              <a:spcAft>
                <a:spcPts val="0"/>
              </a:spcAft>
              <a:buClr>
                <a:srgbClr val="262626"/>
              </a:buClr>
              <a:buSzPts val="2100"/>
              <a:buFont typeface="Lucida Sans" panose="020B0602030504020204"/>
              <a:buNone/>
            </a:pPr>
            <a:r>
              <a:rPr lang="en-US" sz="2100">
                <a:solidFill>
                  <a:srgbClr val="212121"/>
                </a:solidFill>
                <a:latin typeface="Lucida Sans" panose="020B0602030504020204"/>
                <a:ea typeface="Lucida Sans" panose="020B0602030504020204"/>
                <a:cs typeface="Lucida Sans" panose="020B0602030504020204"/>
                <a:sym typeface="Lucida Sans" panose="020B0602030504020204"/>
              </a:rPr>
              <a:t> </a:t>
            </a:r>
            <a:r>
              <a:rPr lang="ro-RO" altLang="en-US" sz="2100">
                <a:solidFill>
                  <a:srgbClr val="212121"/>
                </a:solidFill>
                <a:latin typeface="Lucida Sans" panose="020B0602030504020204"/>
                <a:ea typeface="Lucida Sans" panose="020B0602030504020204"/>
                <a:cs typeface="Lucida Sans" panose="020B0602030504020204"/>
                <a:sym typeface="Lucida Sans" panose="020B0602030504020204"/>
              </a:rPr>
              <a:t>   </a:t>
            </a:r>
            <a:r>
              <a:rPr lang="en-US" sz="2100">
                <a:solidFill>
                  <a:srgbClr val="212121"/>
                </a:solidFill>
                <a:latin typeface="Lucida Sans" panose="020B0602030504020204"/>
                <a:ea typeface="Lucida Sans" panose="020B0602030504020204"/>
                <a:cs typeface="Lucida Sans" panose="020B0602030504020204"/>
                <a:sym typeface="Lucida Sans" panose="020B0602030504020204"/>
              </a:rPr>
              <a:t>2011)</a:t>
            </a:r>
            <a:endParaRPr sz="2100">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100000"/>
              </a:lnSpc>
              <a:spcBef>
                <a:spcPts val="1100"/>
              </a:spcBef>
              <a:spcAft>
                <a:spcPts val="0"/>
              </a:spcAft>
              <a:buNone/>
            </a:pPr>
            <a:endParaRPr sz="2100">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100000"/>
              </a:lnSpc>
              <a:spcBef>
                <a:spcPts val="1100"/>
              </a:spcBef>
              <a:spcAft>
                <a:spcPts val="0"/>
              </a:spcAft>
              <a:buNone/>
            </a:pPr>
            <a:endParaRPr sz="2100">
              <a:latin typeface="Lucida Sans" panose="020B0602030504020204"/>
              <a:ea typeface="Lucida Sans" panose="020B0602030504020204"/>
              <a:cs typeface="Lucida Sans" panose="020B0602030504020204"/>
              <a:sym typeface="Lucida Sans" panose="020B0602030504020204"/>
            </a:endParaRPr>
          </a:p>
        </p:txBody>
      </p:sp>
      <p:pic>
        <p:nvPicPr>
          <p:cNvPr id="153" name="Google Shape;153;g1f7b3b2aad5_1_965"/>
          <p:cNvPicPr preferRelativeResize="0"/>
          <p:nvPr/>
        </p:nvPicPr>
        <p:blipFill rotWithShape="1">
          <a:blip r:embed="rId1"/>
          <a:srcRect l="7812" r="7820"/>
          <a:stretch>
            <a:fillRect/>
          </a:stretch>
        </p:blipFill>
        <p:spPr>
          <a:xfrm>
            <a:off x="8648065" y="2690495"/>
            <a:ext cx="3325495" cy="2444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f7b3b2aad5_1_1534"/>
          <p:cNvSpPr txBox="1">
            <a:spLocks noGrp="1"/>
          </p:cNvSpPr>
          <p:nvPr>
            <p:ph type="title"/>
          </p:nvPr>
        </p:nvSpPr>
        <p:spPr>
          <a:xfrm>
            <a:off x="212725" y="560070"/>
            <a:ext cx="3833495" cy="2592070"/>
          </a:xfrm>
          <a:prstGeom prst="rect">
            <a:avLst/>
          </a:prstGeom>
          <a:solidFill>
            <a:srgbClr val="F4F2E4"/>
          </a:solidFill>
        </p:spPr>
        <p:txBody>
          <a:bodyPr spcFirstLastPara="1" wrap="square" lIns="111750" tIns="55850" rIns="111750" bIns="55850" anchor="t" anchorCtr="0">
            <a:normAutofit fontScale="90000"/>
          </a:bodyPr>
          <a:lstStyle/>
          <a:p>
            <a:pPr marL="0" lvl="0" indent="0" algn="r" rtl="0">
              <a:lnSpc>
                <a:spcPct val="150000"/>
              </a:lnSpc>
              <a:spcBef>
                <a:spcPts val="0"/>
              </a:spcBef>
              <a:spcAft>
                <a:spcPts val="0"/>
              </a:spcAft>
              <a:buNone/>
            </a:pPr>
            <a:r>
              <a:rPr lang="en-US" i="0">
                <a:latin typeface="Lucida Sans" panose="020B0602030504020204"/>
                <a:ea typeface="Lucida Sans" panose="020B0602030504020204"/>
                <a:cs typeface="Lucida Sans" panose="020B0602030504020204"/>
                <a:sym typeface="Lucida Sans" panose="020B0602030504020204"/>
              </a:rPr>
              <a:t>Importan</a:t>
            </a:r>
            <a:r>
              <a:rPr lang="ro-RO" altLang="en-US" i="0">
                <a:latin typeface="Lucida Sans" panose="020B0602030504020204"/>
                <a:ea typeface="Lucida Sans" panose="020B0602030504020204"/>
                <a:cs typeface="Lucida Sans" panose="020B0602030504020204"/>
                <a:sym typeface="Lucida Sans" panose="020B0602030504020204"/>
              </a:rPr>
              <a:t>ța jocului pentru sănătatea fizică</a:t>
            </a:r>
            <a:endParaRPr i="0">
              <a:latin typeface="Lucida Sans" panose="020B0602030504020204"/>
              <a:ea typeface="Lucida Sans" panose="020B0602030504020204"/>
              <a:cs typeface="Lucida Sans" panose="020B0602030504020204"/>
              <a:sym typeface="Lucida Sans" panose="020B0602030504020204"/>
            </a:endParaRPr>
          </a:p>
        </p:txBody>
      </p:sp>
      <p:sp>
        <p:nvSpPr>
          <p:cNvPr id="160" name="Google Shape;160;g1f7b3b2aad5_1_1534"/>
          <p:cNvSpPr txBox="1">
            <a:spLocks noGrp="1"/>
          </p:cNvSpPr>
          <p:nvPr>
            <p:ph type="body" idx="1"/>
          </p:nvPr>
        </p:nvSpPr>
        <p:spPr>
          <a:xfrm>
            <a:off x="4343400" y="560070"/>
            <a:ext cx="7310120" cy="5656580"/>
          </a:xfrm>
          <a:prstGeom prst="rect">
            <a:avLst/>
          </a:prstGeom>
        </p:spPr>
        <p:txBody>
          <a:bodyPr spcFirstLastPara="1" wrap="square" lIns="111750" tIns="55850" rIns="111750" bIns="55850" anchor="t" anchorCtr="0">
            <a:noAutofit/>
          </a:bodyPr>
          <a:lstStyle/>
          <a:p>
            <a:pPr marL="0" lvl="0" indent="0" algn="l" rtl="0">
              <a:lnSpc>
                <a:spcPct val="200000"/>
              </a:lnSpc>
              <a:spcBef>
                <a:spcPts val="0"/>
              </a:spcBef>
              <a:spcAft>
                <a:spcPts val="0"/>
              </a:spcAft>
              <a:buNone/>
            </a:pPr>
            <a:r>
              <a:rPr lang="ro-RO" altLang="en-US" sz="2400">
                <a:solidFill>
                  <a:srgbClr val="212121"/>
                </a:solidFill>
                <a:latin typeface="Lucida Sans" panose="020B0602030504020204"/>
                <a:ea typeface="Lucida Sans" panose="020B0602030504020204"/>
                <a:cs typeface="Lucida Sans" panose="020B0602030504020204"/>
                <a:sym typeface="Lucida Sans" panose="020B0602030504020204"/>
              </a:rPr>
              <a:t>Jocul a</a:t>
            </a:r>
            <a:r>
              <a:rPr lang="en-US" sz="2400">
                <a:solidFill>
                  <a:srgbClr val="212121"/>
                </a:solidFill>
                <a:latin typeface="Lucida Sans" panose="020B0602030504020204"/>
                <a:ea typeface="Lucida Sans" panose="020B0602030504020204"/>
                <a:cs typeface="Lucida Sans" panose="020B0602030504020204"/>
                <a:sym typeface="Lucida Sans" panose="020B0602030504020204"/>
              </a:rPr>
              <a:t>ctiv </a:t>
            </a:r>
            <a:endParaRPr sz="2400">
              <a:solidFill>
                <a:srgbClr val="212121"/>
              </a:solidFill>
              <a:latin typeface="Lucida Sans" panose="020B0602030504020204"/>
              <a:ea typeface="Lucida Sans" panose="020B0602030504020204"/>
              <a:cs typeface="Lucida Sans" panose="020B0602030504020204"/>
              <a:sym typeface="Lucida Sans" panose="020B0602030504020204"/>
            </a:endParaRPr>
          </a:p>
          <a:p>
            <a:pPr marL="457200" lvl="0" indent="-381000" algn="l" rtl="0">
              <a:lnSpc>
                <a:spcPct val="200000"/>
              </a:lnSpc>
              <a:spcBef>
                <a:spcPts val="0"/>
              </a:spcBef>
              <a:spcAft>
                <a:spcPts val="0"/>
              </a:spcAft>
              <a:buSzPts val="2400"/>
              <a:buFont typeface="Lucida Sans" panose="020B0602030504020204"/>
              <a:buChar char="•"/>
            </a:pPr>
            <a:r>
              <a:rPr lang="ro-RO" altLang="en-US" sz="2400">
                <a:solidFill>
                  <a:srgbClr val="212121"/>
                </a:solidFill>
                <a:latin typeface="Lucida Sans" panose="020B0602030504020204"/>
                <a:ea typeface="Lucida Sans" panose="020B0602030504020204"/>
                <a:cs typeface="Lucida Sans" panose="020B0602030504020204"/>
                <a:sym typeface="Lucida Sans" panose="020B0602030504020204"/>
              </a:rPr>
              <a:t>susține activitatea fizică și abilitățile motorii</a:t>
            </a:r>
            <a:r>
              <a:rPr lang="en-US" sz="2400">
                <a:solidFill>
                  <a:srgbClr val="212121"/>
                </a:solidFill>
                <a:latin typeface="Lucida Sans" panose="020B0602030504020204"/>
                <a:ea typeface="Lucida Sans" panose="020B0602030504020204"/>
                <a:cs typeface="Lucida Sans" panose="020B0602030504020204"/>
                <a:sym typeface="Lucida Sans" panose="020B0602030504020204"/>
              </a:rPr>
              <a:t> </a:t>
            </a:r>
            <a:endParaRPr sz="2400">
              <a:solidFill>
                <a:srgbClr val="222222"/>
              </a:solidFill>
              <a:latin typeface="Lucida Sans" panose="020B0602030504020204"/>
              <a:ea typeface="Lucida Sans" panose="020B0602030504020204"/>
              <a:cs typeface="Lucida Sans" panose="020B0602030504020204"/>
              <a:sym typeface="Lucida Sans" panose="020B0602030504020204"/>
            </a:endParaRPr>
          </a:p>
          <a:p>
            <a:pPr marL="457200" lvl="0" indent="-381000" algn="l" rtl="0">
              <a:lnSpc>
                <a:spcPct val="200000"/>
              </a:lnSpc>
              <a:spcBef>
                <a:spcPts val="0"/>
              </a:spcBef>
              <a:spcAft>
                <a:spcPts val="0"/>
              </a:spcAft>
              <a:buSzPts val="2400"/>
              <a:buFont typeface="Lucida Sans" panose="020B0602030504020204"/>
              <a:buChar char="•"/>
            </a:pPr>
            <a:r>
              <a:rPr lang="en-US" sz="2400">
                <a:solidFill>
                  <a:srgbClr val="222222"/>
                </a:solidFill>
                <a:latin typeface="Lucida Sans" panose="020B0602030504020204"/>
                <a:ea typeface="Lucida Sans" panose="020B0602030504020204"/>
                <a:cs typeface="Lucida Sans" panose="020B0602030504020204"/>
                <a:sym typeface="Lucida Sans" panose="020B0602030504020204"/>
              </a:rPr>
              <a:t>promo</a:t>
            </a:r>
            <a:r>
              <a:rPr lang="ro-RO" altLang="en-US" sz="2400">
                <a:solidFill>
                  <a:srgbClr val="222222"/>
                </a:solidFill>
                <a:latin typeface="Lucida Sans" panose="020B0602030504020204"/>
                <a:ea typeface="Lucida Sans" panose="020B0602030504020204"/>
                <a:cs typeface="Lucida Sans" panose="020B0602030504020204"/>
                <a:sym typeface="Lucida Sans" panose="020B0602030504020204"/>
              </a:rPr>
              <a:t>vează comportamente de sănătate, ce pot reduce obezitatea infantilă </a:t>
            </a:r>
            <a:r>
              <a:rPr lang="en-US" sz="2400">
                <a:solidFill>
                  <a:srgbClr val="222222"/>
                </a:solidFill>
                <a:latin typeface="Lucida Sans" panose="020B0602030504020204"/>
                <a:ea typeface="Lucida Sans" panose="020B0602030504020204"/>
                <a:cs typeface="Lucida Sans" panose="020B0602030504020204"/>
                <a:sym typeface="Lucida Sans" panose="020B0602030504020204"/>
              </a:rPr>
              <a:t> </a:t>
            </a:r>
            <a:endParaRPr sz="2400">
              <a:solidFill>
                <a:srgbClr val="222222"/>
              </a:solidFill>
              <a:latin typeface="Lucida Sans" panose="020B0602030504020204"/>
              <a:ea typeface="Lucida Sans" panose="020B0602030504020204"/>
              <a:cs typeface="Lucida Sans" panose="020B0602030504020204"/>
              <a:sym typeface="Lucida Sans" panose="020B0602030504020204"/>
            </a:endParaRPr>
          </a:p>
          <a:p>
            <a:pPr marL="457200" lvl="0" indent="-381000" algn="l" rtl="0">
              <a:lnSpc>
                <a:spcPct val="200000"/>
              </a:lnSpc>
              <a:spcBef>
                <a:spcPts val="0"/>
              </a:spcBef>
              <a:spcAft>
                <a:spcPts val="0"/>
              </a:spcAft>
              <a:buSzPts val="2400"/>
              <a:buFont typeface="Lucida Sans" panose="020B0602030504020204"/>
              <a:buChar char="•"/>
            </a:pPr>
            <a:r>
              <a:rPr lang="en-US" sz="2400">
                <a:solidFill>
                  <a:schemeClr val="dk1"/>
                </a:solidFill>
                <a:latin typeface="Lucida Sans" panose="020B0602030504020204"/>
                <a:ea typeface="Lucida Sans" panose="020B0602030504020204"/>
                <a:cs typeface="Lucida Sans" panose="020B0602030504020204"/>
                <a:sym typeface="Lucida Sans" panose="020B0602030504020204"/>
              </a:rPr>
              <a:t>s</a:t>
            </a:r>
            <a:r>
              <a:rPr lang="ro-RO" altLang="en-US" sz="2400">
                <a:solidFill>
                  <a:schemeClr val="dk1"/>
                </a:solidFill>
                <a:latin typeface="Lucida Sans" panose="020B0602030504020204"/>
                <a:ea typeface="Lucida Sans" panose="020B0602030504020204"/>
                <a:cs typeface="Lucida Sans" panose="020B0602030504020204"/>
                <a:sym typeface="Lucida Sans" panose="020B0602030504020204"/>
              </a:rPr>
              <a:t>usține dezvoltarea creierului și dezvoltarea abilităților sociale.</a:t>
            </a:r>
            <a:r>
              <a:rPr lang="en-US" sz="2400">
                <a:solidFill>
                  <a:schemeClr val="dk1"/>
                </a:solidFill>
                <a:latin typeface="Lucida Sans" panose="020B0602030504020204"/>
                <a:ea typeface="Lucida Sans" panose="020B0602030504020204"/>
                <a:cs typeface="Lucida Sans" panose="020B0602030504020204"/>
                <a:sym typeface="Lucida Sans" panose="020B0602030504020204"/>
              </a:rPr>
              <a:t> </a:t>
            </a:r>
            <a:endParaRPr sz="2400">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1f7b3b2aad5_1_995"/>
          <p:cNvSpPr txBox="1">
            <a:spLocks noGrp="1"/>
          </p:cNvSpPr>
          <p:nvPr>
            <p:ph type="title"/>
          </p:nvPr>
        </p:nvSpPr>
        <p:spPr>
          <a:xfrm>
            <a:off x="0" y="299085"/>
            <a:ext cx="12190730" cy="628015"/>
          </a:xfrm>
          <a:prstGeom prst="rect">
            <a:avLst/>
          </a:prstGeom>
          <a:solidFill>
            <a:srgbClr val="F4F2E4"/>
          </a:solidFill>
          <a:ln>
            <a:noFill/>
          </a:ln>
        </p:spPr>
        <p:txBody>
          <a:bodyPr spcFirstLastPara="1" wrap="square" lIns="111750" tIns="55850" rIns="111750" bIns="55850" anchor="t" anchorCtr="0">
            <a:normAutofit fontScale="90000"/>
          </a:bodyPr>
          <a:lstStyle/>
          <a:p>
            <a:pPr marL="0" lvl="0" indent="0" algn="l" rtl="0">
              <a:lnSpc>
                <a:spcPct val="90000"/>
              </a:lnSpc>
              <a:spcBef>
                <a:spcPts val="0"/>
              </a:spcBef>
              <a:spcAft>
                <a:spcPts val="0"/>
              </a:spcAft>
              <a:buClr>
                <a:srgbClr val="262626"/>
              </a:buClr>
              <a:buSzPct val="100000"/>
              <a:buFont typeface="Corbel" panose="020B0503020204020204"/>
              <a:buNone/>
            </a:pPr>
            <a:r>
              <a:rPr lang="en-US" sz="4000" i="0">
                <a:latin typeface="Lucida Sans" panose="020B0602030504020204"/>
                <a:ea typeface="Lucida Sans" panose="020B0602030504020204"/>
                <a:cs typeface="Lucida Sans" panose="020B0602030504020204"/>
                <a:sym typeface="Lucida Sans" panose="020B0602030504020204"/>
              </a:rPr>
              <a:t>Importan</a:t>
            </a:r>
            <a:r>
              <a:rPr lang="ro-RO" altLang="en-US" sz="4000" i="0">
                <a:latin typeface="Lucida Sans" panose="020B0602030504020204"/>
                <a:ea typeface="Lucida Sans" panose="020B0602030504020204"/>
                <a:cs typeface="Lucida Sans" panose="020B0602030504020204"/>
                <a:sym typeface="Lucida Sans" panose="020B0602030504020204"/>
              </a:rPr>
              <a:t>ța jocului</a:t>
            </a:r>
            <a:r>
              <a:rPr lang="en-US" sz="4000" i="0">
                <a:latin typeface="Lucida Sans" panose="020B0602030504020204"/>
                <a:ea typeface="Lucida Sans" panose="020B0602030504020204"/>
                <a:cs typeface="Lucida Sans" panose="020B0602030504020204"/>
                <a:sym typeface="Lucida Sans" panose="020B0602030504020204"/>
              </a:rPr>
              <a:t>:</a:t>
            </a:r>
            <a:r>
              <a:rPr lang="ro-RO" altLang="en-US" sz="4000" i="0">
                <a:latin typeface="Lucida Sans" panose="020B0602030504020204"/>
                <a:ea typeface="Lucida Sans" panose="020B0602030504020204"/>
                <a:cs typeface="Lucida Sans" panose="020B0602030504020204"/>
                <a:sym typeface="Lucida Sans" panose="020B0602030504020204"/>
              </a:rPr>
              <a:t> Sănătatea mi</a:t>
            </a:r>
            <a:r>
              <a:rPr lang="en-US" sz="4000" i="0">
                <a:latin typeface="Lucida Sans" panose="020B0602030504020204"/>
                <a:ea typeface="Lucida Sans" panose="020B0602030504020204"/>
                <a:cs typeface="Lucida Sans" panose="020B0602030504020204"/>
                <a:sym typeface="Lucida Sans" panose="020B0602030504020204"/>
              </a:rPr>
              <a:t>nta</a:t>
            </a:r>
            <a:r>
              <a:rPr lang="ro-RO" altLang="en-US" sz="4000" i="0">
                <a:latin typeface="Lucida Sans" panose="020B0602030504020204"/>
                <a:ea typeface="Lucida Sans" panose="020B0602030504020204"/>
                <a:cs typeface="Lucida Sans" panose="020B0602030504020204"/>
                <a:sym typeface="Lucida Sans" panose="020B0602030504020204"/>
              </a:rPr>
              <a:t>lă</a:t>
            </a:r>
            <a:r>
              <a:rPr lang="en-US" sz="4000" i="0">
                <a:latin typeface="Lucida Sans" panose="020B0602030504020204"/>
                <a:ea typeface="Lucida Sans" panose="020B0602030504020204"/>
                <a:cs typeface="Lucida Sans" panose="020B0602030504020204"/>
                <a:sym typeface="Lucida Sans" panose="020B0602030504020204"/>
              </a:rPr>
              <a:t>/</a:t>
            </a:r>
            <a:r>
              <a:rPr lang="ro-RO" altLang="en-US" sz="4000" i="0">
                <a:latin typeface="Lucida Sans" panose="020B0602030504020204"/>
                <a:ea typeface="Lucida Sans" panose="020B0602030504020204"/>
                <a:cs typeface="Lucida Sans" panose="020B0602030504020204"/>
                <a:sym typeface="Lucida Sans" panose="020B0602030504020204"/>
              </a:rPr>
              <a:t> bunăstarea </a:t>
            </a:r>
            <a:endParaRPr sz="4000" i="0">
              <a:latin typeface="Lucida Sans" panose="020B0602030504020204"/>
              <a:ea typeface="Lucida Sans" panose="020B0602030504020204"/>
              <a:cs typeface="Lucida Sans" panose="020B0602030504020204"/>
              <a:sym typeface="Lucida Sans" panose="020B0602030504020204"/>
            </a:endParaRPr>
          </a:p>
        </p:txBody>
      </p:sp>
      <p:sp>
        <p:nvSpPr>
          <p:cNvPr id="167" name="Google Shape;167;g1f7b3b2aad5_1_995"/>
          <p:cNvSpPr txBox="1"/>
          <p:nvPr/>
        </p:nvSpPr>
        <p:spPr>
          <a:xfrm>
            <a:off x="96520" y="927100"/>
            <a:ext cx="12092940" cy="5931535"/>
          </a:xfrm>
          <a:prstGeom prst="rect">
            <a:avLst/>
          </a:prstGeom>
          <a:noFill/>
          <a:ln>
            <a:noFill/>
          </a:ln>
        </p:spPr>
        <p:txBody>
          <a:bodyPr spcFirstLastPara="1" wrap="square" lIns="111750" tIns="55850" rIns="111750" bIns="55850" anchor="t" anchorCtr="0">
            <a:noAutofit/>
          </a:bodyPr>
          <a:lstStyle/>
          <a:p>
            <a:pPr marL="0" lvl="0" indent="0" algn="l" rtl="0">
              <a:lnSpc>
                <a:spcPct val="200000"/>
              </a:lnSpc>
              <a:spcBef>
                <a:spcPts val="0"/>
              </a:spcBef>
              <a:spcAft>
                <a:spcPts val="0"/>
              </a:spcAft>
              <a:buClr>
                <a:schemeClr val="dk1"/>
              </a:buClr>
              <a:buSzPts val="1100"/>
              <a:buFont typeface="Arial" panose="020B0604020202020204"/>
              <a:buNone/>
            </a:pPr>
            <a:r>
              <a:rPr lang="ro-RO" altLang="en-US" sz="2400">
                <a:solidFill>
                  <a:schemeClr val="dk1"/>
                </a:solidFill>
                <a:latin typeface="Lucida Sans" panose="020B0602030504020204"/>
                <a:ea typeface="Lucida Sans" panose="020B0602030504020204"/>
                <a:cs typeface="Lucida Sans" panose="020B0602030504020204"/>
                <a:sym typeface="Lucida Sans" panose="020B0602030504020204"/>
              </a:rPr>
              <a:t>Jocul influențează în mod pozitiv:</a:t>
            </a:r>
            <a:endParaRPr sz="2400">
              <a:solidFill>
                <a:schemeClr val="dk1"/>
              </a:solidFill>
              <a:latin typeface="Lucida Sans" panose="020B0602030504020204"/>
              <a:ea typeface="Lucida Sans" panose="020B0602030504020204"/>
              <a:cs typeface="Lucida Sans" panose="020B0602030504020204"/>
              <a:sym typeface="Lucida Sans" panose="020B0602030504020204"/>
            </a:endParaRPr>
          </a:p>
          <a:p>
            <a:pPr marL="457200" lvl="0" indent="-387350" algn="l" rtl="0">
              <a:lnSpc>
                <a:spcPct val="200000"/>
              </a:lnSpc>
              <a:spcBef>
                <a:spcPts val="0"/>
              </a:spcBef>
              <a:spcAft>
                <a:spcPts val="0"/>
              </a:spcAft>
              <a:buSzPts val="2500"/>
              <a:buFont typeface="Lucida Sans" panose="020B0602030504020204"/>
              <a:buChar char="●"/>
            </a:pPr>
            <a:r>
              <a:rPr lang="en-US" sz="2400">
                <a:solidFill>
                  <a:schemeClr val="dk1"/>
                </a:solidFill>
                <a:latin typeface="Lucida Sans" panose="020B0602030504020204"/>
                <a:ea typeface="Lucida Sans" panose="020B0602030504020204"/>
                <a:cs typeface="Lucida Sans" panose="020B0602030504020204"/>
                <a:sym typeface="Lucida Sans" panose="020B0602030504020204"/>
              </a:rPr>
              <a:t>emo</a:t>
            </a:r>
            <a:r>
              <a:rPr lang="ro-RO" altLang="en-US" sz="2400">
                <a:solidFill>
                  <a:schemeClr val="dk1"/>
                </a:solidFill>
                <a:latin typeface="Lucida Sans" panose="020B0602030504020204"/>
                <a:ea typeface="Lucida Sans" panose="020B0602030504020204"/>
                <a:cs typeface="Lucida Sans" panose="020B0602030504020204"/>
                <a:sym typeface="Lucida Sans" panose="020B0602030504020204"/>
              </a:rPr>
              <a:t>țiile</a:t>
            </a:r>
            <a:endParaRPr sz="2400">
              <a:solidFill>
                <a:schemeClr val="dk1"/>
              </a:solidFill>
              <a:latin typeface="Lucida Sans" panose="020B0602030504020204"/>
              <a:ea typeface="Lucida Sans" panose="020B0602030504020204"/>
              <a:cs typeface="Lucida Sans" panose="020B0602030504020204"/>
              <a:sym typeface="Lucida Sans" panose="020B0602030504020204"/>
            </a:endParaRPr>
          </a:p>
          <a:p>
            <a:pPr marL="457200" lvl="0" indent="-387350" algn="l" rtl="0">
              <a:lnSpc>
                <a:spcPct val="200000"/>
              </a:lnSpc>
              <a:spcBef>
                <a:spcPts val="0"/>
              </a:spcBef>
              <a:spcAft>
                <a:spcPts val="0"/>
              </a:spcAft>
              <a:buSzPts val="2500"/>
              <a:buFont typeface="Lucida Sans" panose="020B0602030504020204"/>
              <a:buChar char="●"/>
            </a:pPr>
            <a:r>
              <a:rPr lang="ro-RO" altLang="en-US" sz="2400">
                <a:solidFill>
                  <a:schemeClr val="dk1"/>
                </a:solidFill>
                <a:latin typeface="Lucida Sans" panose="020B0602030504020204"/>
                <a:ea typeface="Lucida Sans" panose="020B0602030504020204"/>
                <a:cs typeface="Lucida Sans" panose="020B0602030504020204"/>
                <a:sym typeface="Lucida Sans" panose="020B0602030504020204"/>
              </a:rPr>
              <a:t>auto-</a:t>
            </a:r>
            <a:r>
              <a:rPr lang="en-US" sz="2400">
                <a:solidFill>
                  <a:schemeClr val="dk1"/>
                </a:solidFill>
                <a:latin typeface="Lucida Sans" panose="020B0602030504020204"/>
                <a:ea typeface="Lucida Sans" panose="020B0602030504020204"/>
                <a:cs typeface="Lucida Sans" panose="020B0602030504020204"/>
                <a:sym typeface="Lucida Sans" panose="020B0602030504020204"/>
              </a:rPr>
              <a:t>control</a:t>
            </a:r>
            <a:r>
              <a:rPr lang="ro-RO" altLang="en-US" sz="2400">
                <a:solidFill>
                  <a:schemeClr val="dk1"/>
                </a:solidFill>
                <a:latin typeface="Lucida Sans" panose="020B0602030504020204"/>
                <a:ea typeface="Lucida Sans" panose="020B0602030504020204"/>
                <a:cs typeface="Lucida Sans" panose="020B0602030504020204"/>
                <a:sym typeface="Lucida Sans" panose="020B0602030504020204"/>
              </a:rPr>
              <a:t>ul</a:t>
            </a:r>
            <a:r>
              <a:rPr lang="en-US" sz="2400">
                <a:solidFill>
                  <a:schemeClr val="dk1"/>
                </a:solidFill>
                <a:latin typeface="Lucida Sans" panose="020B0602030504020204"/>
                <a:ea typeface="Lucida Sans" panose="020B0602030504020204"/>
                <a:cs typeface="Lucida Sans" panose="020B0602030504020204"/>
                <a:sym typeface="Lucida Sans" panose="020B0602030504020204"/>
              </a:rPr>
              <a:t>, re</a:t>
            </a:r>
            <a:r>
              <a:rPr lang="ro-RO" altLang="en-US" sz="2400">
                <a:solidFill>
                  <a:schemeClr val="dk1"/>
                </a:solidFill>
                <a:latin typeface="Lucida Sans" panose="020B0602030504020204"/>
                <a:ea typeface="Lucida Sans" panose="020B0602030504020204"/>
                <a:cs typeface="Lucida Sans" panose="020B0602030504020204"/>
                <a:sym typeface="Lucida Sans" panose="020B0602030504020204"/>
              </a:rPr>
              <a:t>ziliența,</a:t>
            </a:r>
            <a:r>
              <a:rPr lang="en-US" sz="2400">
                <a:solidFill>
                  <a:schemeClr val="dk1"/>
                </a:solidFill>
                <a:latin typeface="Lucida Sans" panose="020B0602030504020204"/>
                <a:ea typeface="Lucida Sans" panose="020B0602030504020204"/>
                <a:cs typeface="Lucida Sans" panose="020B0602030504020204"/>
                <a:sym typeface="Lucida Sans" panose="020B0602030504020204"/>
              </a:rPr>
              <a:t> </a:t>
            </a:r>
            <a:r>
              <a:rPr lang="ro-RO" altLang="en-US" sz="2400">
                <a:solidFill>
                  <a:schemeClr val="dk1"/>
                </a:solidFill>
                <a:latin typeface="Lucida Sans" panose="020B0602030504020204"/>
                <a:ea typeface="Lucida Sans" panose="020B0602030504020204"/>
                <a:cs typeface="Lucida Sans" panose="020B0602030504020204"/>
                <a:sym typeface="Lucida Sans" panose="020B0602030504020204"/>
              </a:rPr>
              <a:t>auto-</a:t>
            </a:r>
            <a:r>
              <a:rPr lang="en-US" sz="2400">
                <a:solidFill>
                  <a:schemeClr val="dk1"/>
                </a:solidFill>
                <a:latin typeface="Lucida Sans" panose="020B0602030504020204"/>
                <a:ea typeface="Lucida Sans" panose="020B0602030504020204"/>
                <a:cs typeface="Lucida Sans" panose="020B0602030504020204"/>
                <a:sym typeface="Lucida Sans" panose="020B0602030504020204"/>
              </a:rPr>
              <a:t>reg</a:t>
            </a:r>
            <a:r>
              <a:rPr lang="ro-RO" altLang="en-US" sz="2400">
                <a:solidFill>
                  <a:schemeClr val="dk1"/>
                </a:solidFill>
                <a:latin typeface="Lucida Sans" panose="020B0602030504020204"/>
                <a:ea typeface="Lucida Sans" panose="020B0602030504020204"/>
                <a:cs typeface="Lucida Sans" panose="020B0602030504020204"/>
                <a:sym typeface="Lucida Sans" panose="020B0602030504020204"/>
              </a:rPr>
              <a:t>larea </a:t>
            </a:r>
            <a:endParaRPr lang="ro-RO" altLang="en-US" sz="2400">
              <a:solidFill>
                <a:schemeClr val="dk1"/>
              </a:solidFill>
              <a:latin typeface="Lucida Sans" panose="020B0602030504020204"/>
              <a:ea typeface="Lucida Sans" panose="020B0602030504020204"/>
              <a:cs typeface="Lucida Sans" panose="020B0602030504020204"/>
              <a:sym typeface="Lucida Sans" panose="020B0602030504020204"/>
            </a:endParaRPr>
          </a:p>
          <a:p>
            <a:pPr marL="457200" lvl="0" indent="-387350" algn="l" rtl="0">
              <a:lnSpc>
                <a:spcPct val="200000"/>
              </a:lnSpc>
              <a:spcBef>
                <a:spcPts val="0"/>
              </a:spcBef>
              <a:spcAft>
                <a:spcPts val="0"/>
              </a:spcAft>
              <a:buSzPts val="2500"/>
              <a:buFont typeface="Lucida Sans" panose="020B0602030504020204"/>
              <a:buChar char="●"/>
            </a:pPr>
            <a:r>
              <a:rPr lang="ro-RO" altLang="en-US" sz="2400">
                <a:solidFill>
                  <a:schemeClr val="dk1"/>
                </a:solidFill>
                <a:latin typeface="Lucida Sans" panose="020B0602030504020204"/>
                <a:ea typeface="Lucida Sans" panose="020B0602030504020204"/>
                <a:cs typeface="Lucida Sans" panose="020B0602030504020204"/>
                <a:sym typeface="Lucida Sans" panose="020B0602030504020204"/>
              </a:rPr>
              <a:t>rezolvarea problemelor</a:t>
            </a:r>
            <a:endParaRPr sz="2400">
              <a:solidFill>
                <a:schemeClr val="dk1"/>
              </a:solidFill>
              <a:latin typeface="Lucida Sans" panose="020B0602030504020204"/>
              <a:ea typeface="Lucida Sans" panose="020B0602030504020204"/>
              <a:cs typeface="Lucida Sans" panose="020B0602030504020204"/>
              <a:sym typeface="Lucida Sans" panose="020B0602030504020204"/>
            </a:endParaRPr>
          </a:p>
          <a:p>
            <a:pPr marL="457200" lvl="0" indent="-387350" algn="l" rtl="0">
              <a:lnSpc>
                <a:spcPct val="200000"/>
              </a:lnSpc>
              <a:spcBef>
                <a:spcPts val="0"/>
              </a:spcBef>
              <a:spcAft>
                <a:spcPts val="0"/>
              </a:spcAft>
              <a:buSzPts val="2500"/>
              <a:buFont typeface="Lucida Sans" panose="020B0602030504020204"/>
              <a:buChar char="●"/>
            </a:pPr>
            <a:r>
              <a:rPr lang="ro-RO" altLang="en-US" sz="2400">
                <a:solidFill>
                  <a:schemeClr val="dk1"/>
                </a:solidFill>
                <a:latin typeface="Lucida Sans" panose="020B0602030504020204"/>
                <a:ea typeface="Lucida Sans" panose="020B0602030504020204"/>
                <a:cs typeface="Lucida Sans" panose="020B0602030504020204"/>
                <a:sym typeface="Lucida Sans" panose="020B0602030504020204"/>
              </a:rPr>
              <a:t>adaptarea trăirii bucuriei și strategiile compensatorii (</a:t>
            </a:r>
            <a:r>
              <a:rPr lang="en-US" altLang="en-US" sz="2400">
                <a:solidFill>
                  <a:schemeClr val="dk1"/>
                </a:solidFill>
                <a:latin typeface="Lucida Sans" panose="020B0602030504020204"/>
                <a:ea typeface="Lucida Sans" panose="020B0602030504020204"/>
                <a:cs typeface="Lucida Sans" panose="020B0602030504020204"/>
                <a:sym typeface="Lucida Sans" panose="020B0602030504020204"/>
              </a:rPr>
              <a:t>“de a face fa</a:t>
            </a:r>
            <a:r>
              <a:rPr lang="ro-RO" altLang="en-US" sz="2400">
                <a:solidFill>
                  <a:schemeClr val="dk1"/>
                </a:solidFill>
                <a:latin typeface="Lucida Sans" panose="020B0602030504020204"/>
                <a:ea typeface="Lucida Sans" panose="020B0602030504020204"/>
                <a:cs typeface="Lucida Sans" panose="020B0602030504020204"/>
                <a:sym typeface="Lucida Sans" panose="020B0602030504020204"/>
              </a:rPr>
              <a:t>ță</a:t>
            </a:r>
            <a:r>
              <a:rPr lang="en-US" altLang="en-US" sz="2400">
                <a:solidFill>
                  <a:schemeClr val="dk1"/>
                </a:solidFill>
                <a:latin typeface="Lucida Sans" panose="020B0602030504020204"/>
                <a:ea typeface="Lucida Sans" panose="020B0602030504020204"/>
                <a:cs typeface="Lucida Sans" panose="020B0602030504020204"/>
                <a:sym typeface="Lucida Sans" panose="020B0602030504020204"/>
              </a:rPr>
              <a:t>”</a:t>
            </a:r>
            <a:r>
              <a:rPr lang="ro-RO" altLang="en-US" sz="2400">
                <a:solidFill>
                  <a:schemeClr val="dk1"/>
                </a:solidFill>
                <a:latin typeface="Lucida Sans" panose="020B0602030504020204"/>
                <a:ea typeface="Lucida Sans" panose="020B0602030504020204"/>
                <a:cs typeface="Lucida Sans" panose="020B0602030504020204"/>
                <a:sym typeface="Lucida Sans" panose="020B0602030504020204"/>
              </a:rPr>
              <a:t>), </a:t>
            </a:r>
            <a:r>
              <a:rPr lang="en-US" altLang="ro-RO" sz="2400">
                <a:solidFill>
                  <a:schemeClr val="dk1"/>
                </a:solidFill>
                <a:latin typeface="Lucida Sans" panose="020B0602030504020204"/>
                <a:ea typeface="Lucida Sans" panose="020B0602030504020204"/>
                <a:cs typeface="Lucida Sans" panose="020B0602030504020204"/>
                <a:sym typeface="Lucida Sans" panose="020B0602030504020204"/>
              </a:rPr>
              <a:t>la maturitate</a:t>
            </a:r>
            <a:r>
              <a:rPr lang="en-US" sz="2400">
                <a:solidFill>
                  <a:schemeClr val="dk1"/>
                </a:solidFill>
                <a:latin typeface="Lucida Sans" panose="020B0602030504020204"/>
                <a:ea typeface="Lucida Sans" panose="020B0602030504020204"/>
                <a:cs typeface="Lucida Sans" panose="020B0602030504020204"/>
                <a:sym typeface="Lucida Sans" panose="020B0602030504020204"/>
              </a:rPr>
              <a:t>  </a:t>
            </a:r>
            <a:endParaRPr sz="2400">
              <a:solidFill>
                <a:schemeClr val="dk1"/>
              </a:solidFill>
              <a:latin typeface="Lucida Sans" panose="020B0602030504020204"/>
              <a:ea typeface="Lucida Sans" panose="020B0602030504020204"/>
              <a:cs typeface="Lucida Sans" panose="020B0602030504020204"/>
              <a:sym typeface="Lucida Sans" panose="020B0602030504020204"/>
            </a:endParaRPr>
          </a:p>
          <a:p>
            <a:pPr marL="457200" lvl="0" indent="-387350" algn="l" rtl="0">
              <a:lnSpc>
                <a:spcPct val="200000"/>
              </a:lnSpc>
              <a:spcBef>
                <a:spcPts val="0"/>
              </a:spcBef>
              <a:spcAft>
                <a:spcPts val="0"/>
              </a:spcAft>
              <a:buClr>
                <a:srgbClr val="262626"/>
              </a:buClr>
              <a:buSzPts val="2500"/>
              <a:buFont typeface="Lucida Sans" panose="020B0602030504020204"/>
              <a:buChar char="●"/>
            </a:pPr>
            <a:r>
              <a:rPr lang="en-US" sz="2400">
                <a:solidFill>
                  <a:srgbClr val="212121"/>
                </a:solidFill>
                <a:latin typeface="Lucida Sans" panose="020B0602030504020204"/>
                <a:ea typeface="Lucida Sans" panose="020B0602030504020204"/>
                <a:cs typeface="Lucida Sans" panose="020B0602030504020204"/>
                <a:sym typeface="Lucida Sans" panose="020B0602030504020204"/>
              </a:rPr>
              <a:t>bun</a:t>
            </a:r>
            <a:r>
              <a:rPr lang="ro-RO" sz="2400">
                <a:solidFill>
                  <a:srgbClr val="212121"/>
                </a:solidFill>
                <a:latin typeface="Lucida Sans" panose="020B0602030504020204"/>
                <a:ea typeface="Lucida Sans" panose="020B0602030504020204"/>
                <a:cs typeface="Lucida Sans" panose="020B0602030504020204"/>
                <a:sym typeface="Lucida Sans" panose="020B0602030504020204"/>
              </a:rPr>
              <a:t>ă</a:t>
            </a:r>
            <a:r>
              <a:rPr lang="en-US" sz="2400">
                <a:solidFill>
                  <a:srgbClr val="212121"/>
                </a:solidFill>
                <a:latin typeface="Lucida Sans" panose="020B0602030504020204"/>
                <a:ea typeface="Lucida Sans" panose="020B0602030504020204"/>
                <a:cs typeface="Lucida Sans" panose="020B0602030504020204"/>
                <a:sym typeface="Lucida Sans" panose="020B0602030504020204"/>
              </a:rPr>
              <a:t>starea emo</a:t>
            </a:r>
            <a:r>
              <a:rPr lang="ro-RO" altLang="en-US" sz="2400">
                <a:solidFill>
                  <a:srgbClr val="212121"/>
                </a:solidFill>
                <a:latin typeface="Lucida Sans" panose="020B0602030504020204"/>
                <a:ea typeface="Lucida Sans" panose="020B0602030504020204"/>
                <a:cs typeface="Lucida Sans" panose="020B0602030504020204"/>
                <a:sym typeface="Lucida Sans" panose="020B0602030504020204"/>
              </a:rPr>
              <a:t>țională și relațiile interpersonale </a:t>
            </a:r>
            <a:endParaRPr sz="24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457200" lvl="0" indent="-387350" algn="l" rtl="0">
              <a:lnSpc>
                <a:spcPct val="200000"/>
              </a:lnSpc>
              <a:spcBef>
                <a:spcPts val="0"/>
              </a:spcBef>
              <a:spcAft>
                <a:spcPts val="0"/>
              </a:spcAft>
              <a:buClr>
                <a:srgbClr val="262626"/>
              </a:buClr>
              <a:buSzPts val="2500"/>
              <a:buFont typeface="Lucida Sans" panose="020B0602030504020204"/>
              <a:buChar char="●"/>
            </a:pPr>
            <a:r>
              <a:rPr lang="ro-RO" altLang="en-US" sz="2400">
                <a:solidFill>
                  <a:srgbClr val="222222"/>
                </a:solidFill>
                <a:latin typeface="Lucida Sans" panose="020B0602030504020204"/>
                <a:ea typeface="Lucida Sans" panose="020B0602030504020204"/>
                <a:cs typeface="Lucida Sans" panose="020B0602030504020204"/>
                <a:sym typeface="Lucida Sans" panose="020B0602030504020204"/>
              </a:rPr>
              <a:t>bunăstarea, prin perceperea unei activități ca fiind o joacă.</a:t>
            </a:r>
            <a:endParaRPr sz="240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168" name="Google Shape;168;g1f7b3b2aad5_1_995"/>
          <p:cNvPicPr preferRelativeResize="0"/>
          <p:nvPr/>
        </p:nvPicPr>
        <p:blipFill rotWithShape="1">
          <a:blip r:embed="rId1"/>
          <a:srcRect/>
          <a:stretch>
            <a:fillRect/>
          </a:stretch>
        </p:blipFill>
        <p:spPr>
          <a:xfrm>
            <a:off x="9849438" y="770262"/>
            <a:ext cx="157012" cy="1569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2"/>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2d009683977_0_61"/>
          <p:cNvSpPr txBox="1">
            <a:spLocks noGrp="1"/>
          </p:cNvSpPr>
          <p:nvPr>
            <p:ph type="ctrTitle"/>
          </p:nvPr>
        </p:nvSpPr>
        <p:spPr>
          <a:xfrm>
            <a:off x="6059170" y="5324475"/>
            <a:ext cx="6131560" cy="1345565"/>
          </a:xfrm>
          <a:prstGeom prst="rect">
            <a:avLst/>
          </a:prstGeom>
        </p:spPr>
        <p:txBody>
          <a:bodyPr spcFirstLastPara="1" wrap="square" lIns="99550" tIns="49775" rIns="99550" bIns="49775" anchor="t" anchorCtr="0">
            <a:noAutofit/>
          </a:bodyPr>
          <a:lstStyle/>
          <a:p>
            <a:pPr marL="0" lvl="0" indent="0" algn="l" rtl="0">
              <a:spcBef>
                <a:spcPts val="0"/>
              </a:spcBef>
              <a:spcAft>
                <a:spcPts val="0"/>
              </a:spcAft>
              <a:buNone/>
            </a:pPr>
            <a:r>
              <a:rPr lang="ro-RO" altLang="en-US" sz="6800">
                <a:latin typeface="Lucida Sans" panose="020B0602030504020204"/>
                <a:ea typeface="Lucida Sans" panose="020B0602030504020204"/>
                <a:cs typeface="Lucida Sans" panose="020B0602030504020204"/>
                <a:sym typeface="Lucida Sans" panose="020B0602030504020204"/>
              </a:rPr>
              <a:t>DAR, DE CE </a:t>
            </a:r>
            <a:r>
              <a:rPr lang="en-US" sz="6800">
                <a:latin typeface="Lucida Sans" panose="020B0602030504020204"/>
                <a:ea typeface="Lucida Sans" panose="020B0602030504020204"/>
                <a:cs typeface="Lucida Sans" panose="020B0602030504020204"/>
                <a:sym typeface="Lucida Sans" panose="020B0602030504020204"/>
              </a:rPr>
              <a:t>?</a:t>
            </a:r>
            <a:endParaRPr sz="6800">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2d009683977_0_66"/>
          <p:cNvSpPr txBox="1">
            <a:spLocks noGrp="1"/>
          </p:cNvSpPr>
          <p:nvPr>
            <p:ph type="title"/>
          </p:nvPr>
        </p:nvSpPr>
        <p:spPr>
          <a:xfrm>
            <a:off x="367665" y="-360680"/>
            <a:ext cx="11498580" cy="2032635"/>
          </a:xfrm>
          <a:prstGeom prst="rect">
            <a:avLst/>
          </a:prstGeom>
          <a:noFill/>
          <a:ln>
            <a:noFill/>
          </a:ln>
        </p:spPr>
        <p:txBody>
          <a:bodyPr spcFirstLastPara="1" wrap="square" lIns="111750" tIns="55850" rIns="111750" bIns="55850" anchor="b" anchorCtr="0">
            <a:normAutofit/>
          </a:bodyPr>
          <a:lstStyle/>
          <a:p>
            <a:pPr marL="0" lvl="0" indent="0" algn="r" rtl="0">
              <a:lnSpc>
                <a:spcPct val="90000"/>
              </a:lnSpc>
              <a:spcBef>
                <a:spcPts val="0"/>
              </a:spcBef>
              <a:spcAft>
                <a:spcPts val="0"/>
              </a:spcAft>
              <a:buClr>
                <a:srgbClr val="262626"/>
              </a:buClr>
              <a:buSzPct val="121000"/>
              <a:buFont typeface="Corbel" panose="020B0503020204020204"/>
              <a:buNone/>
            </a:pPr>
            <a:r>
              <a:rPr lang="en-US">
                <a:latin typeface="Lucida Sans" panose="020B0602030504020204"/>
                <a:ea typeface="Lucida Sans" panose="020B0602030504020204"/>
                <a:cs typeface="Lucida Sans" panose="020B0602030504020204"/>
                <a:sym typeface="Lucida Sans" panose="020B0602030504020204"/>
              </a:rPr>
              <a:t>Teor</a:t>
            </a:r>
            <a:r>
              <a:rPr lang="ro-RO" altLang="en-US">
                <a:latin typeface="Lucida Sans" panose="020B0602030504020204"/>
                <a:ea typeface="Lucida Sans" panose="020B0602030504020204"/>
                <a:cs typeface="Lucida Sans" panose="020B0602030504020204"/>
                <a:sym typeface="Lucida Sans" panose="020B0602030504020204"/>
              </a:rPr>
              <a:t>ia</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De ce ne jucăm?</a:t>
            </a:r>
            <a:endParaRPr>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112000"/>
              </a:lnSpc>
              <a:spcBef>
                <a:spcPts val="1100"/>
              </a:spcBef>
              <a:spcAft>
                <a:spcPts val="0"/>
              </a:spcAft>
              <a:buNone/>
            </a:pPr>
            <a:r>
              <a:rPr lang="en-US" sz="2200">
                <a:solidFill>
                  <a:schemeClr val="dk1"/>
                </a:solidFill>
                <a:latin typeface="Lucida Sans" panose="020B0602030504020204"/>
                <a:ea typeface="Lucida Sans" panose="020B0602030504020204"/>
                <a:cs typeface="Lucida Sans" panose="020B0602030504020204"/>
                <a:sym typeface="Lucida Sans" panose="020B0602030504020204"/>
              </a:rPr>
              <a:t>Jocul</a:t>
            </a:r>
            <a:r>
              <a:rPr lang="ro-RO" altLang="en-US" sz="2200">
                <a:solidFill>
                  <a:schemeClr val="dk1"/>
                </a:solidFill>
                <a:latin typeface="Lucida Sans" panose="020B0602030504020204"/>
                <a:ea typeface="Lucida Sans" panose="020B0602030504020204"/>
                <a:cs typeface="Lucida Sans" panose="020B0602030504020204"/>
                <a:sym typeface="Lucida Sans" panose="020B0602030504020204"/>
              </a:rPr>
              <a:t>, care </a:t>
            </a:r>
            <a:r>
              <a:rPr lang="en-US" sz="2200">
                <a:solidFill>
                  <a:schemeClr val="dk1"/>
                </a:solidFill>
                <a:latin typeface="Lucida Sans" panose="020B0602030504020204"/>
                <a:ea typeface="Lucida Sans" panose="020B0602030504020204"/>
                <a:cs typeface="Lucida Sans" panose="020B0602030504020204"/>
                <a:sym typeface="Lucida Sans" panose="020B0602030504020204"/>
              </a:rPr>
              <a:t>consumă energie și îi ajut</a:t>
            </a:r>
            <a:r>
              <a:rPr lang="ro-RO" sz="2200">
                <a:solidFill>
                  <a:schemeClr val="dk1"/>
                </a:solidFill>
                <a:latin typeface="Lucida Sans" panose="020B0602030504020204"/>
                <a:ea typeface="Lucida Sans" panose="020B0602030504020204"/>
                <a:cs typeface="Lucida Sans" panose="020B0602030504020204"/>
                <a:sym typeface="Lucida Sans" panose="020B0602030504020204"/>
              </a:rPr>
              <a:t>ă</a:t>
            </a:r>
            <a:r>
              <a:rPr lang="en-US" sz="2200">
                <a:solidFill>
                  <a:schemeClr val="dk1"/>
                </a:solidFill>
                <a:latin typeface="Lucida Sans" panose="020B0602030504020204"/>
                <a:ea typeface="Lucida Sans" panose="020B0602030504020204"/>
                <a:cs typeface="Lucida Sans" panose="020B0602030504020204"/>
                <a:sym typeface="Lucida Sans" panose="020B0602030504020204"/>
              </a:rPr>
              <a:t> pe cei mici </a:t>
            </a:r>
            <a:r>
              <a:rPr lang="ro-RO" altLang="en-US" sz="2200">
                <a:solidFill>
                  <a:schemeClr val="dk1"/>
                </a:solidFill>
                <a:latin typeface="Lucida Sans" panose="020B0602030504020204"/>
                <a:ea typeface="Lucida Sans" panose="020B0602030504020204"/>
                <a:cs typeface="Lucida Sans" panose="020B0602030504020204"/>
                <a:sym typeface="Lucida Sans" panose="020B0602030504020204"/>
              </a:rPr>
              <a:t>să identifice</a:t>
            </a:r>
            <a:r>
              <a:rPr lang="en-US" sz="2200">
                <a:solidFill>
                  <a:schemeClr val="dk1"/>
                </a:solidFill>
                <a:latin typeface="Lucida Sans" panose="020B0602030504020204"/>
                <a:ea typeface="Lucida Sans" panose="020B0602030504020204"/>
                <a:cs typeface="Lucida Sans" panose="020B0602030504020204"/>
                <a:sym typeface="Lucida Sans" panose="020B0602030504020204"/>
              </a:rPr>
              <a:t> “prădători</a:t>
            </a:r>
            <a:r>
              <a:rPr lang="ro-RO" altLang="en-US" sz="2200">
                <a:solidFill>
                  <a:schemeClr val="dk1"/>
                </a:solidFill>
                <a:latin typeface="Lucida Sans" panose="020B0602030504020204"/>
                <a:ea typeface="Lucida Sans" panose="020B0602030504020204"/>
                <a:cs typeface="Lucida Sans" panose="020B0602030504020204"/>
                <a:sym typeface="Lucida Sans" panose="020B0602030504020204"/>
              </a:rPr>
              <a:t>i</a:t>
            </a:r>
            <a:r>
              <a:rPr lang="en-US" sz="2200">
                <a:solidFill>
                  <a:schemeClr val="dk1"/>
                </a:solidFill>
                <a:latin typeface="Lucida Sans" panose="020B0602030504020204"/>
                <a:ea typeface="Lucida Sans" panose="020B0602030504020204"/>
                <a:cs typeface="Lucida Sans" panose="020B0602030504020204"/>
                <a:sym typeface="Lucida Sans" panose="020B0602030504020204"/>
              </a:rPr>
              <a:t>” (pericole</a:t>
            </a:r>
            <a:r>
              <a:rPr lang="ro-RO" altLang="en-US" sz="2200">
                <a:solidFill>
                  <a:schemeClr val="dk1"/>
                </a:solidFill>
                <a:latin typeface="Lucida Sans" panose="020B0602030504020204"/>
                <a:ea typeface="Lucida Sans" panose="020B0602030504020204"/>
                <a:cs typeface="Lucida Sans" panose="020B0602030504020204"/>
                <a:sym typeface="Lucida Sans" panose="020B0602030504020204"/>
              </a:rPr>
              <a:t>le</a:t>
            </a:r>
            <a:r>
              <a:rPr lang="en-US" sz="2200">
                <a:solidFill>
                  <a:schemeClr val="dk1"/>
                </a:solidFill>
                <a:latin typeface="Lucida Sans" panose="020B0602030504020204"/>
                <a:ea typeface="Lucida Sans" panose="020B0602030504020204"/>
                <a:cs typeface="Lucida Sans" panose="020B0602030504020204"/>
                <a:sym typeface="Lucida Sans" panose="020B0602030504020204"/>
              </a:rPr>
              <a:t>)</a:t>
            </a:r>
            <a:r>
              <a:rPr lang="ro-RO" altLang="en-US" sz="2200">
                <a:solidFill>
                  <a:schemeClr val="dk1"/>
                </a:solidFill>
                <a:latin typeface="Lucida Sans" panose="020B0602030504020204"/>
                <a:ea typeface="Lucida Sans" panose="020B0602030504020204"/>
                <a:cs typeface="Lucida Sans" panose="020B0602030504020204"/>
                <a:sym typeface="Lucida Sans" panose="020B0602030504020204"/>
              </a:rPr>
              <a:t>, </a:t>
            </a:r>
            <a:r>
              <a:rPr lang="en-US" sz="2200">
                <a:solidFill>
                  <a:schemeClr val="dk1"/>
                </a:solidFill>
                <a:latin typeface="Lucida Sans" panose="020B0602030504020204"/>
                <a:ea typeface="Lucida Sans" panose="020B0602030504020204"/>
                <a:cs typeface="Lucida Sans" panose="020B0602030504020204"/>
                <a:sym typeface="Lucida Sans" panose="020B0602030504020204"/>
              </a:rPr>
              <a:t>trebuie să </a:t>
            </a:r>
            <a:r>
              <a:rPr lang="ro-RO" altLang="en-US" sz="2200">
                <a:solidFill>
                  <a:schemeClr val="dk1"/>
                </a:solidFill>
                <a:latin typeface="Lucida Sans" panose="020B0602030504020204"/>
                <a:ea typeface="Lucida Sans" panose="020B0602030504020204"/>
                <a:cs typeface="Lucida Sans" panose="020B0602030504020204"/>
                <a:sym typeface="Lucida Sans" panose="020B0602030504020204"/>
              </a:rPr>
              <a:t>aibă </a:t>
            </a:r>
            <a:r>
              <a:rPr lang="en-US" sz="2200">
                <a:solidFill>
                  <a:schemeClr val="dk1"/>
                </a:solidFill>
                <a:latin typeface="Lucida Sans" panose="020B0602030504020204"/>
                <a:ea typeface="Lucida Sans" panose="020B0602030504020204"/>
                <a:cs typeface="Lucida Sans" panose="020B0602030504020204"/>
                <a:sym typeface="Lucida Sans" panose="020B0602030504020204"/>
              </a:rPr>
              <a:t>o funcție importantă</a:t>
            </a:r>
            <a:r>
              <a:rPr lang="ro-RO" altLang="en-US" sz="2200">
                <a:solidFill>
                  <a:schemeClr val="dk1"/>
                </a:solidFill>
                <a:latin typeface="Lucida Sans" panose="020B0602030504020204"/>
                <a:ea typeface="Lucida Sans" panose="020B0602030504020204"/>
                <a:cs typeface="Lucida Sans" panose="020B0602030504020204"/>
                <a:sym typeface="Lucida Sans" panose="020B0602030504020204"/>
              </a:rPr>
              <a:t>!</a:t>
            </a:r>
            <a:endParaRPr lang="ro-RO" altLang="en-US" sz="2200">
              <a:solidFill>
                <a:schemeClr val="dk1"/>
              </a:solidFill>
              <a:latin typeface="Lucida Sans" panose="020B0602030504020204"/>
              <a:ea typeface="Lucida Sans" panose="020B0602030504020204"/>
              <a:cs typeface="Lucida Sans" panose="020B0602030504020204"/>
              <a:sym typeface="Lucida Sans" panose="020B0602030504020204"/>
            </a:endParaRPr>
          </a:p>
        </p:txBody>
      </p:sp>
      <p:sp>
        <p:nvSpPr>
          <p:cNvPr id="181" name="Google Shape;181;g2d009683977_0_66"/>
          <p:cNvSpPr txBox="1">
            <a:spLocks noGrp="1"/>
          </p:cNvSpPr>
          <p:nvPr>
            <p:ph type="body" idx="1"/>
          </p:nvPr>
        </p:nvSpPr>
        <p:spPr>
          <a:xfrm>
            <a:off x="271145" y="1941830"/>
            <a:ext cx="11770360" cy="4507230"/>
          </a:xfrm>
          <a:prstGeom prst="rect">
            <a:avLst/>
          </a:prstGeom>
          <a:noFill/>
          <a:ln>
            <a:noFill/>
          </a:ln>
        </p:spPr>
        <p:txBody>
          <a:bodyPr spcFirstLastPara="1" wrap="square" lIns="111750" tIns="55850" rIns="111750" bIns="55850" anchor="t" anchorCtr="0">
            <a:noAutofit/>
          </a:bodyPr>
          <a:lstStyle/>
          <a:p>
            <a:pPr marL="342900" lvl="0" indent="-279400" algn="l" rtl="0">
              <a:lnSpc>
                <a:spcPct val="112000"/>
              </a:lnSpc>
              <a:spcBef>
                <a:spcPts val="1100"/>
              </a:spcBef>
              <a:spcAft>
                <a:spcPts val="0"/>
              </a:spcAft>
              <a:buClr>
                <a:srgbClr val="262626"/>
              </a:buClr>
              <a:buSzPts val="2200"/>
              <a:buFont typeface="Lucida Sans" panose="020B0602030504020204"/>
              <a:buChar char="•"/>
            </a:pPr>
            <a:r>
              <a:rPr lang="ro-RO" altLang="en-US" sz="2000">
                <a:latin typeface="Lucida Sans" panose="020B0602030504020204"/>
                <a:ea typeface="Lucida Sans" panose="020B0602030504020204"/>
                <a:cs typeface="Lucida Sans" panose="020B0602030504020204"/>
                <a:sym typeface="Lucida Sans" panose="020B0602030504020204"/>
              </a:rPr>
              <a:t>Consumă excesul de energie al copilului </a:t>
            </a:r>
            <a:r>
              <a:rPr lang="en-US" sz="2000">
                <a:latin typeface="Lucida Sans" panose="020B0602030504020204"/>
                <a:ea typeface="Lucida Sans" panose="020B0602030504020204"/>
                <a:cs typeface="Lucida Sans" panose="020B0602030504020204"/>
                <a:sym typeface="Lucida Sans" panose="020B0602030504020204"/>
              </a:rPr>
              <a:t>(Spencer/ Schiller)</a:t>
            </a:r>
            <a:endParaRPr sz="2000">
              <a:latin typeface="Lucida Sans" panose="020B0602030504020204"/>
              <a:ea typeface="Lucida Sans" panose="020B0602030504020204"/>
              <a:cs typeface="Lucida Sans" panose="020B0602030504020204"/>
              <a:sym typeface="Lucida Sans" panose="020B0602030504020204"/>
            </a:endParaRPr>
          </a:p>
          <a:p>
            <a:pPr marL="342900" lvl="0" indent="-279400" algn="l" rtl="0">
              <a:lnSpc>
                <a:spcPct val="112000"/>
              </a:lnSpc>
              <a:spcBef>
                <a:spcPts val="1100"/>
              </a:spcBef>
              <a:spcAft>
                <a:spcPts val="0"/>
              </a:spcAft>
              <a:buClr>
                <a:srgbClr val="262626"/>
              </a:buClr>
              <a:buSzPts val="2200"/>
              <a:buFont typeface="Lucida Sans" panose="020B0602030504020204"/>
              <a:buChar char="•"/>
            </a:pPr>
            <a:r>
              <a:rPr lang="ro-RO" altLang="en-US" sz="2000">
                <a:latin typeface="Lucida Sans" panose="020B0602030504020204"/>
                <a:ea typeface="Lucida Sans" panose="020B0602030504020204"/>
                <a:cs typeface="Lucida Sans" panose="020B0602030504020204"/>
                <a:sym typeface="Lucida Sans" panose="020B0602030504020204"/>
              </a:rPr>
              <a:t>Pregătește și învață rolurile și responsabilitățile de maturitate</a:t>
            </a:r>
            <a:endParaRPr sz="2000">
              <a:latin typeface="Lucida Sans" panose="020B0602030504020204"/>
              <a:ea typeface="Lucida Sans" panose="020B0602030504020204"/>
              <a:cs typeface="Lucida Sans" panose="020B0602030504020204"/>
              <a:sym typeface="Lucida Sans" panose="020B0602030504020204"/>
            </a:endParaRPr>
          </a:p>
          <a:p>
            <a:pPr marL="342900" lvl="0" indent="-279400" algn="l" rtl="0">
              <a:lnSpc>
                <a:spcPct val="112000"/>
              </a:lnSpc>
              <a:spcBef>
                <a:spcPts val="1100"/>
              </a:spcBef>
              <a:spcAft>
                <a:spcPts val="0"/>
              </a:spcAft>
              <a:buClr>
                <a:srgbClr val="262626"/>
              </a:buClr>
              <a:buSzPts val="2200"/>
              <a:buFont typeface="Lucida Sans" panose="020B0602030504020204"/>
              <a:buChar char="•"/>
            </a:pPr>
            <a:r>
              <a:rPr lang="ro-RO" altLang="en-US" sz="2000">
                <a:latin typeface="Lucida Sans" panose="020B0602030504020204"/>
                <a:ea typeface="Lucida Sans" panose="020B0602030504020204"/>
                <a:cs typeface="Lucida Sans" panose="020B0602030504020204"/>
                <a:sym typeface="Lucida Sans" panose="020B0602030504020204"/>
              </a:rPr>
              <a:t>Instinct al trecutului nostru </a:t>
            </a:r>
            <a:r>
              <a:rPr lang="en-US" sz="2000">
                <a:latin typeface="Lucida Sans" panose="020B0602030504020204"/>
                <a:ea typeface="Lucida Sans" panose="020B0602030504020204"/>
                <a:cs typeface="Lucida Sans" panose="020B0602030504020204"/>
                <a:sym typeface="Lucida Sans" panose="020B0602030504020204"/>
              </a:rPr>
              <a:t>animal</a:t>
            </a:r>
            <a:r>
              <a:rPr lang="ro-RO" altLang="en-US" sz="2000">
                <a:latin typeface="Lucida Sans" panose="020B0602030504020204"/>
                <a:ea typeface="Lucida Sans" panose="020B0602030504020204"/>
                <a:cs typeface="Lucida Sans" panose="020B0602030504020204"/>
                <a:sym typeface="Lucida Sans" panose="020B0602030504020204"/>
              </a:rPr>
              <a:t>ic</a:t>
            </a:r>
            <a:r>
              <a:rPr lang="en-US" sz="2000">
                <a:latin typeface="Lucida Sans" panose="020B0602030504020204"/>
                <a:ea typeface="Lucida Sans" panose="020B0602030504020204"/>
                <a:cs typeface="Lucida Sans" panose="020B0602030504020204"/>
                <a:sym typeface="Lucida Sans" panose="020B0602030504020204"/>
              </a:rPr>
              <a:t> (Groos/Hall)</a:t>
            </a:r>
            <a:endParaRPr sz="2000">
              <a:latin typeface="Lucida Sans" panose="020B0602030504020204"/>
              <a:ea typeface="Lucida Sans" panose="020B0602030504020204"/>
              <a:cs typeface="Lucida Sans" panose="020B0602030504020204"/>
              <a:sym typeface="Lucida Sans" panose="020B0602030504020204"/>
            </a:endParaRPr>
          </a:p>
          <a:p>
            <a:pPr marL="342900" lvl="0" indent="-279400" algn="l" rtl="0">
              <a:lnSpc>
                <a:spcPct val="112000"/>
              </a:lnSpc>
              <a:spcBef>
                <a:spcPts val="1100"/>
              </a:spcBef>
              <a:spcAft>
                <a:spcPts val="0"/>
              </a:spcAft>
              <a:buClr>
                <a:srgbClr val="262626"/>
              </a:buClr>
              <a:buSzPts val="2200"/>
              <a:buFont typeface="Lucida Sans" panose="020B0602030504020204"/>
              <a:buChar char="•"/>
            </a:pPr>
            <a:r>
              <a:rPr lang="ro-RO" altLang="en-US" sz="2000">
                <a:latin typeface="Lucida Sans" panose="020B0602030504020204"/>
                <a:ea typeface="Lucida Sans" panose="020B0602030504020204"/>
                <a:cs typeface="Lucida Sans" panose="020B0602030504020204"/>
                <a:sym typeface="Lucida Sans" panose="020B0602030504020204"/>
              </a:rPr>
              <a:t>Susține abilitățile de dezvoltare și cognitive ale copilului </a:t>
            </a:r>
            <a:r>
              <a:rPr lang="en-US" sz="2000">
                <a:latin typeface="Lucida Sans" panose="020B0602030504020204"/>
                <a:ea typeface="Lucida Sans" panose="020B0602030504020204"/>
                <a:cs typeface="Lucida Sans" panose="020B0602030504020204"/>
                <a:sym typeface="Lucida Sans" panose="020B0602030504020204"/>
              </a:rPr>
              <a:t>(Piaget/ Vgotsky)</a:t>
            </a:r>
            <a:endParaRPr sz="2000">
              <a:latin typeface="Lucida Sans" panose="020B0602030504020204"/>
              <a:ea typeface="Lucida Sans" panose="020B0602030504020204"/>
              <a:cs typeface="Lucida Sans" panose="020B0602030504020204"/>
              <a:sym typeface="Lucida Sans" panose="020B0602030504020204"/>
            </a:endParaRPr>
          </a:p>
          <a:p>
            <a:pPr marL="342900" lvl="0" indent="-279400" algn="l" rtl="0">
              <a:lnSpc>
                <a:spcPct val="112000"/>
              </a:lnSpc>
              <a:spcBef>
                <a:spcPts val="1100"/>
              </a:spcBef>
              <a:spcAft>
                <a:spcPts val="0"/>
              </a:spcAft>
              <a:buClr>
                <a:srgbClr val="262626"/>
              </a:buClr>
              <a:buSzPts val="2200"/>
              <a:buFont typeface="Lucida Sans" panose="020B0602030504020204"/>
              <a:buChar char="•"/>
            </a:pPr>
            <a:r>
              <a:rPr lang="ro-RO" altLang="en-US" sz="2000">
                <a:latin typeface="Lucida Sans" panose="020B0602030504020204"/>
                <a:ea typeface="Lucida Sans" panose="020B0602030504020204"/>
                <a:cs typeface="Lucida Sans" panose="020B0602030504020204"/>
                <a:sym typeface="Lucida Sans" panose="020B0602030504020204"/>
              </a:rPr>
              <a:t>Promovează bunăstarea emoțională </a:t>
            </a:r>
            <a:r>
              <a:rPr lang="en-US" sz="2000">
                <a:latin typeface="Lucida Sans" panose="020B0602030504020204"/>
                <a:ea typeface="Lucida Sans" panose="020B0602030504020204"/>
                <a:cs typeface="Lucida Sans" panose="020B0602030504020204"/>
                <a:sym typeface="Lucida Sans" panose="020B0602030504020204"/>
              </a:rPr>
              <a:t>(Freud)</a:t>
            </a:r>
            <a:endParaRPr sz="2000">
              <a:latin typeface="Lucida Sans" panose="020B0602030504020204"/>
              <a:ea typeface="Lucida Sans" panose="020B0602030504020204"/>
              <a:cs typeface="Lucida Sans" panose="020B0602030504020204"/>
              <a:sym typeface="Lucida Sans" panose="020B0602030504020204"/>
            </a:endParaRPr>
          </a:p>
          <a:p>
            <a:pPr marL="342900" lvl="0" indent="-279400" algn="l" rtl="0">
              <a:lnSpc>
                <a:spcPct val="112000"/>
              </a:lnSpc>
              <a:spcBef>
                <a:spcPts val="1100"/>
              </a:spcBef>
              <a:spcAft>
                <a:spcPts val="0"/>
              </a:spcAft>
              <a:buClr>
                <a:srgbClr val="262626"/>
              </a:buClr>
              <a:buSzPts val="2200"/>
              <a:buFont typeface="Lucida Sans" panose="020B0602030504020204"/>
              <a:buChar char="•"/>
            </a:pPr>
            <a:r>
              <a:rPr lang="ro-RO" altLang="en-US" sz="2000">
                <a:latin typeface="Lucida Sans" panose="020B0602030504020204"/>
                <a:ea typeface="Lucida Sans" panose="020B0602030504020204"/>
                <a:cs typeface="Lucida Sans" panose="020B0602030504020204"/>
                <a:sym typeface="Lucida Sans" panose="020B0602030504020204"/>
              </a:rPr>
              <a:t>Căutarea/ promovarea / scopul </a:t>
            </a:r>
            <a:r>
              <a:rPr lang="en-US" sz="2000">
                <a:latin typeface="Lucida Sans" panose="020B0602030504020204"/>
                <a:ea typeface="Lucida Sans" panose="020B0602030504020204"/>
                <a:cs typeface="Lucida Sans" panose="020B0602030504020204"/>
                <a:sym typeface="Lucida Sans" panose="020B0602030504020204"/>
              </a:rPr>
              <a:t>(Berlyne/ Zuckerman)</a:t>
            </a:r>
            <a:endParaRPr sz="2000">
              <a:latin typeface="Lucida Sans" panose="020B0602030504020204"/>
              <a:ea typeface="Lucida Sans" panose="020B0602030504020204"/>
              <a:cs typeface="Lucida Sans" panose="020B0602030504020204"/>
              <a:sym typeface="Lucida Sans" panose="020B0602030504020204"/>
            </a:endParaRPr>
          </a:p>
          <a:p>
            <a:pPr marL="342900" lvl="0" indent="-279400" algn="l" rtl="0">
              <a:lnSpc>
                <a:spcPct val="112000"/>
              </a:lnSpc>
              <a:spcBef>
                <a:spcPts val="1100"/>
              </a:spcBef>
              <a:spcAft>
                <a:spcPts val="0"/>
              </a:spcAft>
              <a:buClr>
                <a:srgbClr val="262626"/>
              </a:buClr>
              <a:buSzPts val="2200"/>
              <a:buFont typeface="Lucida Sans" panose="020B0602030504020204"/>
              <a:buChar char="•"/>
            </a:pPr>
            <a:r>
              <a:rPr lang="ro-RO" altLang="en-US" sz="2000">
                <a:latin typeface="Lucida Sans" panose="020B0602030504020204"/>
                <a:ea typeface="Lucida Sans" panose="020B0602030504020204"/>
                <a:cs typeface="Lucida Sans" panose="020B0602030504020204"/>
                <a:sym typeface="Lucida Sans" panose="020B0602030504020204"/>
              </a:rPr>
              <a:t>Dobândirea competenței/ cunoașterii (măiestriei)</a:t>
            </a:r>
            <a:r>
              <a:rPr lang="en-US" sz="2000">
                <a:latin typeface="Lucida Sans" panose="020B0602030504020204"/>
                <a:ea typeface="Lucida Sans" panose="020B0602030504020204"/>
                <a:cs typeface="Lucida Sans" panose="020B0602030504020204"/>
                <a:sym typeface="Lucida Sans" panose="020B0602030504020204"/>
              </a:rPr>
              <a:t> (White)</a:t>
            </a:r>
            <a:endParaRPr sz="2000">
              <a:latin typeface="Lucida Sans" panose="020B0602030504020204"/>
              <a:ea typeface="Lucida Sans" panose="020B0602030504020204"/>
              <a:cs typeface="Lucida Sans" panose="020B0602030504020204"/>
              <a:sym typeface="Lucida Sans" panose="020B0602030504020204"/>
            </a:endParaRPr>
          </a:p>
          <a:p>
            <a:pPr marL="342900" lvl="0" indent="-342900" algn="l" rtl="0">
              <a:spcBef>
                <a:spcPts val="1100"/>
              </a:spcBef>
              <a:spcAft>
                <a:spcPts val="0"/>
              </a:spcAft>
              <a:buSzPts val="2200"/>
              <a:buFont typeface="Lucida Sans" panose="020B0602030504020204"/>
              <a:buChar char="•"/>
            </a:pPr>
            <a:r>
              <a:rPr lang="ro-RO" altLang="en-US" sz="2000">
                <a:latin typeface="Lucida Sans" panose="020B0602030504020204"/>
                <a:ea typeface="Lucida Sans" panose="020B0602030504020204"/>
                <a:cs typeface="Lucida Sans" panose="020B0602030504020204"/>
                <a:sym typeface="Lucida Sans" panose="020B0602030504020204"/>
              </a:rPr>
              <a:t>Construirea competențelor sociale </a:t>
            </a:r>
            <a:r>
              <a:rPr lang="en-US" sz="2000">
                <a:latin typeface="Lucida Sans" panose="020B0602030504020204"/>
                <a:ea typeface="Lucida Sans" panose="020B0602030504020204"/>
                <a:cs typeface="Lucida Sans" panose="020B0602030504020204"/>
                <a:sym typeface="Lucida Sans" panose="020B0602030504020204"/>
              </a:rPr>
              <a:t>(Bekoff/ Van den Berg)</a:t>
            </a:r>
            <a:endParaRPr sz="2000">
              <a:latin typeface="Lucida Sans" panose="020B0602030504020204"/>
              <a:ea typeface="Lucida Sans" panose="020B0602030504020204"/>
              <a:cs typeface="Lucida Sans" panose="020B0602030504020204"/>
              <a:sym typeface="Lucida Sans" panose="020B0602030504020204"/>
            </a:endParaRPr>
          </a:p>
          <a:p>
            <a:pPr marL="342900" lvl="0" indent="-342900" algn="l" rtl="0">
              <a:spcBef>
                <a:spcPts val="1100"/>
              </a:spcBef>
              <a:spcAft>
                <a:spcPts val="0"/>
              </a:spcAft>
              <a:buSzPts val="2200"/>
              <a:buFont typeface="Lucida Sans" panose="020B0602030504020204"/>
              <a:buChar char="•"/>
            </a:pPr>
            <a:r>
              <a:rPr lang="en-US" sz="2000">
                <a:latin typeface="Lucida Sans" panose="020B0602030504020204"/>
                <a:ea typeface="Lucida Sans" panose="020B0602030504020204"/>
                <a:cs typeface="Lucida Sans" panose="020B0602030504020204"/>
                <a:sym typeface="Lucida Sans" panose="020B0602030504020204"/>
              </a:rPr>
              <a:t>T</a:t>
            </a:r>
            <a:r>
              <a:rPr lang="ro-RO" altLang="en-US" sz="2000">
                <a:latin typeface="Lucida Sans" panose="020B0602030504020204"/>
                <a:ea typeface="Lucida Sans" panose="020B0602030504020204"/>
                <a:cs typeface="Lucida Sans" panose="020B0602030504020204"/>
                <a:sym typeface="Lucida Sans" panose="020B0602030504020204"/>
              </a:rPr>
              <a:t>estarea și examinarea abilităților</a:t>
            </a:r>
            <a:r>
              <a:rPr lang="en-US" sz="2000">
                <a:latin typeface="Lucida Sans" panose="020B0602030504020204"/>
                <a:ea typeface="Lucida Sans" panose="020B0602030504020204"/>
                <a:cs typeface="Lucida Sans" panose="020B0602030504020204"/>
                <a:sym typeface="Lucida Sans" panose="020B0602030504020204"/>
              </a:rPr>
              <a:t> &amp; </a:t>
            </a:r>
            <a:r>
              <a:rPr lang="ro-RO" altLang="en-US" sz="2000">
                <a:latin typeface="Lucida Sans" panose="020B0602030504020204"/>
                <a:ea typeface="Lucida Sans" panose="020B0602030504020204"/>
                <a:cs typeface="Lucida Sans" panose="020B0602030504020204"/>
                <a:sym typeface="Lucida Sans" panose="020B0602030504020204"/>
              </a:rPr>
              <a:t>competențelor proprii </a:t>
            </a:r>
            <a:r>
              <a:rPr lang="en-US" sz="2000">
                <a:latin typeface="Lucida Sans" panose="020B0602030504020204"/>
                <a:ea typeface="Lucida Sans" panose="020B0602030504020204"/>
                <a:cs typeface="Lucida Sans" panose="020B0602030504020204"/>
                <a:sym typeface="Lucida Sans" panose="020B0602030504020204"/>
              </a:rPr>
              <a:t>(Thompson</a:t>
            </a:r>
            <a:r>
              <a:rPr lang="ro-RO" altLang="en-US" sz="2000">
                <a:latin typeface="Lucida Sans" panose="020B0602030504020204"/>
                <a:ea typeface="Lucida Sans" panose="020B0602030504020204"/>
                <a:cs typeface="Lucida Sans" panose="020B0602030504020204"/>
                <a:sym typeface="Lucida Sans" panose="020B0602030504020204"/>
              </a:rPr>
              <a:t>)</a:t>
            </a:r>
            <a:endParaRPr sz="2000">
              <a:latin typeface="Lucida Sans" panose="020B0602030504020204"/>
              <a:ea typeface="Lucida Sans" panose="020B0602030504020204"/>
              <a:cs typeface="Lucida Sans" panose="020B0602030504020204"/>
              <a:sym typeface="Lucida Sans" panose="020B0602030504020204"/>
            </a:endParaRPr>
          </a:p>
          <a:p>
            <a:pPr marL="838200" lvl="1" indent="-190500" algn="l" rtl="0">
              <a:lnSpc>
                <a:spcPct val="112000"/>
              </a:lnSpc>
              <a:spcBef>
                <a:spcPts val="1100"/>
              </a:spcBef>
              <a:spcAft>
                <a:spcPts val="0"/>
              </a:spcAft>
              <a:buClr>
                <a:srgbClr val="1B4A81"/>
              </a:buClr>
              <a:buSzPts val="2400"/>
              <a:buNone/>
            </a:pP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2d009683977_0_72"/>
          <p:cNvSpPr txBox="1">
            <a:spLocks noGrp="1"/>
          </p:cNvSpPr>
          <p:nvPr>
            <p:ph type="title"/>
          </p:nvPr>
        </p:nvSpPr>
        <p:spPr>
          <a:xfrm>
            <a:off x="812693" y="304870"/>
            <a:ext cx="10768200" cy="838500"/>
          </a:xfrm>
          <a:prstGeom prst="rect">
            <a:avLst/>
          </a:prstGeom>
          <a:noFill/>
          <a:ln>
            <a:noFill/>
          </a:ln>
        </p:spPr>
        <p:txBody>
          <a:bodyPr spcFirstLastPara="1" wrap="square" lIns="111750" tIns="55850" rIns="111750" bIns="55850" anchor="b" anchorCtr="0">
            <a:normAutofit/>
          </a:bodyPr>
          <a:lstStyle/>
          <a:p>
            <a:pPr marL="0" lvl="0" indent="0" algn="r" rtl="0">
              <a:lnSpc>
                <a:spcPct val="90000"/>
              </a:lnSpc>
              <a:spcBef>
                <a:spcPts val="0"/>
              </a:spcBef>
              <a:spcAft>
                <a:spcPts val="0"/>
              </a:spcAft>
              <a:buClr>
                <a:srgbClr val="262626"/>
              </a:buClr>
              <a:buSzPts val="4600"/>
              <a:buFont typeface="Corbel" panose="020B0503020204020204"/>
              <a:buNone/>
            </a:pPr>
            <a:r>
              <a:rPr lang="ro-RO" altLang="en-US">
                <a:latin typeface="Lucida Sans" panose="020B0602030504020204"/>
                <a:ea typeface="Lucida Sans" panose="020B0602030504020204"/>
                <a:cs typeface="Lucida Sans" panose="020B0602030504020204"/>
                <a:sym typeface="Lucida Sans" panose="020B0602030504020204"/>
              </a:rPr>
              <a:t>Teorii recente, bazate pe studiul animalelor </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p:txBody>
      </p:sp>
      <p:sp>
        <p:nvSpPr>
          <p:cNvPr id="188" name="Google Shape;188;g2d009683977_0_72"/>
          <p:cNvSpPr txBox="1">
            <a:spLocks noGrp="1"/>
          </p:cNvSpPr>
          <p:nvPr>
            <p:ph type="body" idx="1"/>
          </p:nvPr>
        </p:nvSpPr>
        <p:spPr>
          <a:xfrm>
            <a:off x="406350" y="1606600"/>
            <a:ext cx="11174400" cy="4871700"/>
          </a:xfrm>
          <a:prstGeom prst="rect">
            <a:avLst/>
          </a:prstGeom>
          <a:noFill/>
          <a:ln>
            <a:noFill/>
          </a:ln>
        </p:spPr>
        <p:txBody>
          <a:bodyPr spcFirstLastPara="1" wrap="square" lIns="111750" tIns="55850" rIns="111750" bIns="55850" anchor="t" anchorCtr="0">
            <a:normAutofit fontScale="90000" lnSpcReduction="10000"/>
          </a:bodyPr>
          <a:lstStyle/>
          <a:p>
            <a:pPr marL="0" lvl="0" indent="0" algn="l" rtl="0">
              <a:lnSpc>
                <a:spcPct val="112000"/>
              </a:lnSpc>
              <a:spcBef>
                <a:spcPts val="1100"/>
              </a:spcBef>
              <a:spcAft>
                <a:spcPts val="0"/>
              </a:spcAft>
              <a:buNone/>
            </a:pPr>
            <a:r>
              <a:rPr lang="ro-RO" altLang="en-US" sz="3200" b="1" i="1">
                <a:solidFill>
                  <a:schemeClr val="tx1"/>
                </a:solidFill>
                <a:latin typeface="Lucida Sans" panose="020B0602030504020204"/>
                <a:ea typeface="Lucida Sans" panose="020B0602030504020204"/>
                <a:cs typeface="Lucida Sans" panose="020B0602030504020204"/>
                <a:sym typeface="Lucida Sans" panose="020B0602030504020204"/>
              </a:rPr>
              <a:t>Ne jucăm pentru </a:t>
            </a:r>
            <a:r>
              <a:rPr lang="en-US" sz="3200" b="1" i="1">
                <a:solidFill>
                  <a:schemeClr val="tx1"/>
                </a:solidFill>
                <a:latin typeface="Lucida Sans" panose="020B0602030504020204"/>
                <a:ea typeface="Lucida Sans" panose="020B0602030504020204"/>
                <a:cs typeface="Lucida Sans" panose="020B0602030504020204"/>
                <a:sym typeface="Lucida Sans" panose="020B0602030504020204"/>
              </a:rPr>
              <a:t>:</a:t>
            </a:r>
            <a:endParaRPr sz="3200" b="1" i="1">
              <a:solidFill>
                <a:schemeClr val="tx1"/>
              </a:solidFill>
              <a:latin typeface="Lucida Sans" panose="020B0602030504020204"/>
              <a:ea typeface="Lucida Sans" panose="020B0602030504020204"/>
              <a:cs typeface="Lucida Sans" panose="020B0602030504020204"/>
              <a:sym typeface="Lucida Sans" panose="020B0602030504020204"/>
            </a:endParaRPr>
          </a:p>
          <a:p>
            <a:pPr marL="342900" lvl="0" indent="-345440" algn="l" rtl="0">
              <a:spcBef>
                <a:spcPts val="1100"/>
              </a:spcBef>
              <a:spcAft>
                <a:spcPts val="0"/>
              </a:spcAft>
              <a:buClr>
                <a:srgbClr val="17564E"/>
              </a:buClr>
              <a:buSzPct val="100000"/>
              <a:buFont typeface="Lucida Sans" panose="020B0602030504020204"/>
              <a:buChar char="•"/>
            </a:pPr>
            <a:r>
              <a:rPr lang="ro-RO" altLang="en-US" sz="3200" b="1" i="1">
                <a:solidFill>
                  <a:schemeClr val="tx1"/>
                </a:solidFill>
                <a:latin typeface="Lucida Sans" panose="020B0602030504020204"/>
                <a:ea typeface="Lucida Sans" panose="020B0602030504020204"/>
                <a:cs typeface="Lucida Sans" panose="020B0602030504020204"/>
                <a:sym typeface="Lucida Sans" panose="020B0602030504020204"/>
              </a:rPr>
              <a:t>a </a:t>
            </a:r>
            <a:r>
              <a:rPr lang="en-US" sz="3200" b="1" i="1">
                <a:solidFill>
                  <a:schemeClr val="tx1"/>
                </a:solidFill>
                <a:latin typeface="Lucida Sans" panose="020B0602030504020204"/>
                <a:ea typeface="Lucida Sans" panose="020B0602030504020204"/>
                <a:cs typeface="Lucida Sans" panose="020B0602030504020204"/>
                <a:sym typeface="Lucida Sans" panose="020B0602030504020204"/>
              </a:rPr>
              <a:t>promo</a:t>
            </a:r>
            <a:r>
              <a:rPr lang="ro-RO" altLang="en-US" sz="3200" b="1" i="1">
                <a:solidFill>
                  <a:schemeClr val="tx1"/>
                </a:solidFill>
                <a:latin typeface="Lucida Sans" panose="020B0602030504020204"/>
                <a:ea typeface="Lucida Sans" panose="020B0602030504020204"/>
                <a:cs typeface="Lucida Sans" panose="020B0602030504020204"/>
                <a:sym typeface="Lucida Sans" panose="020B0602030504020204"/>
              </a:rPr>
              <a:t>va </a:t>
            </a:r>
            <a:r>
              <a:rPr lang="en-US" sz="3200" b="1" i="1">
                <a:solidFill>
                  <a:schemeClr val="tx1"/>
                </a:solidFill>
                <a:latin typeface="Lucida Sans" panose="020B0602030504020204"/>
                <a:ea typeface="Lucida Sans" panose="020B0602030504020204"/>
                <a:cs typeface="Lucida Sans" panose="020B0602030504020204"/>
                <a:sym typeface="Lucida Sans" panose="020B0602030504020204"/>
              </a:rPr>
              <a:t>creativit</a:t>
            </a:r>
            <a:r>
              <a:rPr lang="ro-RO" altLang="en-US" sz="3200" b="1" i="1">
                <a:solidFill>
                  <a:schemeClr val="tx1"/>
                </a:solidFill>
                <a:latin typeface="Lucida Sans" panose="020B0602030504020204"/>
                <a:ea typeface="Lucida Sans" panose="020B0602030504020204"/>
                <a:cs typeface="Lucida Sans" panose="020B0602030504020204"/>
                <a:sym typeface="Lucida Sans" panose="020B0602030504020204"/>
              </a:rPr>
              <a:t>atea</a:t>
            </a:r>
            <a:r>
              <a:rPr lang="en-US" sz="3200" b="1" i="1">
                <a:solidFill>
                  <a:schemeClr val="tx1"/>
                </a:solidFill>
                <a:latin typeface="Lucida Sans" panose="020B0602030504020204"/>
                <a:ea typeface="Lucida Sans" panose="020B0602030504020204"/>
                <a:cs typeface="Lucida Sans" panose="020B0602030504020204"/>
                <a:sym typeface="Lucida Sans" panose="020B0602030504020204"/>
              </a:rPr>
              <a:t>, flexibilit</a:t>
            </a:r>
            <a:r>
              <a:rPr lang="ro-RO" altLang="en-US" sz="3200" b="1" i="1">
                <a:solidFill>
                  <a:schemeClr val="tx1"/>
                </a:solidFill>
                <a:latin typeface="Lucida Sans" panose="020B0602030504020204"/>
                <a:ea typeface="Lucida Sans" panose="020B0602030504020204"/>
                <a:cs typeface="Lucida Sans" panose="020B0602030504020204"/>
                <a:sym typeface="Lucida Sans" panose="020B0602030504020204"/>
              </a:rPr>
              <a:t>atea și abili</a:t>
            </a:r>
            <a:r>
              <a:rPr lang="en-US" altLang="ro-RO" sz="3200" b="1" i="1">
                <a:solidFill>
                  <a:schemeClr val="tx1"/>
                </a:solidFill>
                <a:latin typeface="Lucida Sans" panose="020B0602030504020204"/>
                <a:ea typeface="Lucida Sans" panose="020B0602030504020204"/>
                <a:cs typeface="Lucida Sans" panose="020B0602030504020204"/>
                <a:sym typeface="Lucida Sans" panose="020B0602030504020204"/>
              </a:rPr>
              <a:t>t</a:t>
            </a:r>
            <a:r>
              <a:rPr lang="ro-RO" altLang="en-US" sz="3200" b="1" i="1">
                <a:solidFill>
                  <a:schemeClr val="tx1"/>
                </a:solidFill>
                <a:latin typeface="Lucida Sans" panose="020B0602030504020204"/>
                <a:ea typeface="Lucida Sans" panose="020B0602030504020204"/>
                <a:cs typeface="Lucida Sans" panose="020B0602030504020204"/>
                <a:sym typeface="Lucida Sans" panose="020B0602030504020204"/>
              </a:rPr>
              <a:t>atea de a rezolva problema</a:t>
            </a:r>
            <a:r>
              <a:rPr lang="en-US" sz="3200" b="1" i="1">
                <a:solidFill>
                  <a:schemeClr val="tx1"/>
                </a:solidFill>
                <a:latin typeface="Lucida Sans" panose="020B0602030504020204"/>
                <a:ea typeface="Lucida Sans" panose="020B0602030504020204"/>
                <a:cs typeface="Lucida Sans" panose="020B0602030504020204"/>
                <a:sym typeface="Lucida Sans" panose="020B0602030504020204"/>
              </a:rPr>
              <a:t> (Bateson)</a:t>
            </a:r>
            <a:endParaRPr>
              <a:solidFill>
                <a:schemeClr val="tx1"/>
              </a:solidFill>
              <a:latin typeface="Lucida Sans" panose="020B0602030504020204"/>
              <a:ea typeface="Lucida Sans" panose="020B0602030504020204"/>
              <a:cs typeface="Lucida Sans" panose="020B0602030504020204"/>
              <a:sym typeface="Lucida Sans" panose="020B0602030504020204"/>
            </a:endParaRPr>
          </a:p>
          <a:p>
            <a:pPr marL="342900" lvl="0" indent="-307340" algn="l" rtl="0">
              <a:lnSpc>
                <a:spcPct val="112000"/>
              </a:lnSpc>
              <a:spcBef>
                <a:spcPts val="1100"/>
              </a:spcBef>
              <a:spcAft>
                <a:spcPts val="0"/>
              </a:spcAft>
              <a:buClr>
                <a:srgbClr val="17564E"/>
              </a:buClr>
              <a:buSzPct val="100000"/>
              <a:buFont typeface="Lucida Sans" panose="020B0602030504020204"/>
              <a:buChar char="•"/>
            </a:pPr>
            <a:r>
              <a:rPr lang="ro-RO" altLang="en-US" sz="3200" b="1" i="1">
                <a:solidFill>
                  <a:schemeClr val="tx1"/>
                </a:solidFill>
                <a:latin typeface="Lucida Sans" panose="020B0602030504020204"/>
                <a:ea typeface="Lucida Sans" panose="020B0602030504020204"/>
                <a:cs typeface="Lucida Sans" panose="020B0602030504020204"/>
                <a:sym typeface="Lucida Sans" panose="020B0602030504020204"/>
              </a:rPr>
              <a:t>a crea </a:t>
            </a:r>
            <a:r>
              <a:rPr lang="en-US" altLang="en-US" sz="3200" b="1" i="1">
                <a:solidFill>
                  <a:schemeClr val="tx1"/>
                </a:solidFill>
                <a:latin typeface="Lucida Sans" panose="020B0602030504020204"/>
                <a:ea typeface="Lucida Sans" panose="020B0602030504020204"/>
                <a:cs typeface="Lucida Sans" panose="020B0602030504020204"/>
                <a:sym typeface="Lucida Sans" panose="020B0602030504020204"/>
              </a:rPr>
              <a:t>‘creiere” </a:t>
            </a:r>
            <a:r>
              <a:rPr lang="en-US" sz="3200" b="1" i="1">
                <a:solidFill>
                  <a:schemeClr val="tx1"/>
                </a:solidFill>
                <a:latin typeface="Lucida Sans" panose="020B0602030504020204"/>
                <a:ea typeface="Lucida Sans" panose="020B0602030504020204"/>
                <a:cs typeface="Lucida Sans" panose="020B0602030504020204"/>
                <a:sym typeface="Lucida Sans" panose="020B0602030504020204"/>
              </a:rPr>
              <a:t>flexibile (Sutton-Smith/ Spinka)</a:t>
            </a:r>
            <a:endParaRPr>
              <a:solidFill>
                <a:schemeClr val="tx1"/>
              </a:solidFill>
              <a:latin typeface="Lucida Sans" panose="020B0602030504020204"/>
              <a:ea typeface="Lucida Sans" panose="020B0602030504020204"/>
              <a:cs typeface="Lucida Sans" panose="020B0602030504020204"/>
              <a:sym typeface="Lucida Sans" panose="020B0602030504020204"/>
            </a:endParaRPr>
          </a:p>
          <a:p>
            <a:pPr marL="838200" lvl="1" indent="-320040" algn="l" rtl="0">
              <a:lnSpc>
                <a:spcPct val="112000"/>
              </a:lnSpc>
              <a:spcBef>
                <a:spcPts val="1100"/>
              </a:spcBef>
              <a:spcAft>
                <a:spcPts val="0"/>
              </a:spcAft>
              <a:buClr>
                <a:srgbClr val="262626"/>
              </a:buClr>
              <a:buSzPct val="100000"/>
              <a:buFont typeface="Lucida Sans" panose="020B0602030504020204"/>
              <a:buChar char="–"/>
            </a:pPr>
            <a:r>
              <a:rPr lang="en-US" sz="3200">
                <a:latin typeface="Lucida Sans" panose="020B0602030504020204"/>
                <a:ea typeface="Lucida Sans" panose="020B0602030504020204"/>
                <a:cs typeface="Lucida Sans" panose="020B0602030504020204"/>
                <a:sym typeface="Lucida Sans" panose="020B0602030504020204"/>
              </a:rPr>
              <a:t>Jocul este variabil </a:t>
            </a:r>
            <a:r>
              <a:rPr lang="ro-RO" sz="3200">
                <a:latin typeface="Lucida Sans" panose="020B0602030504020204"/>
                <a:ea typeface="Lucida Sans" panose="020B0602030504020204"/>
                <a:cs typeface="Lucida Sans" panose="020B0602030504020204"/>
                <a:sym typeface="Lucida Sans" panose="020B0602030504020204"/>
              </a:rPr>
              <a:t>ș</a:t>
            </a:r>
            <a:r>
              <a:rPr lang="en-US" sz="3200">
                <a:latin typeface="Lucida Sans" panose="020B0602030504020204"/>
                <a:ea typeface="Lucida Sans" panose="020B0602030504020204"/>
                <a:cs typeface="Lucida Sans" panose="020B0602030504020204"/>
                <a:sym typeface="Lucida Sans" panose="020B0602030504020204"/>
              </a:rPr>
              <a:t>i</a:t>
            </a:r>
            <a:r>
              <a:rPr lang="ro-RO" altLang="en-US" sz="3200">
                <a:latin typeface="Lucida Sans" panose="020B0602030504020204"/>
                <a:ea typeface="Lucida Sans" panose="020B0602030504020204"/>
                <a:cs typeface="Lucida Sans" panose="020B0602030504020204"/>
                <a:sym typeface="Lucida Sans" panose="020B0602030504020204"/>
              </a:rPr>
              <a:t> </a:t>
            </a:r>
            <a:r>
              <a:rPr lang="en-US" sz="3200">
                <a:latin typeface="Lucida Sans" panose="020B0602030504020204"/>
                <a:ea typeface="Lucida Sans" panose="020B0602030504020204"/>
                <a:cs typeface="Lucida Sans" panose="020B0602030504020204"/>
                <a:sym typeface="Lucida Sans" panose="020B0602030504020204"/>
              </a:rPr>
              <a:t>aceast</a:t>
            </a:r>
            <a:r>
              <a:rPr lang="ro-RO" altLang="en-US" sz="3200">
                <a:latin typeface="Lucida Sans" panose="020B0602030504020204"/>
                <a:ea typeface="Lucida Sans" panose="020B0602030504020204"/>
                <a:cs typeface="Lucida Sans" panose="020B0602030504020204"/>
                <a:sym typeface="Lucida Sans" panose="020B0602030504020204"/>
              </a:rPr>
              <a:t>ă </a:t>
            </a:r>
            <a:r>
              <a:rPr lang="en-US" sz="3200">
                <a:latin typeface="Lucida Sans" panose="020B0602030504020204"/>
                <a:ea typeface="Lucida Sans" panose="020B0602030504020204"/>
                <a:cs typeface="Lucida Sans" panose="020B0602030504020204"/>
                <a:sym typeface="Lucida Sans" panose="020B0602030504020204"/>
              </a:rPr>
              <a:t>variabilit</a:t>
            </a:r>
            <a:r>
              <a:rPr lang="ro-RO" altLang="en-US" sz="3200">
                <a:latin typeface="Lucida Sans" panose="020B0602030504020204"/>
                <a:ea typeface="Lucida Sans" panose="020B0602030504020204"/>
                <a:cs typeface="Lucida Sans" panose="020B0602030504020204"/>
                <a:sym typeface="Lucida Sans" panose="020B0602030504020204"/>
              </a:rPr>
              <a:t>ate este </a:t>
            </a:r>
            <a:r>
              <a:rPr lang="en-US" sz="3200">
                <a:latin typeface="Lucida Sans" panose="020B0602030504020204"/>
                <a:ea typeface="Lucida Sans" panose="020B0602030504020204"/>
                <a:cs typeface="Lucida Sans" panose="020B0602030504020204"/>
                <a:sym typeface="Lucida Sans" panose="020B0602030504020204"/>
              </a:rPr>
              <a:t>crucial</a:t>
            </a:r>
            <a:r>
              <a:rPr lang="ro-RO" altLang="en-US" sz="3200">
                <a:latin typeface="Lucida Sans" panose="020B0602030504020204"/>
                <a:ea typeface="Lucida Sans" panose="020B0602030504020204"/>
                <a:cs typeface="Lucida Sans" panose="020B0602030504020204"/>
                <a:sym typeface="Lucida Sans" panose="020B0602030504020204"/>
              </a:rPr>
              <a:t>ă</a:t>
            </a:r>
            <a:r>
              <a:rPr lang="en-US" sz="3200">
                <a:latin typeface="Lucida Sans" panose="020B0602030504020204"/>
                <a:ea typeface="Lucida Sans" panose="020B0602030504020204"/>
                <a:cs typeface="Lucida Sans" panose="020B0602030504020204"/>
                <a:sym typeface="Lucida Sans" panose="020B0602030504020204"/>
              </a:rPr>
              <a:t> </a:t>
            </a:r>
            <a:r>
              <a:rPr lang="ro-RO" altLang="en-US" sz="3200">
                <a:latin typeface="Lucida Sans" panose="020B0602030504020204"/>
                <a:ea typeface="Lucida Sans" panose="020B0602030504020204"/>
                <a:cs typeface="Lucida Sans" panose="020B0602030504020204"/>
                <a:sym typeface="Lucida Sans" panose="020B0602030504020204"/>
              </a:rPr>
              <a:t>pentru învățare și crearea de noi conexiuni cerebrale.</a:t>
            </a:r>
            <a:r>
              <a:rPr lang="en-US" sz="3200">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838200" lvl="1" indent="-320040" algn="l" rtl="0">
              <a:lnSpc>
                <a:spcPct val="112000"/>
              </a:lnSpc>
              <a:spcBef>
                <a:spcPts val="1100"/>
              </a:spcBef>
              <a:spcAft>
                <a:spcPts val="0"/>
              </a:spcAft>
              <a:buClr>
                <a:srgbClr val="262626"/>
              </a:buClr>
              <a:buSzPct val="100000"/>
              <a:buFont typeface="Lucida Sans" panose="020B0602030504020204"/>
              <a:buChar char="–"/>
            </a:pPr>
            <a:r>
              <a:rPr lang="ro-RO" altLang="en-US" sz="3200">
                <a:latin typeface="Lucida Sans" panose="020B0602030504020204"/>
                <a:ea typeface="Lucida Sans" panose="020B0602030504020204"/>
                <a:cs typeface="Lucida Sans" panose="020B0602030504020204"/>
                <a:sym typeface="Lucida Sans" panose="020B0602030504020204"/>
              </a:rPr>
              <a:t>În cazul animalelor, există dovezi că activitățile de joacă s</a:t>
            </a:r>
            <a:r>
              <a:rPr lang="en-US" sz="3200">
                <a:latin typeface="Lucida Sans" panose="020B0602030504020204"/>
                <a:ea typeface="Lucida Sans" panose="020B0602030504020204"/>
                <a:cs typeface="Lucida Sans" panose="020B0602030504020204"/>
                <a:sym typeface="Lucida Sans" panose="020B0602030504020204"/>
              </a:rPr>
              <a:t>timul</a:t>
            </a:r>
            <a:r>
              <a:rPr lang="ro-RO" altLang="en-US" sz="3200">
                <a:latin typeface="Lucida Sans" panose="020B0602030504020204"/>
                <a:ea typeface="Lucida Sans" panose="020B0602030504020204"/>
                <a:cs typeface="Lucida Sans" panose="020B0602030504020204"/>
                <a:sym typeface="Lucida Sans" panose="020B0602030504020204"/>
              </a:rPr>
              <a:t>ează anumite zone ale creierului (</a:t>
            </a:r>
            <a:r>
              <a:rPr lang="en-US" sz="3200">
                <a:latin typeface="Lucida Sans" panose="020B0602030504020204"/>
                <a:ea typeface="Lucida Sans" panose="020B0602030504020204"/>
                <a:cs typeface="Lucida Sans" panose="020B0602030504020204"/>
                <a:sym typeface="Lucida Sans" panose="020B0602030504020204"/>
              </a:rPr>
              <a:t>cerebel</a:t>
            </a:r>
            <a:r>
              <a:rPr lang="ro-RO" altLang="en-US" sz="3200">
                <a:latin typeface="Lucida Sans" panose="020B0602030504020204"/>
                <a:ea typeface="Lucida Sans" panose="020B0602030504020204"/>
                <a:cs typeface="Lucida Sans" panose="020B0602030504020204"/>
                <a:sym typeface="Lucida Sans" panose="020B0602030504020204"/>
              </a:rPr>
              <a:t>ul, </a:t>
            </a:r>
            <a:r>
              <a:rPr lang="en-US" sz="3200">
                <a:latin typeface="Lucida Sans" panose="020B0602030504020204"/>
                <a:ea typeface="Lucida Sans" panose="020B0602030504020204"/>
                <a:cs typeface="Lucida Sans" panose="020B0602030504020204"/>
                <a:sym typeface="Lucida Sans" panose="020B0602030504020204"/>
              </a:rPr>
              <a:t>talamus</a:t>
            </a:r>
            <a:r>
              <a:rPr lang="ro-RO" altLang="en-US" sz="3200">
                <a:latin typeface="Lucida Sans" panose="020B0602030504020204"/>
                <a:ea typeface="Lucida Sans" panose="020B0602030504020204"/>
                <a:cs typeface="Lucida Sans" panose="020B0602030504020204"/>
                <a:sym typeface="Lucida Sans" panose="020B0602030504020204"/>
              </a:rPr>
              <a:t>ul și a</a:t>
            </a:r>
            <a:r>
              <a:rPr lang="en-US" sz="3200">
                <a:latin typeface="Lucida Sans" panose="020B0602030504020204"/>
                <a:ea typeface="Lucida Sans" panose="020B0602030504020204"/>
                <a:cs typeface="Lucida Sans" panose="020B0602030504020204"/>
                <a:sym typeface="Lucida Sans" panose="020B0602030504020204"/>
              </a:rPr>
              <a:t>m</a:t>
            </a:r>
            <a:r>
              <a:rPr lang="ro-RO" altLang="en-US" sz="3200">
                <a:latin typeface="Lucida Sans" panose="020B0602030504020204"/>
                <a:ea typeface="Lucida Sans" panose="020B0602030504020204"/>
                <a:cs typeface="Lucida Sans" panose="020B0602030504020204"/>
                <a:sym typeface="Lucida Sans" panose="020B0602030504020204"/>
              </a:rPr>
              <a:t>i</a:t>
            </a:r>
            <a:r>
              <a:rPr lang="en-US" sz="3200">
                <a:latin typeface="Lucida Sans" panose="020B0602030504020204"/>
                <a:ea typeface="Lucida Sans" panose="020B0602030504020204"/>
                <a:cs typeface="Lucida Sans" panose="020B0602030504020204"/>
                <a:sym typeface="Lucida Sans" panose="020B0602030504020204"/>
              </a:rPr>
              <a:t>gdala</a:t>
            </a:r>
            <a:r>
              <a:rPr lang="ro-RO" altLang="en-US" sz="3200">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a:p>
            <a:pPr marL="342900" lvl="0" indent="-228600" algn="l" rtl="0">
              <a:lnSpc>
                <a:spcPct val="112000"/>
              </a:lnSpc>
              <a:spcBef>
                <a:spcPts val="1100"/>
              </a:spcBef>
              <a:spcAft>
                <a:spcPts val="0"/>
              </a:spcAft>
              <a:buClr>
                <a:srgbClr val="262626"/>
              </a:buClr>
              <a:buSzPct val="100000"/>
              <a:buNone/>
            </a:pPr>
            <a:endParaRPr sz="2200">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112000"/>
              </a:lnSpc>
              <a:spcBef>
                <a:spcPts val="1100"/>
              </a:spcBef>
              <a:spcAft>
                <a:spcPts val="0"/>
              </a:spcAft>
              <a:buClr>
                <a:srgbClr val="1B4A81"/>
              </a:buClr>
              <a:buSzPct val="100000"/>
              <a:buNone/>
            </a:pPr>
            <a:endParaRPr sz="2400"/>
          </a:p>
          <a:p>
            <a:pPr marL="342900" lvl="0" indent="-215900" algn="l" rtl="0">
              <a:lnSpc>
                <a:spcPct val="112000"/>
              </a:lnSpc>
              <a:spcBef>
                <a:spcPts val="1100"/>
              </a:spcBef>
              <a:spcAft>
                <a:spcPts val="0"/>
              </a:spcAft>
              <a:buClr>
                <a:srgbClr val="1B4A81"/>
              </a:buClr>
              <a:buSzPct val="100000"/>
              <a:buNone/>
            </a:pPr>
            <a:endParaRPr sz="2400"/>
          </a:p>
          <a:p>
            <a:pPr marL="838200" lvl="1" indent="-215900" algn="l" rtl="0">
              <a:lnSpc>
                <a:spcPct val="112000"/>
              </a:lnSpc>
              <a:spcBef>
                <a:spcPts val="1100"/>
              </a:spcBef>
              <a:spcAft>
                <a:spcPts val="0"/>
              </a:spcAft>
              <a:buClr>
                <a:srgbClr val="1B4A81"/>
              </a:buClr>
              <a:buSzPct val="100000"/>
              <a:buNone/>
            </a:pPr>
            <a:endParaRPr sz="2400"/>
          </a:p>
          <a:p>
            <a:pPr marL="838200" lvl="1" indent="-215900" algn="l" rtl="0">
              <a:lnSpc>
                <a:spcPct val="112000"/>
              </a:lnSpc>
              <a:spcBef>
                <a:spcPts val="1100"/>
              </a:spcBef>
              <a:spcAft>
                <a:spcPts val="0"/>
              </a:spcAft>
              <a:buClr>
                <a:srgbClr val="1B4A81"/>
              </a:buClr>
              <a:buSzPct val="100000"/>
              <a:buNone/>
            </a:pPr>
            <a:endParaRPr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2d009683977_0_78"/>
          <p:cNvSpPr txBox="1">
            <a:spLocks noGrp="1"/>
          </p:cNvSpPr>
          <p:nvPr>
            <p:ph type="title"/>
          </p:nvPr>
        </p:nvSpPr>
        <p:spPr>
          <a:xfrm>
            <a:off x="20326" y="301925"/>
            <a:ext cx="12170100" cy="990900"/>
          </a:xfrm>
          <a:prstGeom prst="rect">
            <a:avLst/>
          </a:prstGeom>
          <a:solidFill>
            <a:srgbClr val="F4F2E4"/>
          </a:solidFill>
          <a:ln>
            <a:noFill/>
          </a:ln>
        </p:spPr>
        <p:txBody>
          <a:bodyPr spcFirstLastPara="1" wrap="square" lIns="111750" tIns="55850" rIns="111750" bIns="55850" anchor="t" anchorCtr="0">
            <a:noAutofit/>
          </a:bodyPr>
          <a:lstStyle/>
          <a:p>
            <a:pPr marL="0" lvl="0" indent="0" algn="l" rtl="0">
              <a:lnSpc>
                <a:spcPct val="90000"/>
              </a:lnSpc>
              <a:spcBef>
                <a:spcPts val="0"/>
              </a:spcBef>
              <a:spcAft>
                <a:spcPts val="0"/>
              </a:spcAft>
              <a:buClr>
                <a:srgbClr val="262626"/>
              </a:buClr>
              <a:buSzPts val="4600"/>
              <a:buFont typeface="Corbel" panose="020B0503020204020204"/>
              <a:buNone/>
            </a:pPr>
            <a:r>
              <a:rPr lang="ro-RO" altLang="en-US" i="0">
                <a:latin typeface="Lucida Sans" panose="020B0602030504020204"/>
                <a:ea typeface="Lucida Sans" panose="020B0602030504020204"/>
                <a:cs typeface="Lucida Sans" panose="020B0602030504020204"/>
                <a:sym typeface="Lucida Sans" panose="020B0602030504020204"/>
              </a:rPr>
              <a:t>Modificarea funcției neurologice </a:t>
            </a:r>
            <a:endParaRPr i="0">
              <a:latin typeface="Lucida Sans" panose="020B0602030504020204"/>
              <a:ea typeface="Lucida Sans" panose="020B0602030504020204"/>
              <a:cs typeface="Lucida Sans" panose="020B0602030504020204"/>
              <a:sym typeface="Lucida Sans" panose="020B0602030504020204"/>
            </a:endParaRPr>
          </a:p>
        </p:txBody>
      </p:sp>
      <p:sp>
        <p:nvSpPr>
          <p:cNvPr id="195" name="Google Shape;195;g2d009683977_0_78"/>
          <p:cNvSpPr txBox="1">
            <a:spLocks noGrp="1"/>
          </p:cNvSpPr>
          <p:nvPr>
            <p:ph type="body" idx="1"/>
          </p:nvPr>
        </p:nvSpPr>
        <p:spPr>
          <a:xfrm>
            <a:off x="186425" y="1407075"/>
            <a:ext cx="11860200" cy="2168700"/>
          </a:xfrm>
          <a:prstGeom prst="rect">
            <a:avLst/>
          </a:prstGeom>
          <a:noFill/>
          <a:ln>
            <a:noFill/>
          </a:ln>
        </p:spPr>
        <p:txBody>
          <a:bodyPr spcFirstLastPara="1" wrap="square" lIns="111750" tIns="55850" rIns="111750" bIns="55850" anchor="t" anchorCtr="0">
            <a:normAutofit fontScale="57500"/>
          </a:bodyPr>
          <a:lstStyle/>
          <a:p>
            <a:pPr marL="0" lvl="0" indent="0" algn="just" rtl="0">
              <a:lnSpc>
                <a:spcPct val="112000"/>
              </a:lnSpc>
              <a:spcBef>
                <a:spcPts val="0"/>
              </a:spcBef>
              <a:spcAft>
                <a:spcPts val="0"/>
              </a:spcAft>
              <a:buClr>
                <a:srgbClr val="262626"/>
              </a:buClr>
              <a:buSzPct val="100000"/>
              <a:buNone/>
            </a:pPr>
            <a:r>
              <a:rPr lang="en-US" sz="3900">
                <a:latin typeface="Lucida Sans" panose="020B0602030504020204"/>
                <a:ea typeface="Lucida Sans" panose="020B0602030504020204"/>
                <a:cs typeface="Lucida Sans" panose="020B0602030504020204"/>
                <a:sym typeface="Lucida Sans" panose="020B0602030504020204"/>
              </a:rPr>
              <a:t>În studiile</a:t>
            </a:r>
            <a:r>
              <a:rPr lang="ro-RO" altLang="en-US" sz="3900">
                <a:latin typeface="Lucida Sans" panose="020B0602030504020204"/>
                <a:ea typeface="Lucida Sans" panose="020B0602030504020204"/>
                <a:cs typeface="Lucida Sans" panose="020B0602030504020204"/>
                <a:sym typeface="Lucida Sans" panose="020B0602030504020204"/>
              </a:rPr>
              <a:t> efectuate</a:t>
            </a:r>
            <a:r>
              <a:rPr lang="en-US" sz="3900">
                <a:latin typeface="Lucida Sans" panose="020B0602030504020204"/>
                <a:ea typeface="Lucida Sans" panose="020B0602030504020204"/>
                <a:cs typeface="Lucida Sans" panose="020B0602030504020204"/>
                <a:sym typeface="Lucida Sans" panose="020B0602030504020204"/>
              </a:rPr>
              <a:t> pe animale, mediile îmbogățite </a:t>
            </a:r>
            <a:r>
              <a:rPr lang="ro-RO" altLang="en-US" sz="3900">
                <a:latin typeface="Lucida Sans" panose="020B0602030504020204"/>
                <a:ea typeface="Lucida Sans" panose="020B0602030504020204"/>
                <a:cs typeface="Lucida Sans" panose="020B0602030504020204"/>
                <a:sym typeface="Lucida Sans" panose="020B0602030504020204"/>
              </a:rPr>
              <a:t>prin materiale ludice</a:t>
            </a:r>
            <a:r>
              <a:rPr lang="en-US" sz="3900">
                <a:latin typeface="Lucida Sans" panose="020B0602030504020204"/>
                <a:ea typeface="Lucida Sans" panose="020B0602030504020204"/>
                <a:cs typeface="Lucida Sans" panose="020B0602030504020204"/>
                <a:sym typeface="Lucida Sans" panose="020B0602030504020204"/>
              </a:rPr>
              <a:t> influențează </a:t>
            </a:r>
            <a:r>
              <a:rPr lang="ro-RO" altLang="en-US" sz="3900">
                <a:latin typeface="Lucida Sans" panose="020B0602030504020204"/>
                <a:ea typeface="Lucida Sans" panose="020B0602030504020204"/>
                <a:cs typeface="Lucida Sans" panose="020B0602030504020204"/>
                <a:sym typeface="Lucida Sans" panose="020B0602030504020204"/>
              </a:rPr>
              <a:t>acele </a:t>
            </a:r>
            <a:r>
              <a:rPr lang="en-US" sz="3900">
                <a:latin typeface="Lucida Sans" panose="020B0602030504020204"/>
                <a:ea typeface="Lucida Sans" panose="020B0602030504020204"/>
                <a:cs typeface="Lucida Sans" panose="020B0602030504020204"/>
                <a:sym typeface="Lucida Sans" panose="020B0602030504020204"/>
              </a:rPr>
              <a:t>regiuni</a:t>
            </a:r>
            <a:r>
              <a:rPr lang="ro-RO" altLang="en-US" sz="3900">
                <a:latin typeface="Lucida Sans" panose="020B0602030504020204"/>
                <a:ea typeface="Lucida Sans" panose="020B0602030504020204"/>
                <a:cs typeface="Lucida Sans" panose="020B0602030504020204"/>
                <a:sym typeface="Lucida Sans" panose="020B0602030504020204"/>
              </a:rPr>
              <a:t> ale</a:t>
            </a:r>
            <a:r>
              <a:rPr lang="en-US" sz="3900">
                <a:latin typeface="Lucida Sans" panose="020B0602030504020204"/>
                <a:ea typeface="Lucida Sans" panose="020B0602030504020204"/>
                <a:cs typeface="Lucida Sans" panose="020B0602030504020204"/>
                <a:sym typeface="Lucida Sans" panose="020B0602030504020204"/>
              </a:rPr>
              <a:t> creierului </a:t>
            </a:r>
            <a:r>
              <a:rPr lang="ro-RO" altLang="en-US" sz="3900">
                <a:latin typeface="Lucida Sans" panose="020B0602030504020204"/>
                <a:ea typeface="Lucida Sans" panose="020B0602030504020204"/>
                <a:cs typeface="Lucida Sans" panose="020B0602030504020204"/>
                <a:sym typeface="Lucida Sans" panose="020B0602030504020204"/>
              </a:rPr>
              <a:t>care sunt </a:t>
            </a:r>
            <a:r>
              <a:rPr lang="en-US" sz="3900">
                <a:latin typeface="Lucida Sans" panose="020B0602030504020204"/>
                <a:ea typeface="Lucida Sans" panose="020B0602030504020204"/>
                <a:cs typeface="Lucida Sans" panose="020B0602030504020204"/>
                <a:sym typeface="Lucida Sans" panose="020B0602030504020204"/>
              </a:rPr>
              <a:t>implicate în răspunsurile la </a:t>
            </a:r>
            <a:r>
              <a:rPr lang="ro-RO" altLang="en-US" sz="3900">
                <a:latin typeface="Lucida Sans" panose="020B0602030504020204"/>
                <a:ea typeface="Lucida Sans" panose="020B0602030504020204"/>
                <a:cs typeface="Lucida Sans" panose="020B0602030504020204"/>
                <a:sym typeface="Lucida Sans" panose="020B0602030504020204"/>
              </a:rPr>
              <a:t>tot ceea ce este nou</a:t>
            </a:r>
            <a:r>
              <a:rPr lang="en-US" sz="3900">
                <a:latin typeface="Lucida Sans" panose="020B0602030504020204"/>
                <a:ea typeface="Lucida Sans" panose="020B0602030504020204"/>
                <a:cs typeface="Lucida Sans" panose="020B0602030504020204"/>
                <a:sym typeface="Lucida Sans" panose="020B0602030504020204"/>
              </a:rPr>
              <a:t>, </a:t>
            </a:r>
            <a:r>
              <a:rPr lang="ro-RO" altLang="en-US" sz="3900">
                <a:latin typeface="Lucida Sans" panose="020B0602030504020204"/>
                <a:ea typeface="Lucida Sans" panose="020B0602030504020204"/>
                <a:cs typeface="Lucida Sans" panose="020B0602030504020204"/>
                <a:sym typeface="Lucida Sans" panose="020B0602030504020204"/>
              </a:rPr>
              <a:t>învățare </a:t>
            </a:r>
            <a:r>
              <a:rPr lang="en-US" sz="3900">
                <a:latin typeface="Lucida Sans" panose="020B0602030504020204"/>
                <a:ea typeface="Lucida Sans" panose="020B0602030504020204"/>
                <a:cs typeface="Lucida Sans" panose="020B0602030504020204"/>
                <a:sym typeface="Lucida Sans" panose="020B0602030504020204"/>
              </a:rPr>
              <a:t>motorie, imitație și comportament social.</a:t>
            </a:r>
            <a:endParaRPr lang="en-US" sz="3900">
              <a:latin typeface="Lucida Sans" panose="020B0602030504020204"/>
              <a:ea typeface="Lucida Sans" panose="020B0602030504020204"/>
              <a:cs typeface="Lucida Sans" panose="020B0602030504020204"/>
              <a:sym typeface="Lucida Sans" panose="020B0602030504020204"/>
            </a:endParaRPr>
          </a:p>
          <a:p>
            <a:pPr marL="0" lvl="0" indent="0" algn="just" rtl="0">
              <a:lnSpc>
                <a:spcPct val="112000"/>
              </a:lnSpc>
              <a:spcBef>
                <a:spcPts val="0"/>
              </a:spcBef>
              <a:spcAft>
                <a:spcPts val="0"/>
              </a:spcAft>
              <a:buClr>
                <a:srgbClr val="262626"/>
              </a:buClr>
              <a:buSzPct val="100000"/>
              <a:buNone/>
            </a:pPr>
            <a:r>
              <a:rPr lang="en-US" sz="3900">
                <a:latin typeface="Lucida Sans" panose="020B0602030504020204"/>
                <a:ea typeface="Lucida Sans" panose="020B0602030504020204"/>
                <a:cs typeface="Lucida Sans" panose="020B0602030504020204"/>
                <a:sym typeface="Lucida Sans" panose="020B0602030504020204"/>
              </a:rPr>
              <a:t>Jocul poate modifica funcția creierului, permițând soluționarea îmbunătățită a problemelor și capacitatea de a gestiona noutatea</a:t>
            </a:r>
            <a:r>
              <a:rPr lang="ro-RO" altLang="en-US" sz="3900">
                <a:latin typeface="Lucida Sans" panose="020B0602030504020204"/>
                <a:ea typeface="Lucida Sans" panose="020B0602030504020204"/>
                <a:cs typeface="Lucida Sans" panose="020B0602030504020204"/>
                <a:sym typeface="Lucida Sans" panose="020B0602030504020204"/>
              </a:rPr>
              <a:t>.</a:t>
            </a:r>
            <a:endParaRPr sz="3900">
              <a:latin typeface="Corbel" panose="020B0503020204020204"/>
              <a:ea typeface="Corbel" panose="020B0503020204020204"/>
              <a:cs typeface="Corbel" panose="020B0503020204020204"/>
              <a:sym typeface="Corbel" panose="020B0503020204020204"/>
            </a:endParaRPr>
          </a:p>
          <a:p>
            <a:pPr marL="838200" lvl="1" indent="-342900" algn="l" rtl="0">
              <a:lnSpc>
                <a:spcPct val="112000"/>
              </a:lnSpc>
              <a:spcBef>
                <a:spcPts val="1100"/>
              </a:spcBef>
              <a:spcAft>
                <a:spcPts val="0"/>
              </a:spcAft>
              <a:buClr>
                <a:srgbClr val="262626"/>
              </a:buClr>
              <a:buSzPct val="110000"/>
              <a:buNone/>
            </a:pPr>
            <a:endParaRPr>
              <a:latin typeface="Corbel" panose="020B0503020204020204"/>
              <a:ea typeface="Corbel" panose="020B0503020204020204"/>
              <a:cs typeface="Corbel" panose="020B0503020204020204"/>
              <a:sym typeface="Corbel" panose="020B0503020204020204"/>
            </a:endParaRPr>
          </a:p>
        </p:txBody>
      </p:sp>
      <p:pic>
        <p:nvPicPr>
          <p:cNvPr id="196" name="Google Shape;196;g2d009683977_0_78"/>
          <p:cNvPicPr preferRelativeResize="0"/>
          <p:nvPr/>
        </p:nvPicPr>
        <p:blipFill rotWithShape="1">
          <a:blip r:embed="rId1"/>
          <a:srcRect/>
          <a:stretch>
            <a:fillRect/>
          </a:stretch>
        </p:blipFill>
        <p:spPr>
          <a:xfrm>
            <a:off x="8242941" y="3575823"/>
            <a:ext cx="3533449" cy="2829574"/>
          </a:xfrm>
          <a:prstGeom prst="rect">
            <a:avLst/>
          </a:prstGeom>
          <a:noFill/>
          <a:ln>
            <a:noFill/>
          </a:ln>
        </p:spPr>
      </p:pic>
      <p:pic>
        <p:nvPicPr>
          <p:cNvPr id="197" name="Google Shape;197;g2d009683977_0_78"/>
          <p:cNvPicPr preferRelativeResize="0"/>
          <p:nvPr/>
        </p:nvPicPr>
        <p:blipFill rotWithShape="1">
          <a:blip r:embed="rId2"/>
          <a:srcRect/>
          <a:stretch>
            <a:fillRect/>
          </a:stretch>
        </p:blipFill>
        <p:spPr>
          <a:xfrm>
            <a:off x="528834" y="3575477"/>
            <a:ext cx="2820048" cy="3055053"/>
          </a:xfrm>
          <a:prstGeom prst="rect">
            <a:avLst/>
          </a:prstGeom>
          <a:noFill/>
          <a:ln>
            <a:noFill/>
          </a:ln>
        </p:spPr>
      </p:pic>
      <p:pic>
        <p:nvPicPr>
          <p:cNvPr id="198" name="Google Shape;198;g2d009683977_0_78"/>
          <p:cNvPicPr preferRelativeResize="0"/>
          <p:nvPr/>
        </p:nvPicPr>
        <p:blipFill rotWithShape="1">
          <a:blip r:embed="rId3"/>
          <a:srcRect/>
          <a:stretch>
            <a:fillRect/>
          </a:stretch>
        </p:blipFill>
        <p:spPr>
          <a:xfrm>
            <a:off x="3903870" y="4118663"/>
            <a:ext cx="3635317" cy="22865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2d009683977_0_32"/>
          <p:cNvSpPr txBox="1">
            <a:spLocks noGrp="1"/>
          </p:cNvSpPr>
          <p:nvPr>
            <p:ph type="title"/>
          </p:nvPr>
        </p:nvSpPr>
        <p:spPr>
          <a:xfrm>
            <a:off x="812693" y="304870"/>
            <a:ext cx="10768200" cy="838500"/>
          </a:xfrm>
          <a:prstGeom prst="rect">
            <a:avLst/>
          </a:prstGeom>
        </p:spPr>
        <p:txBody>
          <a:bodyPr spcFirstLastPara="1" wrap="square" lIns="111750" tIns="55850" rIns="111750" bIns="55850" anchor="b" anchorCtr="0">
            <a:normAutofit/>
          </a:bodyPr>
          <a:lstStyle/>
          <a:p>
            <a:pPr marL="0" lvl="0" indent="0" algn="r" rtl="0">
              <a:spcBef>
                <a:spcPts val="0"/>
              </a:spcBef>
              <a:spcAft>
                <a:spcPts val="0"/>
              </a:spcAft>
              <a:buNone/>
            </a:pPr>
            <a:r>
              <a:rPr lang="ro-RO" altLang="en-US">
                <a:latin typeface="Lucida Sans" panose="020B0602030504020204"/>
                <a:ea typeface="Lucida Sans" panose="020B0602030504020204"/>
                <a:cs typeface="Lucida Sans" panose="020B0602030504020204"/>
                <a:sym typeface="Lucida Sans" panose="020B0602030504020204"/>
              </a:rPr>
              <a:t>Utilizarea terapeutică a jocului </a:t>
            </a:r>
            <a:endParaRPr>
              <a:latin typeface="Lucida Sans" panose="020B0602030504020204"/>
              <a:ea typeface="Lucida Sans" panose="020B0602030504020204"/>
              <a:cs typeface="Lucida Sans" panose="020B0602030504020204"/>
              <a:sym typeface="Lucida Sans" panose="020B0602030504020204"/>
            </a:endParaRPr>
          </a:p>
        </p:txBody>
      </p:sp>
      <p:sp>
        <p:nvSpPr>
          <p:cNvPr id="205" name="Google Shape;205;g2d009683977_0_32"/>
          <p:cNvSpPr txBox="1">
            <a:spLocks noGrp="1"/>
          </p:cNvSpPr>
          <p:nvPr>
            <p:ph type="body" idx="1"/>
          </p:nvPr>
        </p:nvSpPr>
        <p:spPr>
          <a:xfrm>
            <a:off x="812800" y="2270760"/>
            <a:ext cx="10768330" cy="3883025"/>
          </a:xfrm>
          <a:prstGeom prst="rect">
            <a:avLst/>
          </a:prstGeom>
        </p:spPr>
        <p:txBody>
          <a:bodyPr spcFirstLastPara="1" wrap="square" lIns="111750" tIns="55850" rIns="111750" bIns="55850" anchor="t" anchorCtr="0">
            <a:normAutofit lnSpcReduction="20000"/>
          </a:bodyPr>
          <a:lstStyle/>
          <a:p>
            <a:pPr marL="0" lvl="0" indent="0" algn="just" rtl="0">
              <a:spcBef>
                <a:spcPts val="1100"/>
              </a:spcBef>
              <a:spcAft>
                <a:spcPts val="0"/>
              </a:spcAft>
              <a:buNone/>
            </a:pPr>
            <a:r>
              <a:rPr sz="3100">
                <a:latin typeface="Lucida Sans" panose="020B0602030504020204"/>
                <a:ea typeface="Lucida Sans" panose="020B0602030504020204"/>
                <a:cs typeface="Lucida Sans" panose="020B0602030504020204"/>
                <a:sym typeface="Lucida Sans" panose="020B0602030504020204"/>
              </a:rPr>
              <a:t>Există un continuum - cum este folosit jocul în T</a:t>
            </a:r>
            <a:r>
              <a:rPr lang="ro-RO" sz="3100">
                <a:latin typeface="Lucida Sans" panose="020B0602030504020204"/>
                <a:ea typeface="Lucida Sans" panose="020B0602030504020204"/>
                <a:cs typeface="Lucida Sans" panose="020B0602030504020204"/>
                <a:sym typeface="Lucida Sans" panose="020B0602030504020204"/>
              </a:rPr>
              <a:t>O</a:t>
            </a:r>
            <a:r>
              <a:rPr sz="3100">
                <a:latin typeface="Lucida Sans" panose="020B0602030504020204"/>
                <a:ea typeface="Lucida Sans" panose="020B0602030504020204"/>
                <a:cs typeface="Lucida Sans" panose="020B0602030504020204"/>
                <a:sym typeface="Lucida Sans" panose="020B0602030504020204"/>
              </a:rPr>
              <a:t> și alte profesii. Vom evidenția modul în care </a:t>
            </a:r>
            <a:r>
              <a:rPr lang="ro-RO" sz="3100">
                <a:latin typeface="Lucida Sans" panose="020B0602030504020204"/>
                <a:ea typeface="Lucida Sans" panose="020B0602030504020204"/>
                <a:cs typeface="Lucida Sans" panose="020B0602030504020204"/>
                <a:sym typeface="Lucida Sans" panose="020B0602030504020204"/>
              </a:rPr>
              <a:t>cadrele didactice </a:t>
            </a:r>
            <a:r>
              <a:rPr sz="3100">
                <a:latin typeface="Lucida Sans" panose="020B0602030504020204"/>
                <a:ea typeface="Lucida Sans" panose="020B0602030504020204"/>
                <a:cs typeface="Lucida Sans" panose="020B0602030504020204"/>
                <a:sym typeface="Lucida Sans" panose="020B0602030504020204"/>
              </a:rPr>
              <a:t>încep să se gândească la joc</a:t>
            </a:r>
            <a:r>
              <a:rPr lang="ro-RO" sz="3100">
                <a:latin typeface="Lucida Sans" panose="020B0602030504020204"/>
                <a:ea typeface="Lucida Sans" panose="020B0602030504020204"/>
                <a:cs typeface="Lucida Sans" panose="020B0602030504020204"/>
                <a:sym typeface="Lucida Sans" panose="020B0602030504020204"/>
              </a:rPr>
              <a:t>,</a:t>
            </a:r>
            <a:r>
              <a:rPr sz="3100">
                <a:latin typeface="Lucida Sans" panose="020B0602030504020204"/>
                <a:ea typeface="Lucida Sans" panose="020B0602030504020204"/>
                <a:cs typeface="Lucida Sans" panose="020B0602030504020204"/>
                <a:sym typeface="Lucida Sans" panose="020B0602030504020204"/>
              </a:rPr>
              <a:t> ca parte a învățării la clasă și apoi</a:t>
            </a:r>
            <a:r>
              <a:rPr lang="ro-RO" sz="3100">
                <a:latin typeface="Lucida Sans" panose="020B0602030504020204"/>
                <a:ea typeface="Lucida Sans" panose="020B0602030504020204"/>
                <a:cs typeface="Lucida Sans" panose="020B0602030504020204"/>
                <a:sym typeface="Lucida Sans" panose="020B0602030504020204"/>
              </a:rPr>
              <a:t>,</a:t>
            </a:r>
            <a:r>
              <a:rPr sz="3100">
                <a:latin typeface="Lucida Sans" panose="020B0602030504020204"/>
                <a:ea typeface="Lucida Sans" panose="020B0602030504020204"/>
                <a:cs typeface="Lucida Sans" panose="020B0602030504020204"/>
                <a:sym typeface="Lucida Sans" panose="020B0602030504020204"/>
              </a:rPr>
              <a:t> vom discuta despre filozofia T</a:t>
            </a:r>
            <a:r>
              <a:rPr lang="ro-RO" sz="3100">
                <a:latin typeface="Lucida Sans" panose="020B0602030504020204"/>
                <a:ea typeface="Lucida Sans" panose="020B0602030504020204"/>
                <a:cs typeface="Lucida Sans" panose="020B0602030504020204"/>
                <a:sym typeface="Lucida Sans" panose="020B0602030504020204"/>
              </a:rPr>
              <a:t>O</a:t>
            </a:r>
            <a:r>
              <a:rPr sz="3100">
                <a:latin typeface="Lucida Sans" panose="020B0602030504020204"/>
                <a:ea typeface="Lucida Sans" panose="020B0602030504020204"/>
                <a:cs typeface="Lucida Sans" panose="020B0602030504020204"/>
                <a:sym typeface="Lucida Sans" panose="020B0602030504020204"/>
              </a:rPr>
              <a:t> a jocului ca ocupație.</a:t>
            </a:r>
            <a:endParaRPr sz="3100">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g2d009683977_0_40"/>
          <p:cNvPicPr preferRelativeResize="0"/>
          <p:nvPr/>
        </p:nvPicPr>
        <p:blipFill>
          <a:blip r:embed="rId1"/>
          <a:stretch>
            <a:fillRect/>
          </a:stretch>
        </p:blipFill>
        <p:spPr>
          <a:xfrm>
            <a:off x="452120" y="309880"/>
            <a:ext cx="10866755" cy="5746750"/>
          </a:xfrm>
          <a:prstGeom prst="rect">
            <a:avLst/>
          </a:prstGeom>
          <a:noFill/>
          <a:ln>
            <a:noFill/>
          </a:ln>
        </p:spPr>
      </p:pic>
      <p:sp>
        <p:nvSpPr>
          <p:cNvPr id="224" name="Google Shape;224;g2d009683977_0_40"/>
          <p:cNvSpPr txBox="1"/>
          <p:nvPr/>
        </p:nvSpPr>
        <p:spPr>
          <a:xfrm>
            <a:off x="106050" y="6256475"/>
            <a:ext cx="11969400" cy="60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b="1">
                <a:solidFill>
                  <a:schemeClr val="lt1"/>
                </a:solidFill>
                <a:latin typeface="Malgun Gothic" panose="020B0503020000020004" charset="-127"/>
                <a:ea typeface="Malgun Gothic" panose="020B0503020000020004" charset="-127"/>
                <a:cs typeface="Malgun Gothic" panose="020B0503020000020004" charset="-127"/>
                <a:sym typeface="Malgun Gothic" panose="020B0503020000020004" charset="-127"/>
              </a:rPr>
              <a:t>https://www.researchgate.net/publication/316547890_Occupational_perspective_on_play_for_the_sake_of_play</a:t>
            </a:r>
            <a:endParaRPr sz="1700" b="1">
              <a:solidFill>
                <a:schemeClr val="lt1"/>
              </a:solidFill>
              <a:latin typeface="Malgun Gothic" panose="020B0503020000020004" charset="-127"/>
              <a:ea typeface="Malgun Gothic" panose="020B0503020000020004" charset="-127"/>
              <a:cs typeface="Malgun Gothic" panose="020B0503020000020004" charset="-127"/>
              <a:sym typeface="Malgun Gothic" panose="020B0503020000020004" charset="-127"/>
            </a:endParaRPr>
          </a:p>
        </p:txBody>
      </p:sp>
      <p:sp>
        <p:nvSpPr>
          <p:cNvPr id="225" name="Google Shape;225;g2d009683977_0_40"/>
          <p:cNvSpPr txBox="1"/>
          <p:nvPr/>
        </p:nvSpPr>
        <p:spPr>
          <a:xfrm flipH="1">
            <a:off x="11419300" y="112675"/>
            <a:ext cx="417600" cy="660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P</a:t>
            </a: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l</a:t>
            </a: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a</a:t>
            </a: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y</a:t>
            </a: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a</a:t>
            </a: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s</a:t>
            </a: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o</a:t>
            </a: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c</a:t>
            </a: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c</a:t>
            </a: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u</a:t>
            </a: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p</a:t>
            </a: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a</a:t>
            </a: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t</a:t>
            </a: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i</a:t>
            </a: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o</a:t>
            </a: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None/>
            </a:pP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n</a:t>
            </a: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00" name="Shape 100"/>
        <p:cNvGrpSpPr/>
        <p:nvPr/>
      </p:nvGrpSpPr>
      <p:grpSpPr>
        <a:xfrm>
          <a:off x="0" y="0"/>
          <a:ext cx="0" cy="0"/>
          <a:chOff x="0" y="0"/>
          <a:chExt cx="0" cy="0"/>
        </a:xfrm>
      </p:grpSpPr>
      <p:pic>
        <p:nvPicPr>
          <p:cNvPr id="101" name="Google Shape;101;g2e080085fcc_0_6"/>
          <p:cNvPicPr preferRelativeResize="0"/>
          <p:nvPr/>
        </p:nvPicPr>
        <p:blipFill>
          <a:blip r:embed="rId1"/>
          <a:stretch>
            <a:fillRect/>
          </a:stretch>
        </p:blipFill>
        <p:spPr>
          <a:xfrm>
            <a:off x="564375" y="2822575"/>
            <a:ext cx="3399775" cy="3399775"/>
          </a:xfrm>
          <a:prstGeom prst="rect">
            <a:avLst/>
          </a:prstGeom>
          <a:noFill/>
          <a:ln>
            <a:noFill/>
          </a:ln>
        </p:spPr>
      </p:pic>
      <p:sp>
        <p:nvSpPr>
          <p:cNvPr id="102" name="Google Shape;102;g2e080085fcc_0_6"/>
          <p:cNvSpPr txBox="1"/>
          <p:nvPr/>
        </p:nvSpPr>
        <p:spPr>
          <a:xfrm>
            <a:off x="847750" y="531325"/>
            <a:ext cx="10692300" cy="80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a:solidFill>
                  <a:srgbClr val="FAFAEF"/>
                </a:solidFill>
                <a:latin typeface="Lucida Sans" panose="020B0602030504020204"/>
                <a:ea typeface="Lucida Sans" panose="020B0602030504020204"/>
                <a:cs typeface="Lucida Sans" panose="020B0602030504020204"/>
                <a:sym typeface="Lucida Sans" panose="020B0602030504020204"/>
              </a:rPr>
              <a:t>Scurt</a:t>
            </a:r>
            <a:r>
              <a:rPr lang="ro-RO" sz="4800">
                <a:solidFill>
                  <a:srgbClr val="FAFAEF"/>
                </a:solidFill>
                <a:latin typeface="Lucida Sans" panose="020B0602030504020204"/>
                <a:ea typeface="Lucida Sans" panose="020B0602030504020204"/>
                <a:cs typeface="Lucida Sans" panose="020B0602030504020204"/>
                <a:sym typeface="Lucida Sans" panose="020B0602030504020204"/>
              </a:rPr>
              <a:t>ă introducere</a:t>
            </a:r>
            <a:endParaRPr sz="4800">
              <a:solidFill>
                <a:srgbClr val="FAFAEF"/>
              </a:solidFill>
              <a:latin typeface="Lucida Sans" panose="020B0602030504020204"/>
              <a:ea typeface="Lucida Sans" panose="020B0602030504020204"/>
              <a:cs typeface="Lucida Sans" panose="020B0602030504020204"/>
              <a:sym typeface="Lucida Sans" panose="020B0602030504020204"/>
            </a:endParaRPr>
          </a:p>
        </p:txBody>
      </p:sp>
      <p:pic>
        <p:nvPicPr>
          <p:cNvPr id="103" name="Google Shape;103;g2e080085fcc_0_6"/>
          <p:cNvPicPr preferRelativeResize="0"/>
          <p:nvPr/>
        </p:nvPicPr>
        <p:blipFill rotWithShape="1">
          <a:blip r:embed="rId2"/>
          <a:srcRect l="12914" t="1434" r="14039" b="2917"/>
          <a:stretch>
            <a:fillRect/>
          </a:stretch>
        </p:blipFill>
        <p:spPr>
          <a:xfrm>
            <a:off x="8425500" y="2822575"/>
            <a:ext cx="2741875" cy="3399775"/>
          </a:xfrm>
          <a:prstGeom prst="rect">
            <a:avLst/>
          </a:prstGeom>
          <a:noFill/>
          <a:ln>
            <a:noFill/>
          </a:ln>
        </p:spPr>
      </p:pic>
      <p:pic>
        <p:nvPicPr>
          <p:cNvPr id="104" name="Google Shape;104;g2e080085fcc_0_6"/>
          <p:cNvPicPr preferRelativeResize="0"/>
          <p:nvPr/>
        </p:nvPicPr>
        <p:blipFill>
          <a:blip r:embed="rId3"/>
          <a:stretch>
            <a:fillRect/>
          </a:stretch>
        </p:blipFill>
        <p:spPr>
          <a:xfrm>
            <a:off x="4572002" y="2822575"/>
            <a:ext cx="3036774" cy="3399773"/>
          </a:xfrm>
          <a:prstGeom prst="rect">
            <a:avLst/>
          </a:prstGeom>
          <a:noFill/>
          <a:ln>
            <a:noFill/>
          </a:ln>
        </p:spPr>
      </p:pic>
      <p:sp>
        <p:nvSpPr>
          <p:cNvPr id="1" name="Rounded Rectangle 0"/>
          <p:cNvSpPr/>
          <p:nvPr/>
        </p:nvSpPr>
        <p:spPr>
          <a:xfrm>
            <a:off x="564515" y="6222365"/>
            <a:ext cx="3399155" cy="457200"/>
          </a:xfrm>
          <a:prstGeom prst="roundRect">
            <a:avLst/>
          </a:prstGeom>
        </p:spPr>
        <p:style>
          <a:lnRef idx="0">
            <a:srgbClr val="FFFFFF"/>
          </a:lnRef>
          <a:fillRef idx="2">
            <a:schemeClr val="accent1"/>
          </a:fillRef>
          <a:effectRef idx="1">
            <a:schemeClr val="accent1"/>
          </a:effectRef>
          <a:fontRef idx="minor">
            <a:schemeClr val="lt1"/>
          </a:fontRef>
        </p:style>
        <p:txBody>
          <a:bodyPr rtlCol="0" anchor="ctr"/>
          <a:p>
            <a:pPr algn="ctr"/>
            <a:r>
              <a:rPr lang="ro-RO" altLang="en-US" b="1">
                <a:solidFill>
                  <a:schemeClr val="tx1"/>
                </a:solidFill>
              </a:rPr>
              <a:t>HEATHER M. KUHANECK</a:t>
            </a:r>
            <a:endParaRPr lang="ro-RO" altLang="en-US" b="1">
              <a:solidFill>
                <a:schemeClr val="tx1"/>
              </a:solidFill>
            </a:endParaRPr>
          </a:p>
        </p:txBody>
      </p:sp>
      <p:sp>
        <p:nvSpPr>
          <p:cNvPr id="2" name="Rounded Rectangle 1"/>
          <p:cNvSpPr/>
          <p:nvPr/>
        </p:nvSpPr>
        <p:spPr>
          <a:xfrm>
            <a:off x="4572000" y="6222365"/>
            <a:ext cx="3037205" cy="457200"/>
          </a:xfrm>
          <a:prstGeom prst="roundRect">
            <a:avLst/>
          </a:prstGeom>
        </p:spPr>
        <p:style>
          <a:lnRef idx="0">
            <a:srgbClr val="FFFFFF"/>
          </a:lnRef>
          <a:fillRef idx="2">
            <a:schemeClr val="accent1"/>
          </a:fillRef>
          <a:effectRef idx="1">
            <a:schemeClr val="accent1"/>
          </a:effectRef>
          <a:fontRef idx="minor">
            <a:schemeClr val="lt1"/>
          </a:fontRef>
        </p:style>
        <p:txBody>
          <a:bodyPr rtlCol="0" anchor="ctr"/>
          <a:p>
            <a:pPr algn="ctr"/>
            <a:r>
              <a:rPr lang="ro-RO" altLang="en-US" b="1">
                <a:solidFill>
                  <a:schemeClr val="tx1"/>
                </a:solidFill>
              </a:rPr>
              <a:t>ELLEN M. MARTINO</a:t>
            </a:r>
            <a:endParaRPr lang="ro-RO" altLang="en-US" b="1">
              <a:solidFill>
                <a:schemeClr val="tx1"/>
              </a:solidFill>
            </a:endParaRPr>
          </a:p>
        </p:txBody>
      </p:sp>
      <p:sp>
        <p:nvSpPr>
          <p:cNvPr id="3" name="Rounded Rectangle 2"/>
          <p:cNvSpPr/>
          <p:nvPr/>
        </p:nvSpPr>
        <p:spPr>
          <a:xfrm>
            <a:off x="8426450" y="6222365"/>
            <a:ext cx="2740025" cy="457200"/>
          </a:xfrm>
          <a:prstGeom prst="roundRect">
            <a:avLst/>
          </a:prstGeom>
        </p:spPr>
        <p:style>
          <a:lnRef idx="0">
            <a:srgbClr val="FFFFFF"/>
          </a:lnRef>
          <a:fillRef idx="2">
            <a:schemeClr val="accent1"/>
          </a:fillRef>
          <a:effectRef idx="1">
            <a:schemeClr val="accent1"/>
          </a:effectRef>
          <a:fontRef idx="minor">
            <a:schemeClr val="lt1"/>
          </a:fontRef>
        </p:style>
        <p:txBody>
          <a:bodyPr rtlCol="0" anchor="ctr"/>
          <a:p>
            <a:pPr algn="ctr"/>
            <a:r>
              <a:rPr lang="ro-RO" altLang="en-US" b="1">
                <a:solidFill>
                  <a:schemeClr val="tx1"/>
                </a:solidFill>
              </a:rPr>
              <a:t>TINA WEISMAN</a:t>
            </a:r>
            <a:endParaRPr lang="ro-RO" altLang="en-US" b="1">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cf0ef35b72_0_15"/>
          <p:cNvSpPr txBox="1">
            <a:spLocks noGrp="1"/>
          </p:cNvSpPr>
          <p:nvPr>
            <p:ph type="title"/>
          </p:nvPr>
        </p:nvSpPr>
        <p:spPr>
          <a:xfrm>
            <a:off x="761900" y="559805"/>
            <a:ext cx="3833400" cy="1401600"/>
          </a:xfrm>
          <a:prstGeom prst="rect">
            <a:avLst/>
          </a:prstGeom>
        </p:spPr>
        <p:txBody>
          <a:bodyPr spcFirstLastPara="1" wrap="square" lIns="111750" tIns="55850" rIns="111750" bIns="55850" anchor="t" anchorCtr="0">
            <a:normAutofit/>
          </a:bodyPr>
          <a:lstStyle/>
          <a:p>
            <a:pPr marL="0" lvl="0" indent="0" algn="r" rtl="0">
              <a:spcBef>
                <a:spcPts val="0"/>
              </a:spcBef>
              <a:spcAft>
                <a:spcPts val="0"/>
              </a:spcAft>
              <a:buNone/>
            </a:pPr>
            <a:r>
              <a:rPr lang="ro-RO" altLang="en-US">
                <a:latin typeface="Lucida Sans" panose="020B0602030504020204"/>
                <a:ea typeface="Lucida Sans" panose="020B0602030504020204"/>
                <a:cs typeface="Lucida Sans" panose="020B0602030504020204"/>
                <a:sym typeface="Lucida Sans" panose="020B0602030504020204"/>
              </a:rPr>
              <a:t>Joaca ca și </a:t>
            </a:r>
            <a:r>
              <a:rPr lang="en-US">
                <a:latin typeface="Lucida Sans" panose="020B0602030504020204"/>
                <a:ea typeface="Lucida Sans" panose="020B0602030504020204"/>
                <a:cs typeface="Lucida Sans" panose="020B0602030504020204"/>
                <a:sym typeface="Lucida Sans" panose="020B0602030504020204"/>
              </a:rPr>
              <a:t>ocupa</a:t>
            </a:r>
            <a:r>
              <a:rPr lang="ro-RO" altLang="en-US">
                <a:latin typeface="Lucida Sans" panose="020B0602030504020204"/>
                <a:ea typeface="Lucida Sans" panose="020B0602030504020204"/>
                <a:cs typeface="Lucida Sans" panose="020B0602030504020204"/>
                <a:sym typeface="Lucida Sans" panose="020B0602030504020204"/>
              </a:rPr>
              <a:t>ție</a:t>
            </a:r>
            <a:endParaRPr>
              <a:latin typeface="Lucida Sans" panose="020B0602030504020204"/>
              <a:ea typeface="Lucida Sans" panose="020B0602030504020204"/>
              <a:cs typeface="Lucida Sans" panose="020B0602030504020204"/>
              <a:sym typeface="Lucida Sans" panose="020B0602030504020204"/>
            </a:endParaRPr>
          </a:p>
        </p:txBody>
      </p:sp>
      <p:sp>
        <p:nvSpPr>
          <p:cNvPr id="232" name="Google Shape;232;g2cf0ef35b72_0_15"/>
          <p:cNvSpPr txBox="1">
            <a:spLocks noGrp="1"/>
          </p:cNvSpPr>
          <p:nvPr>
            <p:ph type="body" idx="1"/>
          </p:nvPr>
        </p:nvSpPr>
        <p:spPr>
          <a:xfrm>
            <a:off x="5617715" y="1760027"/>
            <a:ext cx="6247500" cy="4721100"/>
          </a:xfrm>
          <a:prstGeom prst="rect">
            <a:avLst/>
          </a:prstGeom>
        </p:spPr>
        <p:txBody>
          <a:bodyPr spcFirstLastPara="1" wrap="square" lIns="111750" tIns="55850" rIns="111750" bIns="55850" anchor="t" anchorCtr="0">
            <a:normAutofit lnSpcReduction="20000"/>
          </a:bodyPr>
          <a:lstStyle/>
          <a:p>
            <a:pPr marL="373380" lvl="0" indent="-373380" algn="l" rtl="0">
              <a:lnSpc>
                <a:spcPct val="100000"/>
              </a:lnSpc>
              <a:spcBef>
                <a:spcPts val="0"/>
              </a:spcBef>
              <a:spcAft>
                <a:spcPts val="0"/>
              </a:spcAft>
              <a:buClr>
                <a:srgbClr val="17564E"/>
              </a:buClr>
              <a:buSzPts val="2000"/>
              <a:buFont typeface="Arial" panose="020B0604020202020204"/>
              <a:buNone/>
            </a:pPr>
            <a:r>
              <a:rPr lang="ro-RO" altLang="en-US" sz="2000">
                <a:latin typeface="Lucida Sans" panose="020B0602030504020204"/>
                <a:ea typeface="Lucida Sans" panose="020B0602030504020204"/>
                <a:cs typeface="Lucida Sans" panose="020B0602030504020204"/>
                <a:sym typeface="Lucida Sans" panose="020B0602030504020204"/>
              </a:rPr>
              <a:t>Î</a:t>
            </a:r>
            <a:r>
              <a:rPr lang="en-US" sz="2000">
                <a:latin typeface="Lucida Sans" panose="020B0602030504020204"/>
                <a:ea typeface="Lucida Sans" panose="020B0602030504020204"/>
                <a:cs typeface="Lucida Sans" panose="020B0602030504020204"/>
                <a:sym typeface="Lucida Sans" panose="020B0602030504020204"/>
              </a:rPr>
              <a:t>n </a:t>
            </a:r>
            <a:r>
              <a:rPr lang="ro-RO" altLang="en-US" sz="2000">
                <a:latin typeface="Lucida Sans" panose="020B0602030504020204"/>
                <a:ea typeface="Lucida Sans" panose="020B0602030504020204"/>
                <a:cs typeface="Lucida Sans" panose="020B0602030504020204"/>
                <a:sym typeface="Lucida Sans" panose="020B0602030504020204"/>
              </a:rPr>
              <a:t>terapia ocupațională jocul este important, fiind principala ocupație a omului (și</a:t>
            </a:r>
            <a:r>
              <a:rPr lang="en-US" sz="2000">
                <a:latin typeface="Lucida Sans" panose="020B0602030504020204"/>
                <a:ea typeface="Lucida Sans" panose="020B0602030504020204"/>
                <a:cs typeface="Lucida Sans" panose="020B0602030504020204"/>
                <a:sym typeface="Lucida Sans" panose="020B0602030504020204"/>
              </a:rPr>
              <a:t> animal</a:t>
            </a:r>
            <a:r>
              <a:rPr lang="ro-RO" altLang="en-US" sz="2000">
                <a:latin typeface="Lucida Sans" panose="020B0602030504020204"/>
                <a:ea typeface="Lucida Sans" panose="020B0602030504020204"/>
                <a:cs typeface="Lucida Sans" panose="020B0602030504020204"/>
                <a:sym typeface="Lucida Sans" panose="020B0602030504020204"/>
              </a:rPr>
              <a:t>ului</a:t>
            </a:r>
            <a:r>
              <a:rPr lang="en-US" sz="2000">
                <a:latin typeface="Lucida Sans" panose="020B0602030504020204"/>
                <a:ea typeface="Lucida Sans" panose="020B0602030504020204"/>
                <a:cs typeface="Lucida Sans" panose="020B0602030504020204"/>
                <a:sym typeface="Lucida Sans" panose="020B0602030504020204"/>
              </a:rPr>
              <a:t>)</a:t>
            </a:r>
            <a:r>
              <a:rPr lang="ro-RO" altLang="en-US" sz="2000">
                <a:latin typeface="Lucida Sans" panose="020B0602030504020204"/>
                <a:ea typeface="Lucida Sans" panose="020B0602030504020204"/>
                <a:cs typeface="Lucida Sans" panose="020B0602030504020204"/>
                <a:sym typeface="Lucida Sans" panose="020B0602030504020204"/>
              </a:rPr>
              <a:t>.</a:t>
            </a:r>
            <a:endParaRPr sz="200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0"/>
              </a:spcBef>
              <a:spcAft>
                <a:spcPts val="0"/>
              </a:spcAft>
              <a:buClr>
                <a:srgbClr val="8CC5D4"/>
              </a:buClr>
              <a:buSzPts val="2400"/>
              <a:buFont typeface="Arial" panose="020B0604020202020204"/>
              <a:buNone/>
            </a:pPr>
            <a:endParaRPr sz="1600">
              <a:solidFill>
                <a:srgbClr val="595959"/>
              </a:solidFill>
              <a:latin typeface="Lucida Sans" panose="020B0602030504020204"/>
              <a:ea typeface="Lucida Sans" panose="020B0602030504020204"/>
              <a:cs typeface="Lucida Sans" panose="020B0602030504020204"/>
              <a:sym typeface="Lucida Sans" panose="020B0602030504020204"/>
            </a:endParaRPr>
          </a:p>
          <a:p>
            <a:pPr marL="685800" lvl="1" indent="-248920" algn="l" rtl="0">
              <a:spcBef>
                <a:spcPts val="900"/>
              </a:spcBef>
              <a:spcAft>
                <a:spcPts val="0"/>
              </a:spcAft>
              <a:buClr>
                <a:schemeClr val="dk1"/>
              </a:buClr>
              <a:buSzPts val="2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 Jocul, în mediul natural</a:t>
            </a:r>
            <a:r>
              <a:rPr lang="en-US">
                <a:latin typeface="Lucida Sans" panose="020B0602030504020204"/>
                <a:ea typeface="Lucida Sans" panose="020B0602030504020204"/>
                <a:cs typeface="Lucida Sans" panose="020B0602030504020204"/>
                <a:sym typeface="Lucida Sans" panose="020B0602030504020204"/>
              </a:rPr>
              <a:t>: </a:t>
            </a:r>
            <a:r>
              <a:rPr lang="ro-RO" altLang="en-US" i="1">
                <a:latin typeface="Lucida Sans" panose="020B0602030504020204"/>
                <a:ea typeface="Lucida Sans" panose="020B0602030504020204"/>
                <a:cs typeface="Lucida Sans" panose="020B0602030504020204"/>
                <a:sym typeface="Lucida Sans" panose="020B0602030504020204"/>
              </a:rPr>
              <a:t>viața cotidiană </a:t>
            </a:r>
            <a:endParaRPr i="1">
              <a:latin typeface="Lucida Sans" panose="020B0602030504020204"/>
              <a:ea typeface="Lucida Sans" panose="020B0602030504020204"/>
              <a:cs typeface="Lucida Sans" panose="020B0602030504020204"/>
              <a:sym typeface="Lucida Sans" panose="020B0602030504020204"/>
            </a:endParaRPr>
          </a:p>
          <a:p>
            <a:pPr marL="685800" lvl="1" indent="-248920" algn="l" rtl="0">
              <a:spcBef>
                <a:spcPts val="900"/>
              </a:spcBef>
              <a:spcAft>
                <a:spcPts val="0"/>
              </a:spcAft>
              <a:buClr>
                <a:schemeClr val="dk1"/>
              </a:buClr>
              <a:buSzPts val="2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 Influențe c</a:t>
            </a:r>
            <a:r>
              <a:rPr lang="en-US">
                <a:latin typeface="Lucida Sans" panose="020B0602030504020204"/>
                <a:ea typeface="Lucida Sans" panose="020B0602030504020204"/>
                <a:cs typeface="Lucida Sans" panose="020B0602030504020204"/>
                <a:sym typeface="Lucida Sans" panose="020B0602030504020204"/>
              </a:rPr>
              <a:t>ontextual</a:t>
            </a:r>
            <a:r>
              <a:rPr lang="ro-RO" altLang="en-US">
                <a:latin typeface="Lucida Sans" panose="020B0602030504020204"/>
                <a:ea typeface="Lucida Sans" panose="020B0602030504020204"/>
                <a:cs typeface="Lucida Sans" panose="020B0602030504020204"/>
                <a:sym typeface="Lucida Sans" panose="020B0602030504020204"/>
              </a:rPr>
              <a:t>e</a:t>
            </a:r>
            <a:r>
              <a:rPr lang="en-US">
                <a:latin typeface="Lucida Sans" panose="020B0602030504020204"/>
                <a:ea typeface="Lucida Sans" panose="020B0602030504020204"/>
                <a:cs typeface="Lucida Sans" panose="020B0602030504020204"/>
                <a:sym typeface="Lucida Sans" panose="020B0602030504020204"/>
              </a:rPr>
              <a:t>:</a:t>
            </a:r>
            <a:endParaRPr sz="2500">
              <a:latin typeface="Lucida Sans" panose="020B0602030504020204"/>
              <a:ea typeface="Lucida Sans" panose="020B0602030504020204"/>
              <a:cs typeface="Lucida Sans" panose="020B0602030504020204"/>
              <a:sym typeface="Lucida Sans" panose="020B0602030504020204"/>
            </a:endParaRPr>
          </a:p>
          <a:p>
            <a:pPr marL="1143000" lvl="2" indent="-257810" algn="l" rtl="0">
              <a:spcBef>
                <a:spcPts val="900"/>
              </a:spcBef>
              <a:spcAft>
                <a:spcPts val="0"/>
              </a:spcAft>
              <a:buClr>
                <a:schemeClr val="dk1"/>
              </a:buClr>
              <a:buSzPts val="2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Siguranța fizică </a:t>
            </a:r>
            <a:endParaRPr sz="1200">
              <a:latin typeface="Lucida Sans" panose="020B0602030504020204"/>
              <a:ea typeface="Lucida Sans" panose="020B0602030504020204"/>
              <a:cs typeface="Lucida Sans" panose="020B0602030504020204"/>
              <a:sym typeface="Lucida Sans" panose="020B0602030504020204"/>
            </a:endParaRPr>
          </a:p>
          <a:p>
            <a:pPr marL="1143000" lvl="2" indent="-257810" algn="l" rtl="0">
              <a:spcBef>
                <a:spcPts val="900"/>
              </a:spcBef>
              <a:spcAft>
                <a:spcPts val="0"/>
              </a:spcAft>
              <a:buClr>
                <a:schemeClr val="dk1"/>
              </a:buClr>
              <a:buSzPts val="20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Spa</a:t>
            </a:r>
            <a:r>
              <a:rPr lang="ro-RO" altLang="en-US">
                <a:latin typeface="Lucida Sans" panose="020B0602030504020204"/>
                <a:ea typeface="Lucida Sans" panose="020B0602030504020204"/>
                <a:cs typeface="Lucida Sans" panose="020B0602030504020204"/>
                <a:sym typeface="Lucida Sans" panose="020B0602030504020204"/>
              </a:rPr>
              <a:t>țiul și timpul de joacă </a:t>
            </a:r>
            <a:endParaRPr sz="1200">
              <a:latin typeface="Lucida Sans" panose="020B0602030504020204"/>
              <a:ea typeface="Lucida Sans" panose="020B0602030504020204"/>
              <a:cs typeface="Lucida Sans" panose="020B0602030504020204"/>
              <a:sym typeface="Lucida Sans" panose="020B0602030504020204"/>
            </a:endParaRPr>
          </a:p>
          <a:p>
            <a:pPr marL="1143000" lvl="2" indent="-257810" algn="l" rtl="0">
              <a:spcBef>
                <a:spcPts val="900"/>
              </a:spcBef>
              <a:spcAft>
                <a:spcPts val="0"/>
              </a:spcAft>
              <a:buClr>
                <a:schemeClr val="dk1"/>
              </a:buClr>
              <a:buSzPts val="2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Disponibilitatea materialelor de joacă adecvate și preferate </a:t>
            </a:r>
            <a:endParaRPr sz="1200">
              <a:latin typeface="Lucida Sans" panose="020B0602030504020204"/>
              <a:ea typeface="Lucida Sans" panose="020B0602030504020204"/>
              <a:cs typeface="Lucida Sans" panose="020B0602030504020204"/>
              <a:sym typeface="Lucida Sans" panose="020B0602030504020204"/>
            </a:endParaRPr>
          </a:p>
          <a:p>
            <a:pPr marL="1143000" lvl="2" indent="-257810" algn="l" rtl="0">
              <a:spcBef>
                <a:spcPts val="900"/>
              </a:spcBef>
              <a:spcAft>
                <a:spcPts val="0"/>
              </a:spcAft>
              <a:buClr>
                <a:schemeClr val="dk1"/>
              </a:buClr>
              <a:buSzPts val="2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Interacțiunea socială </a:t>
            </a:r>
            <a:endParaRPr lang="ro-RO" altLang="en-US">
              <a:latin typeface="Lucida Sans" panose="020B0602030504020204"/>
              <a:ea typeface="Lucida Sans" panose="020B0602030504020204"/>
              <a:cs typeface="Lucida Sans" panose="020B0602030504020204"/>
              <a:sym typeface="Lucida Sans" panose="020B0602030504020204"/>
            </a:endParaRPr>
          </a:p>
          <a:p>
            <a:pPr marL="885190" lvl="2" indent="0" algn="l" rtl="0">
              <a:spcBef>
                <a:spcPts val="900"/>
              </a:spcBef>
              <a:spcAft>
                <a:spcPts val="0"/>
              </a:spcAft>
              <a:buClr>
                <a:schemeClr val="dk1"/>
              </a:buClr>
              <a:buSzPts val="2000"/>
              <a:buFont typeface="Lucida Sans" panose="020B0602030504020204"/>
              <a:buNone/>
            </a:pPr>
            <a:endParaRPr i="1">
              <a:latin typeface="Lucida Sans" panose="020B0602030504020204"/>
              <a:ea typeface="Lucida Sans" panose="020B0602030504020204"/>
              <a:cs typeface="Lucida Sans" panose="020B0602030504020204"/>
              <a:sym typeface="Lucida Sans" panose="020B0602030504020204"/>
            </a:endParaRPr>
          </a:p>
          <a:p>
            <a:pPr marL="685800" lvl="1" indent="-295910" algn="l" rtl="0">
              <a:spcBef>
                <a:spcPts val="0"/>
              </a:spcBef>
              <a:spcAft>
                <a:spcPts val="0"/>
              </a:spcAft>
              <a:buClr>
                <a:schemeClr val="dk1"/>
              </a:buClr>
              <a:buSzPts val="2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Piesa lipsă a </a:t>
            </a:r>
            <a:r>
              <a:rPr lang="ro-RO" altLang="en-US" i="1">
                <a:latin typeface="Lucida Sans" panose="020B0602030504020204"/>
                <a:ea typeface="Lucida Sans" panose="020B0602030504020204"/>
                <a:cs typeface="Lucida Sans" panose="020B0602030504020204"/>
                <a:sym typeface="Lucida Sans" panose="020B0602030504020204"/>
              </a:rPr>
              <a:t>s</a:t>
            </a:r>
            <a:r>
              <a:rPr lang="en-US" i="1">
                <a:latin typeface="Lucida Sans" panose="020B0602030504020204"/>
                <a:ea typeface="Lucida Sans" panose="020B0602030504020204"/>
                <a:cs typeface="Lucida Sans" panose="020B0602030504020204"/>
                <a:sym typeface="Lucida Sans" panose="020B0602030504020204"/>
              </a:rPr>
              <a:t>e</a:t>
            </a:r>
            <a:r>
              <a:rPr lang="ro-RO" altLang="en-US" i="1">
                <a:latin typeface="Lucida Sans" panose="020B0602030504020204"/>
                <a:ea typeface="Lucida Sans" panose="020B0602030504020204"/>
                <a:cs typeface="Lucida Sans" panose="020B0602030504020204"/>
                <a:sym typeface="Lucida Sans" panose="020B0602030504020204"/>
              </a:rPr>
              <a:t>nsului (</a:t>
            </a:r>
            <a:r>
              <a:rPr lang="ro-RO" altLang="en-US">
                <a:latin typeface="Lucida Sans" panose="020B0602030504020204"/>
                <a:ea typeface="Lucida Sans" panose="020B0602030504020204"/>
                <a:cs typeface="Lucida Sans" panose="020B0602030504020204"/>
                <a:sym typeface="Lucida Sans" panose="020B0602030504020204"/>
              </a:rPr>
              <a:t>motivația intrinsecă</a:t>
            </a:r>
            <a:r>
              <a:rPr lang="ro-RO" altLang="en-US" i="1">
                <a:latin typeface="Lucida Sans" panose="020B0602030504020204"/>
                <a:ea typeface="Lucida Sans" panose="020B0602030504020204"/>
                <a:cs typeface="Lucida Sans" panose="020B0602030504020204"/>
                <a:sym typeface="Lucida Sans" panose="020B0602030504020204"/>
              </a:rPr>
              <a:t>) </a:t>
            </a:r>
            <a:endParaRPr b="1">
              <a:latin typeface="Lucida Sans" panose="020B0602030504020204"/>
              <a:ea typeface="Lucida Sans" panose="020B0602030504020204"/>
              <a:cs typeface="Lucida Sans" panose="020B0602030504020204"/>
              <a:sym typeface="Lucida Sans" panose="020B0602030504020204"/>
            </a:endParaRPr>
          </a:p>
          <a:p>
            <a:pPr marL="373380" lvl="0" indent="-373380" algn="l" rtl="0">
              <a:lnSpc>
                <a:spcPct val="100000"/>
              </a:lnSpc>
              <a:spcBef>
                <a:spcPts val="0"/>
              </a:spcBef>
              <a:spcAft>
                <a:spcPts val="0"/>
              </a:spcAft>
              <a:buClr>
                <a:srgbClr val="17564E"/>
              </a:buClr>
              <a:buSzPts val="2000"/>
              <a:buFont typeface="Arial" panose="020B0604020202020204"/>
              <a:buNone/>
            </a:pPr>
            <a:endParaRPr sz="2000">
              <a:solidFill>
                <a:srgbClr val="17564E"/>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endParaRPr>
              <a:latin typeface="Lucida Sans" panose="020B0602030504020204"/>
              <a:ea typeface="Lucida Sans" panose="020B0602030504020204"/>
              <a:cs typeface="Lucida Sans" panose="020B0602030504020204"/>
              <a:sym typeface="Lucida Sans" panose="020B0602030504020204"/>
            </a:endParaRPr>
          </a:p>
        </p:txBody>
      </p:sp>
      <p:pic>
        <p:nvPicPr>
          <p:cNvPr id="233" name="Google Shape;233;g2cf0ef35b72_0_15"/>
          <p:cNvPicPr preferRelativeResize="0"/>
          <p:nvPr/>
        </p:nvPicPr>
        <p:blipFill>
          <a:blip r:embed="rId1"/>
          <a:stretch>
            <a:fillRect/>
          </a:stretch>
        </p:blipFill>
        <p:spPr>
          <a:xfrm>
            <a:off x="240551" y="2419075"/>
            <a:ext cx="5221827" cy="34038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2d009683977_0_87"/>
          <p:cNvSpPr txBox="1">
            <a:spLocks noGrp="1"/>
          </p:cNvSpPr>
          <p:nvPr>
            <p:ph type="title"/>
          </p:nvPr>
        </p:nvSpPr>
        <p:spPr>
          <a:xfrm>
            <a:off x="839678" y="365209"/>
            <a:ext cx="10514100" cy="1326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ro-RO" altLang="en-US">
                <a:latin typeface="Lucida Sans" panose="020B0602030504020204"/>
                <a:ea typeface="Lucida Sans" panose="020B0602030504020204"/>
                <a:cs typeface="Lucida Sans" panose="020B0602030504020204"/>
                <a:sym typeface="Lucida Sans" panose="020B0602030504020204"/>
              </a:rPr>
              <a:t>Utilizarea jocului în Terapia o</a:t>
            </a:r>
            <a:r>
              <a:rPr lang="en-US">
                <a:latin typeface="Lucida Sans" panose="020B0602030504020204"/>
                <a:ea typeface="Lucida Sans" panose="020B0602030504020204"/>
                <a:cs typeface="Lucida Sans" panose="020B0602030504020204"/>
                <a:sym typeface="Lucida Sans" panose="020B0602030504020204"/>
              </a:rPr>
              <a:t>cupa</a:t>
            </a:r>
            <a:r>
              <a:rPr lang="ro-RO" altLang="en-US">
                <a:latin typeface="Lucida Sans" panose="020B0602030504020204"/>
                <a:ea typeface="Lucida Sans" panose="020B0602030504020204"/>
                <a:cs typeface="Lucida Sans" panose="020B0602030504020204"/>
                <a:sym typeface="Lucida Sans" panose="020B0602030504020204"/>
              </a:rPr>
              <a:t>ț</a:t>
            </a:r>
            <a:r>
              <a:rPr lang="en-US">
                <a:latin typeface="Lucida Sans" panose="020B0602030504020204"/>
                <a:ea typeface="Lucida Sans" panose="020B0602030504020204"/>
                <a:cs typeface="Lucida Sans" panose="020B0602030504020204"/>
                <a:sym typeface="Lucida Sans" panose="020B0602030504020204"/>
              </a:rPr>
              <a:t>ional</a:t>
            </a:r>
            <a:r>
              <a:rPr lang="ro-RO" altLang="en-US">
                <a:latin typeface="Lucida Sans" panose="020B0602030504020204"/>
                <a:ea typeface="Lucida Sans" panose="020B0602030504020204"/>
                <a:cs typeface="Lucida Sans" panose="020B0602030504020204"/>
                <a:sym typeface="Lucida Sans" panose="020B0602030504020204"/>
              </a:rPr>
              <a:t>ă</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p:txBody>
      </p:sp>
      <p:sp>
        <p:nvSpPr>
          <p:cNvPr id="255" name="Google Shape;255;g2d009683977_0_87"/>
          <p:cNvSpPr txBox="1">
            <a:spLocks noGrp="1"/>
          </p:cNvSpPr>
          <p:nvPr>
            <p:ph type="body" idx="1"/>
          </p:nvPr>
        </p:nvSpPr>
        <p:spPr>
          <a:xfrm>
            <a:off x="839678" y="1681549"/>
            <a:ext cx="5157300" cy="824100"/>
          </a:xfrm>
          <a:prstGeom prst="rect">
            <a:avLst/>
          </a:prstGeom>
        </p:spPr>
        <p:txBody>
          <a:bodyPr spcFirstLastPara="1" wrap="square" lIns="91425" tIns="45700" rIns="91425" bIns="45700" anchor="b" anchorCtr="0">
            <a:normAutofit/>
          </a:bodyPr>
          <a:lstStyle/>
          <a:p>
            <a:pPr marL="0" lvl="0" indent="0" algn="l" rtl="0">
              <a:spcBef>
                <a:spcPts val="1000"/>
              </a:spcBef>
              <a:spcAft>
                <a:spcPts val="0"/>
              </a:spcAft>
              <a:buNone/>
            </a:pPr>
            <a:r>
              <a:rPr lang="ro-RO" altLang="en-US">
                <a:latin typeface="Lucida Sans" panose="020B0602030504020204"/>
                <a:ea typeface="Lucida Sans" panose="020B0602030504020204"/>
                <a:cs typeface="Lucida Sans" panose="020B0602030504020204"/>
                <a:sym typeface="Lucida Sans" panose="020B0602030504020204"/>
              </a:rPr>
              <a:t>Evaluare </a:t>
            </a:r>
            <a:endParaRPr>
              <a:latin typeface="Lucida Sans" panose="020B0602030504020204"/>
              <a:ea typeface="Lucida Sans" panose="020B0602030504020204"/>
              <a:cs typeface="Lucida Sans" panose="020B0602030504020204"/>
              <a:sym typeface="Lucida Sans" panose="020B0602030504020204"/>
            </a:endParaRPr>
          </a:p>
        </p:txBody>
      </p:sp>
      <p:sp>
        <p:nvSpPr>
          <p:cNvPr id="256" name="Google Shape;256;g2d009683977_0_87"/>
          <p:cNvSpPr txBox="1">
            <a:spLocks noGrp="1"/>
          </p:cNvSpPr>
          <p:nvPr>
            <p:ph type="body" idx="2"/>
          </p:nvPr>
        </p:nvSpPr>
        <p:spPr>
          <a:xfrm>
            <a:off x="839678" y="2505650"/>
            <a:ext cx="5157300" cy="3685500"/>
          </a:xfrm>
          <a:prstGeom prst="rect">
            <a:avLst/>
          </a:prstGeom>
        </p:spPr>
        <p:txBody>
          <a:bodyPr spcFirstLastPara="1" wrap="square" lIns="91425" tIns="45700" rIns="91425" bIns="45700" anchor="t" anchorCtr="0">
            <a:normAutofit fontScale="90000" lnSpcReduction="20000"/>
          </a:bodyPr>
          <a:lstStyle/>
          <a:p>
            <a:pPr marL="457200" lvl="0" indent="-342900" algn="l" rtl="0">
              <a:spcBef>
                <a:spcPts val="1000"/>
              </a:spcBef>
              <a:spcAft>
                <a:spcPts val="0"/>
              </a:spcAft>
              <a:buSzPts val="1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Jocul poate fi folosit ca metodă de evaluare </a:t>
            </a:r>
            <a:endParaRPr>
              <a:latin typeface="Lucida Sans" panose="020B0602030504020204"/>
              <a:ea typeface="Lucida Sans" panose="020B0602030504020204"/>
              <a:cs typeface="Lucida Sans" panose="020B0602030504020204"/>
              <a:sym typeface="Lucida Sans" panose="020B0602030504020204"/>
            </a:endParaRPr>
          </a:p>
          <a:p>
            <a:pPr marL="914400" lvl="1" indent="-342900" algn="l" rtl="0">
              <a:spcBef>
                <a:spcPts val="0"/>
              </a:spcBef>
              <a:spcAft>
                <a:spcPts val="0"/>
              </a:spcAft>
              <a:buSzPts val="18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Observ</a:t>
            </a:r>
            <a:r>
              <a:rPr lang="ro-RO" altLang="en-US">
                <a:latin typeface="Lucida Sans" panose="020B0602030504020204"/>
                <a:ea typeface="Lucida Sans" panose="020B0602030504020204"/>
                <a:cs typeface="Lucida Sans" panose="020B0602030504020204"/>
                <a:sym typeface="Lucida Sans" panose="020B0602030504020204"/>
              </a:rPr>
              <a:t>ați jocul liber, natural </a:t>
            </a:r>
            <a:endParaRPr>
              <a:latin typeface="Lucida Sans" panose="020B0602030504020204"/>
              <a:ea typeface="Lucida Sans" panose="020B0602030504020204"/>
              <a:cs typeface="Lucida Sans" panose="020B0602030504020204"/>
              <a:sym typeface="Lucida Sans" panose="020B0602030504020204"/>
            </a:endParaRPr>
          </a:p>
          <a:p>
            <a:pPr marL="914400" lvl="1" indent="-342900" algn="l" rtl="0">
              <a:spcBef>
                <a:spcPts val="0"/>
              </a:spcBef>
              <a:spcAft>
                <a:spcPts val="0"/>
              </a:spcAft>
              <a:buSzPts val="18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Observ</a:t>
            </a:r>
            <a:r>
              <a:rPr lang="ro-RO" altLang="en-US">
                <a:latin typeface="Lucida Sans" panose="020B0602030504020204"/>
                <a:ea typeface="Lucida Sans" panose="020B0602030504020204"/>
                <a:cs typeface="Lucida Sans" panose="020B0602030504020204"/>
                <a:sym typeface="Lucida Sans" panose="020B0602030504020204"/>
              </a:rPr>
              <a:t>ați activitatea de joc ghidată de </a:t>
            </a:r>
            <a:r>
              <a:rPr lang="en-US">
                <a:latin typeface="Lucida Sans" panose="020B0602030504020204"/>
                <a:ea typeface="Lucida Sans" panose="020B0602030504020204"/>
                <a:cs typeface="Lucida Sans" panose="020B0602030504020204"/>
                <a:sym typeface="Lucida Sans" panose="020B0602030504020204"/>
              </a:rPr>
              <a:t>terap</a:t>
            </a:r>
            <a:r>
              <a:rPr lang="ro-RO" altLang="en-US">
                <a:latin typeface="Lucida Sans" panose="020B0602030504020204"/>
                <a:ea typeface="Lucida Sans" panose="020B0602030504020204"/>
                <a:cs typeface="Lucida Sans" panose="020B0602030504020204"/>
                <a:sym typeface="Lucida Sans" panose="020B0602030504020204"/>
              </a:rPr>
              <a:t>eut</a:t>
            </a:r>
            <a:endParaRPr>
              <a:latin typeface="Lucida Sans" panose="020B0602030504020204"/>
              <a:ea typeface="Lucida Sans" panose="020B0602030504020204"/>
              <a:cs typeface="Lucida Sans" panose="020B0602030504020204"/>
              <a:sym typeface="Lucida Sans" panose="020B0602030504020204"/>
            </a:endParaRPr>
          </a:p>
          <a:p>
            <a:pPr marL="914400" lvl="1" indent="-342900" algn="l" rtl="0">
              <a:spcBef>
                <a:spcPts val="0"/>
              </a:spcBef>
              <a:spcAft>
                <a:spcPts val="0"/>
              </a:spcAft>
              <a:buSzPts val="18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Observ</a:t>
            </a:r>
            <a:r>
              <a:rPr lang="ro-RO" altLang="en-US">
                <a:latin typeface="Lucida Sans" panose="020B0602030504020204"/>
                <a:ea typeface="Lucida Sans" panose="020B0602030504020204"/>
                <a:cs typeface="Lucida Sans" panose="020B0602030504020204"/>
                <a:sym typeface="Lucida Sans" panose="020B0602030504020204"/>
              </a:rPr>
              <a:t>ați interacțiunile </a:t>
            </a:r>
            <a:r>
              <a:rPr lang="ro-RO" altLang="en-US">
                <a:latin typeface="Lucida Sans" panose="020B0602030504020204"/>
                <a:ea typeface="Lucida Sans" panose="020B0602030504020204"/>
                <a:cs typeface="Lucida Sans" panose="020B0602030504020204"/>
                <a:sym typeface="Lucida Sans" panose="020B0602030504020204"/>
              </a:rPr>
              <a:t>cu ceilalți copii (sau persoanele îngrijitoare) </a:t>
            </a:r>
            <a:r>
              <a:rPr lang="ro-RO" altLang="en-US">
                <a:latin typeface="Lucida Sans" panose="020B0602030504020204"/>
                <a:ea typeface="Lucida Sans" panose="020B0602030504020204"/>
                <a:cs typeface="Lucida Sans" panose="020B0602030504020204"/>
                <a:sym typeface="Lucida Sans" panose="020B0602030504020204"/>
              </a:rPr>
              <a:t>în cadrul jocului </a:t>
            </a:r>
            <a:endParaRPr lang="ro-RO" altLang="en-US">
              <a:latin typeface="Lucida Sans" panose="020B0602030504020204"/>
              <a:ea typeface="Lucida Sans" panose="020B0602030504020204"/>
              <a:cs typeface="Lucida Sans" panose="020B0602030504020204"/>
              <a:sym typeface="Lucida Sans" panose="020B0602030504020204"/>
            </a:endParaRPr>
          </a:p>
          <a:p>
            <a:pPr marL="914400" lvl="1" indent="-342900" algn="l" rtl="0">
              <a:spcBef>
                <a:spcPts val="0"/>
              </a:spcBef>
              <a:spcAft>
                <a:spcPts val="0"/>
              </a:spcAft>
              <a:buSzPts val="18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Complet</a:t>
            </a:r>
            <a:r>
              <a:rPr lang="ro-RO" altLang="en-US">
                <a:latin typeface="Lucida Sans" panose="020B0602030504020204"/>
                <a:ea typeface="Lucida Sans" panose="020B0602030504020204"/>
                <a:cs typeface="Lucida Sans" panose="020B0602030504020204"/>
                <a:sym typeface="Lucida Sans" panose="020B0602030504020204"/>
              </a:rPr>
              <a:t>ați chestionarul de joacă împreună cu copilul sau adultul</a:t>
            </a:r>
            <a:endParaRPr>
              <a:latin typeface="Lucida Sans" panose="020B0602030504020204"/>
              <a:ea typeface="Lucida Sans" panose="020B0602030504020204"/>
              <a:cs typeface="Lucida Sans" panose="020B0602030504020204"/>
              <a:sym typeface="Lucida Sans" panose="020B0602030504020204"/>
            </a:endParaRPr>
          </a:p>
          <a:p>
            <a:pPr marL="914400" lvl="1" indent="-342900" algn="l" rtl="0">
              <a:spcBef>
                <a:spcPts val="0"/>
              </a:spcBef>
              <a:spcAft>
                <a:spcPts val="0"/>
              </a:spcAft>
              <a:buSzPts val="1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Finalizați o evaluare st</a:t>
            </a:r>
            <a:r>
              <a:rPr lang="en-US">
                <a:latin typeface="Lucida Sans" panose="020B0602030504020204"/>
                <a:ea typeface="Lucida Sans" panose="020B0602030504020204"/>
                <a:cs typeface="Lucida Sans" panose="020B0602030504020204"/>
                <a:sym typeface="Lucida Sans" panose="020B0602030504020204"/>
              </a:rPr>
              <a:t>andardiz</a:t>
            </a:r>
            <a:r>
              <a:rPr lang="ro-RO" altLang="en-US">
                <a:latin typeface="Lucida Sans" panose="020B0602030504020204"/>
                <a:ea typeface="Lucida Sans" panose="020B0602030504020204"/>
                <a:cs typeface="Lucida Sans" panose="020B0602030504020204"/>
                <a:sym typeface="Lucida Sans" panose="020B0602030504020204"/>
              </a:rPr>
              <a:t>ată a jocului</a:t>
            </a:r>
            <a:endParaRPr lang="ro-RO" altLang="en-US">
              <a:latin typeface="Lucida Sans" panose="020B0602030504020204"/>
              <a:ea typeface="Lucida Sans" panose="020B0602030504020204"/>
              <a:cs typeface="Lucida Sans" panose="020B0602030504020204"/>
              <a:sym typeface="Lucida Sans" panose="020B0602030504020204"/>
            </a:endParaRPr>
          </a:p>
          <a:p>
            <a:pPr marL="571500" lvl="1" indent="0" algn="l" rtl="0">
              <a:spcBef>
                <a:spcPts val="0"/>
              </a:spcBef>
              <a:spcAft>
                <a:spcPts val="0"/>
              </a:spcAft>
              <a:buSzPts val="1800"/>
              <a:buFont typeface="Lucida Sans" panose="020B0602030504020204"/>
              <a:buNone/>
            </a:pPr>
            <a:endParaRPr lang="ro-RO" altLang="en-US">
              <a:latin typeface="Lucida Sans" panose="020B0602030504020204"/>
              <a:ea typeface="Lucida Sans" panose="020B0602030504020204"/>
              <a:cs typeface="Lucida Sans" panose="020B0602030504020204"/>
              <a:sym typeface="Lucida Sans" panose="020B0602030504020204"/>
            </a:endParaRPr>
          </a:p>
          <a:p>
            <a:pPr marL="914400" lvl="1" indent="-342900" algn="l" rtl="0">
              <a:spcBef>
                <a:spcPts val="0"/>
              </a:spcBef>
              <a:spcAft>
                <a:spcPts val="0"/>
              </a:spcAft>
              <a:buSzPts val="1800"/>
              <a:buFont typeface="Lucida Sans" panose="020B0602030504020204"/>
              <a:buChar char="○"/>
            </a:pPr>
            <a:endParaRPr>
              <a:latin typeface="Lucida Sans" panose="020B0602030504020204"/>
              <a:ea typeface="Lucida Sans" panose="020B0602030504020204"/>
              <a:cs typeface="Lucida Sans" panose="020B0602030504020204"/>
              <a:sym typeface="Lucida Sans" panose="020B0602030504020204"/>
            </a:endParaRPr>
          </a:p>
          <a:p>
            <a:pPr marL="457200" lvl="0" indent="-342900" algn="l" rtl="0">
              <a:spcBef>
                <a:spcPts val="0"/>
              </a:spcBef>
              <a:spcAft>
                <a:spcPts val="0"/>
              </a:spcAft>
              <a:buSzPts val="1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TREBUIE cunoscută dezvoltarea </a:t>
            </a:r>
            <a:r>
              <a:rPr lang="en-US">
                <a:latin typeface="Lucida Sans" panose="020B0602030504020204"/>
                <a:ea typeface="Lucida Sans" panose="020B0602030504020204"/>
                <a:cs typeface="Lucida Sans" panose="020B0602030504020204"/>
                <a:sym typeface="Lucida Sans" panose="020B0602030504020204"/>
              </a:rPr>
              <a:t>t</a:t>
            </a:r>
            <a:r>
              <a:rPr lang="ro-RO" altLang="en-US">
                <a:latin typeface="Lucida Sans" panose="020B0602030504020204"/>
                <a:ea typeface="Lucida Sans" panose="020B0602030504020204"/>
                <a:cs typeface="Lucida Sans" panose="020B0602030504020204"/>
                <a:sym typeface="Lucida Sans" panose="020B0602030504020204"/>
              </a:rPr>
              <a:t>i</a:t>
            </a:r>
            <a:r>
              <a:rPr lang="en-US">
                <a:latin typeface="Lucida Sans" panose="020B0602030504020204"/>
                <a:ea typeface="Lucida Sans" panose="020B0602030504020204"/>
                <a:cs typeface="Lucida Sans" panose="020B0602030504020204"/>
                <a:sym typeface="Lucida Sans" panose="020B0602030504020204"/>
              </a:rPr>
              <a:t>pic</a:t>
            </a:r>
            <a:r>
              <a:rPr lang="ro-RO" altLang="en-US">
                <a:latin typeface="Lucida Sans" panose="020B0602030504020204"/>
                <a:ea typeface="Lucida Sans" panose="020B0602030504020204"/>
                <a:cs typeface="Lucida Sans" panose="020B0602030504020204"/>
                <a:sym typeface="Lucida Sans" panose="020B0602030504020204"/>
              </a:rPr>
              <a:t>ă a jocului </a:t>
            </a:r>
            <a:endParaRPr>
              <a:latin typeface="Lucida Sans" panose="020B0602030504020204"/>
              <a:ea typeface="Lucida Sans" panose="020B0602030504020204"/>
              <a:cs typeface="Lucida Sans" panose="020B0602030504020204"/>
              <a:sym typeface="Lucida Sans" panose="020B0602030504020204"/>
            </a:endParaRPr>
          </a:p>
        </p:txBody>
      </p:sp>
      <p:sp>
        <p:nvSpPr>
          <p:cNvPr id="257" name="Google Shape;257;g2d009683977_0_87"/>
          <p:cNvSpPr txBox="1">
            <a:spLocks noGrp="1"/>
          </p:cNvSpPr>
          <p:nvPr>
            <p:ph type="body" idx="3"/>
          </p:nvPr>
        </p:nvSpPr>
        <p:spPr>
          <a:xfrm>
            <a:off x="6171390" y="1681549"/>
            <a:ext cx="5182500" cy="824100"/>
          </a:xfrm>
          <a:prstGeom prst="rect">
            <a:avLst/>
          </a:prstGeom>
        </p:spPr>
        <p:txBody>
          <a:bodyPr spcFirstLastPara="1" wrap="square" lIns="91425" tIns="45700" rIns="91425" bIns="45700" anchor="b" anchorCtr="0">
            <a:normAutofit/>
          </a:bodyPr>
          <a:lstStyle/>
          <a:p>
            <a:pPr marL="0" lvl="0" indent="0" algn="l" rtl="0">
              <a:spcBef>
                <a:spcPts val="1000"/>
              </a:spcBef>
              <a:spcAft>
                <a:spcPts val="0"/>
              </a:spcAft>
              <a:buNone/>
            </a:pPr>
            <a:r>
              <a:rPr lang="en-US">
                <a:latin typeface="Lucida Sans" panose="020B0602030504020204"/>
                <a:ea typeface="Lucida Sans" panose="020B0602030504020204"/>
                <a:cs typeface="Lucida Sans" panose="020B0602030504020204"/>
                <a:sym typeface="Lucida Sans" panose="020B0602030504020204"/>
              </a:rPr>
              <a:t>Interven</a:t>
            </a:r>
            <a:r>
              <a:rPr lang="ro-RO" altLang="en-US">
                <a:latin typeface="Lucida Sans" panose="020B0602030504020204"/>
                <a:ea typeface="Lucida Sans" panose="020B0602030504020204"/>
                <a:cs typeface="Lucida Sans" panose="020B0602030504020204"/>
                <a:sym typeface="Lucida Sans" panose="020B0602030504020204"/>
              </a:rPr>
              <a:t>ție</a:t>
            </a:r>
            <a:endParaRPr>
              <a:latin typeface="Lucida Sans" panose="020B0602030504020204"/>
              <a:ea typeface="Lucida Sans" panose="020B0602030504020204"/>
              <a:cs typeface="Lucida Sans" panose="020B0602030504020204"/>
              <a:sym typeface="Lucida Sans" panose="020B0602030504020204"/>
            </a:endParaRPr>
          </a:p>
        </p:txBody>
      </p:sp>
      <p:sp>
        <p:nvSpPr>
          <p:cNvPr id="258" name="Google Shape;258;g2d009683977_0_87"/>
          <p:cNvSpPr txBox="1">
            <a:spLocks noGrp="1"/>
          </p:cNvSpPr>
          <p:nvPr>
            <p:ph type="body" idx="4"/>
          </p:nvPr>
        </p:nvSpPr>
        <p:spPr>
          <a:xfrm>
            <a:off x="6171390" y="2505650"/>
            <a:ext cx="5182500" cy="3685500"/>
          </a:xfrm>
          <a:prstGeom prst="rect">
            <a:avLst/>
          </a:prstGeom>
        </p:spPr>
        <p:txBody>
          <a:bodyPr spcFirstLastPara="1" wrap="square" lIns="91425" tIns="45700" rIns="91425" bIns="45700" anchor="t" anchorCtr="0">
            <a:normAutofit lnSpcReduction="20000"/>
          </a:bodyPr>
          <a:lstStyle/>
          <a:p>
            <a:pPr marL="457200" lvl="0" indent="-342900" algn="l" rtl="0">
              <a:spcBef>
                <a:spcPts val="1000"/>
              </a:spcBef>
              <a:spcAft>
                <a:spcPts val="0"/>
              </a:spcAft>
              <a:buSzPts val="1800"/>
              <a:buChar char="●"/>
            </a:pPr>
            <a:r>
              <a:rPr lang="ro-RO" altLang="en-US" sz="2400">
                <a:latin typeface="Lucida Sans" panose="020B0602030504020204"/>
                <a:ea typeface="Lucida Sans" panose="020B0602030504020204"/>
                <a:cs typeface="Lucida Sans" panose="020B0602030504020204"/>
                <a:sym typeface="Lucida Sans" panose="020B0602030504020204"/>
              </a:rPr>
              <a:t>Jocul poate fi folosit pe toată durata intervenției terapeutice</a:t>
            </a:r>
            <a:endParaRPr sz="2400">
              <a:latin typeface="Lucida Sans" panose="020B0602030504020204"/>
              <a:ea typeface="Lucida Sans" panose="020B0602030504020204"/>
              <a:cs typeface="Lucida Sans" panose="020B0602030504020204"/>
              <a:sym typeface="Lucida Sans" panose="020B0602030504020204"/>
            </a:endParaRPr>
          </a:p>
          <a:p>
            <a:pPr marL="914400" lvl="1" indent="-355600" algn="l" rtl="0">
              <a:spcBef>
                <a:spcPts val="0"/>
              </a:spcBef>
              <a:spcAft>
                <a:spcPts val="0"/>
              </a:spcAft>
              <a:buSzPts val="2000"/>
              <a:buFont typeface="Lucida Sans" panose="020B0602030504020204"/>
              <a:buChar char="○"/>
            </a:pPr>
            <a:r>
              <a:rPr lang="ro-RO" altLang="en-US" sz="2000">
                <a:latin typeface="Lucida Sans" panose="020B0602030504020204"/>
                <a:ea typeface="Lucida Sans" panose="020B0602030504020204"/>
                <a:cs typeface="Lucida Sans" panose="020B0602030504020204"/>
                <a:sym typeface="Lucida Sans" panose="020B0602030504020204"/>
              </a:rPr>
              <a:t>Folosește jocul ca recompensă, după o altă sarcină/ activitate </a:t>
            </a:r>
            <a:endParaRPr sz="2000">
              <a:latin typeface="Lucida Sans" panose="020B0602030504020204"/>
              <a:ea typeface="Lucida Sans" panose="020B0602030504020204"/>
              <a:cs typeface="Lucida Sans" panose="020B0602030504020204"/>
              <a:sym typeface="Lucida Sans" panose="020B0602030504020204"/>
            </a:endParaRPr>
          </a:p>
          <a:p>
            <a:pPr marL="914400" lvl="1" indent="-355600" algn="l" rtl="0">
              <a:spcBef>
                <a:spcPts val="0"/>
              </a:spcBef>
              <a:spcAft>
                <a:spcPts val="0"/>
              </a:spcAft>
              <a:buSzPts val="2000"/>
              <a:buFont typeface="Lucida Sans" panose="020B0602030504020204"/>
              <a:buChar char="○"/>
            </a:pPr>
            <a:r>
              <a:rPr lang="ro-RO" altLang="en-US" sz="2000">
                <a:latin typeface="Lucida Sans" panose="020B0602030504020204"/>
                <a:ea typeface="Lucida Sans" panose="020B0602030504020204"/>
                <a:cs typeface="Lucida Sans" panose="020B0602030504020204"/>
                <a:sym typeface="Lucida Sans" panose="020B0602030504020204"/>
              </a:rPr>
              <a:t>Folosește jocul pentru a face </a:t>
            </a:r>
            <a:r>
              <a:rPr lang="en-US">
                <a:latin typeface="Lucida Sans" panose="020B0602030504020204"/>
                <a:ea typeface="Lucida Sans" panose="020B0602030504020204"/>
                <a:cs typeface="Lucida Sans" panose="020B0602030504020204"/>
                <a:sym typeface="Lucida Sans" panose="020B0602030504020204"/>
              </a:rPr>
              <a:t>”</a:t>
            </a:r>
            <a:r>
              <a:rPr lang="ro-RO" altLang="en-US" sz="2000">
                <a:latin typeface="Lucida Sans" panose="020B0602030504020204"/>
                <a:ea typeface="Lucida Sans" panose="020B0602030504020204"/>
                <a:cs typeface="Lucida Sans" panose="020B0602030504020204"/>
                <a:sym typeface="Lucida Sans" panose="020B0602030504020204"/>
              </a:rPr>
              <a:t>munca</a:t>
            </a:r>
            <a:r>
              <a:rPr lang="en-US" sz="2000">
                <a:latin typeface="Lucida Sans" panose="020B0602030504020204"/>
                <a:ea typeface="Lucida Sans" panose="020B0602030504020204"/>
                <a:cs typeface="Lucida Sans" panose="020B0602030504020204"/>
                <a:sym typeface="Lucida Sans" panose="020B0602030504020204"/>
              </a:rPr>
              <a:t>” </a:t>
            </a:r>
            <a:r>
              <a:rPr lang="ro-RO" altLang="en-US" sz="2000">
                <a:latin typeface="Lucida Sans" panose="020B0602030504020204"/>
                <a:ea typeface="Lucida Sans" panose="020B0602030504020204"/>
                <a:cs typeface="Lucida Sans" panose="020B0602030504020204"/>
                <a:sym typeface="Lucida Sans" panose="020B0602030504020204"/>
              </a:rPr>
              <a:t>în cadrul TO să fie amuzantă și activă </a:t>
            </a:r>
            <a:endParaRPr sz="2000">
              <a:latin typeface="Lucida Sans" panose="020B0602030504020204"/>
              <a:ea typeface="Lucida Sans" panose="020B0602030504020204"/>
              <a:cs typeface="Lucida Sans" panose="020B0602030504020204"/>
              <a:sym typeface="Lucida Sans" panose="020B0602030504020204"/>
            </a:endParaRPr>
          </a:p>
          <a:p>
            <a:pPr marL="914400" lvl="1" indent="-355600" algn="l" rtl="0">
              <a:spcBef>
                <a:spcPts val="0"/>
              </a:spcBef>
              <a:spcAft>
                <a:spcPts val="0"/>
              </a:spcAft>
              <a:buSzPts val="2000"/>
              <a:buFont typeface="Lucida Sans" panose="020B0602030504020204"/>
              <a:buChar char="○"/>
            </a:pPr>
            <a:r>
              <a:rPr lang="ro-RO" altLang="en-US" sz="2000">
                <a:latin typeface="Lucida Sans" panose="020B0602030504020204"/>
                <a:ea typeface="Lucida Sans" panose="020B0602030504020204"/>
                <a:cs typeface="Lucida Sans" panose="020B0602030504020204"/>
                <a:sym typeface="Lucida Sans" panose="020B0602030504020204"/>
              </a:rPr>
              <a:t>Folosește jocul pentru a dezvolta o altă abilitate</a:t>
            </a:r>
            <a:endParaRPr sz="2000">
              <a:latin typeface="Lucida Sans" panose="020B0602030504020204"/>
              <a:ea typeface="Lucida Sans" panose="020B0602030504020204"/>
              <a:cs typeface="Lucida Sans" panose="020B0602030504020204"/>
              <a:sym typeface="Lucida Sans" panose="020B0602030504020204"/>
            </a:endParaRPr>
          </a:p>
          <a:p>
            <a:pPr marL="914400" lvl="1" indent="-355600" algn="l" rtl="0">
              <a:spcBef>
                <a:spcPts val="0"/>
              </a:spcBef>
              <a:spcAft>
                <a:spcPts val="0"/>
              </a:spcAft>
              <a:buSzPts val="2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Folosește jocul ca și ocupație, pentru a genera bucurie și bună-stare.</a:t>
            </a:r>
            <a:endParaRPr lang="ro-RO" altLang="en-US">
              <a:latin typeface="Lucida Sans" panose="020B0602030504020204"/>
              <a:ea typeface="Lucida Sans" panose="020B0602030504020204"/>
              <a:cs typeface="Lucida Sans" panose="020B0602030504020204"/>
              <a:sym typeface="Lucida Sans" panose="020B0602030504020204"/>
            </a:endParaRPr>
          </a:p>
          <a:p>
            <a:pPr marL="914400" lvl="1" indent="-355600" algn="l" rtl="0">
              <a:spcBef>
                <a:spcPts val="0"/>
              </a:spcBef>
              <a:spcAft>
                <a:spcPts val="0"/>
              </a:spcAft>
              <a:buSzPts val="2000"/>
              <a:buFont typeface="Lucida Sans" panose="020B0602030504020204"/>
              <a:buChar char="○"/>
            </a:pPr>
            <a:endParaRPr sz="2000">
              <a:latin typeface="Lucida Sans" panose="020B0602030504020204"/>
              <a:ea typeface="Lucida Sans" panose="020B0602030504020204"/>
              <a:cs typeface="Lucida Sans" panose="020B0602030504020204"/>
              <a:sym typeface="Lucida Sans" panose="020B0602030504020204"/>
            </a:endParaRPr>
          </a:p>
          <a:p>
            <a:pPr marL="457200" lvl="0" indent="-342900" algn="l" rtl="0">
              <a:spcBef>
                <a:spcPts val="0"/>
              </a:spcBef>
              <a:spcAft>
                <a:spcPts val="0"/>
              </a:spcAft>
              <a:buSzPts val="1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TREBUIE cunsocute </a:t>
            </a:r>
            <a:r>
              <a:rPr lang="en-US">
                <a:latin typeface="Lucida Sans" panose="020B0602030504020204"/>
                <a:ea typeface="Lucida Sans" panose="020B0602030504020204"/>
                <a:cs typeface="Lucida Sans" panose="020B0602030504020204"/>
                <a:sym typeface="Lucida Sans" panose="020B0602030504020204"/>
              </a:rPr>
              <a:t>prefer</a:t>
            </a:r>
            <a:r>
              <a:rPr lang="ro-RO" altLang="en-US">
                <a:latin typeface="Lucida Sans" panose="020B0602030504020204"/>
                <a:ea typeface="Lucida Sans" panose="020B0602030504020204"/>
                <a:cs typeface="Lucida Sans" panose="020B0602030504020204"/>
                <a:sym typeface="Lucida Sans" panose="020B0602030504020204"/>
              </a:rPr>
              <a:t>ințele copilului</a:t>
            </a:r>
            <a:endParaRPr sz="2000">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2cf0ef35b72_0_55"/>
          <p:cNvSpPr txBox="1"/>
          <p:nvPr/>
        </p:nvSpPr>
        <p:spPr>
          <a:xfrm>
            <a:off x="3710350" y="519025"/>
            <a:ext cx="4881600" cy="92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o-RO" altLang="en-US" sz="4000">
                <a:solidFill>
                  <a:srgbClr val="F4F2E4"/>
                </a:solidFill>
                <a:latin typeface="Lucida Sans" panose="020B0602030504020204"/>
                <a:ea typeface="Lucida Sans" panose="020B0602030504020204"/>
                <a:cs typeface="Lucida Sans" panose="020B0602030504020204"/>
                <a:sym typeface="Lucida Sans" panose="020B0602030504020204"/>
              </a:rPr>
              <a:t>Evaluarea jocului</a:t>
            </a:r>
            <a:endParaRPr sz="4000">
              <a:solidFill>
                <a:srgbClr val="F4F2E4"/>
              </a:solidFill>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d20a833953_0_270"/>
          <p:cNvSpPr txBox="1">
            <a:spLocks noGrp="1"/>
          </p:cNvSpPr>
          <p:nvPr>
            <p:ph type="title"/>
          </p:nvPr>
        </p:nvSpPr>
        <p:spPr>
          <a:xfrm>
            <a:off x="812693" y="304870"/>
            <a:ext cx="10768200" cy="838500"/>
          </a:xfrm>
          <a:prstGeom prst="rect">
            <a:avLst/>
          </a:prstGeom>
        </p:spPr>
        <p:txBody>
          <a:bodyPr spcFirstLastPara="1" wrap="square" lIns="111750" tIns="55850" rIns="111750" bIns="55850" anchor="b" anchorCtr="0">
            <a:noAutofit/>
          </a:bodyPr>
          <a:lstStyle/>
          <a:p>
            <a:pPr marL="0" lvl="0" indent="0" algn="ctr" rtl="0">
              <a:lnSpc>
                <a:spcPct val="180000"/>
              </a:lnSpc>
              <a:spcBef>
                <a:spcPts val="0"/>
              </a:spcBef>
              <a:spcAft>
                <a:spcPts val="0"/>
              </a:spcAft>
              <a:buClr>
                <a:schemeClr val="dk1"/>
              </a:buClr>
              <a:buSzPts val="1018"/>
              <a:buFont typeface="Arial" panose="020B0604020202020204"/>
              <a:buNone/>
            </a:pPr>
            <a:r>
              <a:rPr lang="ro-RO" altLang="en-US" sz="3600">
                <a:solidFill>
                  <a:schemeClr val="dk1"/>
                </a:solidFill>
                <a:latin typeface="Lucida Sans" panose="020B0602030504020204"/>
                <a:ea typeface="Lucida Sans" panose="020B0602030504020204"/>
                <a:cs typeface="Lucida Sans" panose="020B0602030504020204"/>
                <a:sym typeface="Lucida Sans" panose="020B0602030504020204"/>
              </a:rPr>
              <a:t>Evaluarea jocului </a:t>
            </a:r>
            <a:r>
              <a:rPr lang="en-US" sz="3600">
                <a:solidFill>
                  <a:schemeClr val="dk1"/>
                </a:solidFill>
                <a:latin typeface="Lucida Sans" panose="020B0602030504020204"/>
                <a:ea typeface="Lucida Sans" panose="020B0602030504020204"/>
                <a:cs typeface="Lucida Sans" panose="020B0602030504020204"/>
                <a:sym typeface="Lucida Sans" panose="020B0602030504020204"/>
              </a:rPr>
              <a:t>vs. </a:t>
            </a:r>
            <a:r>
              <a:rPr lang="ro-RO" altLang="en-US" sz="3600">
                <a:solidFill>
                  <a:schemeClr val="dk1"/>
                </a:solidFill>
                <a:latin typeface="Lucida Sans" panose="020B0602030504020204"/>
                <a:ea typeface="Lucida Sans" panose="020B0602030504020204"/>
                <a:cs typeface="Lucida Sans" panose="020B0602030504020204"/>
                <a:sym typeface="Lucida Sans" panose="020B0602030504020204"/>
              </a:rPr>
              <a:t>Jocul ca și evaluare </a:t>
            </a:r>
            <a:r>
              <a:rPr lang="en-US" sz="3600">
                <a:solidFill>
                  <a:schemeClr val="dk1"/>
                </a:solidFill>
                <a:latin typeface="Lucida Sans" panose="020B0602030504020204"/>
                <a:ea typeface="Lucida Sans" panose="020B0602030504020204"/>
                <a:cs typeface="Lucida Sans" panose="020B0602030504020204"/>
                <a:sym typeface="Lucida Sans" panose="020B0602030504020204"/>
              </a:rPr>
              <a:t> </a:t>
            </a:r>
            <a:endParaRPr sz="3600">
              <a:latin typeface="Lucida Sans" panose="020B0602030504020204"/>
              <a:ea typeface="Lucida Sans" panose="020B0602030504020204"/>
              <a:cs typeface="Lucida Sans" panose="020B0602030504020204"/>
              <a:sym typeface="Lucida Sans" panose="020B0602030504020204"/>
            </a:endParaRPr>
          </a:p>
        </p:txBody>
      </p:sp>
      <p:sp>
        <p:nvSpPr>
          <p:cNvPr id="407" name="Google Shape;407;g2d20a833953_0_270"/>
          <p:cNvSpPr txBox="1">
            <a:spLocks noGrp="1"/>
          </p:cNvSpPr>
          <p:nvPr>
            <p:ph type="body" idx="1"/>
          </p:nvPr>
        </p:nvSpPr>
        <p:spPr>
          <a:xfrm>
            <a:off x="812693" y="1448134"/>
            <a:ext cx="10768200" cy="4649400"/>
          </a:xfrm>
          <a:prstGeom prst="rect">
            <a:avLst/>
          </a:prstGeom>
        </p:spPr>
        <p:txBody>
          <a:bodyPr spcFirstLastPara="1" wrap="square" lIns="111750" tIns="55850" rIns="111750" bIns="55850" anchor="t" anchorCtr="0">
            <a:noAutofit/>
          </a:bodyPr>
          <a:lstStyle/>
          <a:p>
            <a:pPr marL="0" lvl="0" indent="0" algn="l" rtl="0">
              <a:lnSpc>
                <a:spcPct val="180000"/>
              </a:lnSpc>
              <a:spcBef>
                <a:spcPts val="0"/>
              </a:spcBef>
              <a:spcAft>
                <a:spcPts val="0"/>
              </a:spcAft>
              <a:buSzPts val="1018"/>
              <a:buNone/>
            </a:pPr>
            <a:r>
              <a:rPr lang="en-US" sz="1310">
                <a:latin typeface="Lucida Sans" panose="020B0602030504020204"/>
                <a:ea typeface="Lucida Sans" panose="020B0602030504020204"/>
                <a:cs typeface="Lucida Sans" panose="020B0602030504020204"/>
                <a:sym typeface="Lucida Sans" panose="020B0602030504020204"/>
              </a:rPr>
              <a:t>2 </a:t>
            </a:r>
            <a:r>
              <a:rPr lang="ro-RO" altLang="en-US" sz="1310">
                <a:latin typeface="Lucida Sans" panose="020B0602030504020204"/>
                <a:ea typeface="Lucida Sans" panose="020B0602030504020204"/>
                <a:cs typeface="Lucida Sans" panose="020B0602030504020204"/>
                <a:sym typeface="Lucida Sans" panose="020B0602030504020204"/>
              </a:rPr>
              <a:t>lucruri diferite </a:t>
            </a:r>
            <a:r>
              <a:rPr lang="en-US" sz="1310">
                <a:latin typeface="Lucida Sans" panose="020B0602030504020204"/>
                <a:ea typeface="Lucida Sans" panose="020B0602030504020204"/>
                <a:cs typeface="Lucida Sans" panose="020B0602030504020204"/>
                <a:sym typeface="Lucida Sans" panose="020B0602030504020204"/>
              </a:rPr>
              <a:t>(Ray-Kaeser </a:t>
            </a:r>
            <a:r>
              <a:rPr lang="ro-RO" altLang="en-US" sz="1310">
                <a:latin typeface="Lucida Sans" panose="020B0602030504020204"/>
                <a:ea typeface="Lucida Sans" panose="020B0602030504020204"/>
                <a:cs typeface="Lucida Sans" panose="020B0602030504020204"/>
                <a:sym typeface="Lucida Sans" panose="020B0602030504020204"/>
              </a:rPr>
              <a:t>și colab</a:t>
            </a:r>
            <a:r>
              <a:rPr lang="en-US" sz="1310">
                <a:latin typeface="Lucida Sans" panose="020B0602030504020204"/>
                <a:ea typeface="Lucida Sans" panose="020B0602030504020204"/>
                <a:cs typeface="Lucida Sans" panose="020B0602030504020204"/>
                <a:sym typeface="Lucida Sans" panose="020B0602030504020204"/>
              </a:rPr>
              <a:t>., 2018). </a:t>
            </a:r>
            <a:endParaRPr sz="1310">
              <a:latin typeface="Lucida Sans" panose="020B0602030504020204"/>
              <a:ea typeface="Lucida Sans" panose="020B0602030504020204"/>
              <a:cs typeface="Lucida Sans" panose="020B0602030504020204"/>
              <a:sym typeface="Lucida Sans" panose="020B0602030504020204"/>
            </a:endParaRPr>
          </a:p>
          <a:p>
            <a:pPr marL="457200" lvl="0" indent="-311785" algn="l" rtl="0">
              <a:lnSpc>
                <a:spcPct val="180000"/>
              </a:lnSpc>
              <a:spcBef>
                <a:spcPts val="0"/>
              </a:spcBef>
              <a:spcAft>
                <a:spcPts val="0"/>
              </a:spcAft>
              <a:buSzPts val="1310"/>
              <a:buFont typeface="Lucida Sans" panose="020B0602030504020204"/>
              <a:buAutoNum type="arabicPeriod"/>
            </a:pPr>
            <a:r>
              <a:rPr lang="ro-RO" altLang="en-US" sz="1310">
                <a:latin typeface="Lucida Sans" panose="020B0602030504020204"/>
                <a:ea typeface="Lucida Sans" panose="020B0602030504020204"/>
                <a:cs typeface="Lucida Sans" panose="020B0602030504020204"/>
                <a:sym typeface="Lucida Sans" panose="020B0602030504020204"/>
              </a:rPr>
              <a:t>O evaluare a jocului, identifică:</a:t>
            </a:r>
            <a:endParaRPr lang="ro-RO" altLang="en-US" sz="1310">
              <a:latin typeface="Lucida Sans" panose="020B0602030504020204"/>
              <a:ea typeface="Lucida Sans" panose="020B0602030504020204"/>
              <a:cs typeface="Lucida Sans" panose="020B0602030504020204"/>
              <a:sym typeface="Lucida Sans" panose="020B0602030504020204"/>
            </a:endParaRPr>
          </a:p>
          <a:p>
            <a:pPr marL="914400" lvl="1" indent="-311785" algn="l" rtl="0">
              <a:lnSpc>
                <a:spcPct val="180000"/>
              </a:lnSpc>
              <a:spcBef>
                <a:spcPts val="0"/>
              </a:spcBef>
              <a:spcAft>
                <a:spcPts val="0"/>
              </a:spcAft>
              <a:buSzPts val="1310"/>
              <a:buFont typeface="Lucida Sans" panose="020B0602030504020204"/>
              <a:buAutoNum type="alphaLcPeriod"/>
            </a:pPr>
            <a:r>
              <a:rPr lang="ro-RO" altLang="en-US" sz="1310">
                <a:latin typeface="Lucida Sans" panose="020B0602030504020204"/>
                <a:ea typeface="Lucida Sans" panose="020B0602030504020204"/>
                <a:cs typeface="Lucida Sans" panose="020B0602030504020204"/>
                <a:sym typeface="Lucida Sans" panose="020B0602030504020204"/>
              </a:rPr>
              <a:t>tipurile sau formele de joc preferate</a:t>
            </a:r>
            <a:r>
              <a:rPr lang="en-US" sz="1310">
                <a:latin typeface="Lucida Sans" panose="020B0602030504020204"/>
                <a:ea typeface="Lucida Sans" panose="020B0602030504020204"/>
                <a:cs typeface="Lucida Sans" panose="020B0602030504020204"/>
                <a:sym typeface="Lucida Sans" panose="020B0602030504020204"/>
              </a:rPr>
              <a:t>, </a:t>
            </a:r>
            <a:endParaRPr sz="1310">
              <a:latin typeface="Lucida Sans" panose="020B0602030504020204"/>
              <a:ea typeface="Lucida Sans" panose="020B0602030504020204"/>
              <a:cs typeface="Lucida Sans" panose="020B0602030504020204"/>
              <a:sym typeface="Lucida Sans" panose="020B0602030504020204"/>
            </a:endParaRPr>
          </a:p>
          <a:p>
            <a:pPr marL="914400" lvl="1" indent="-311785" algn="l" rtl="0">
              <a:lnSpc>
                <a:spcPct val="180000"/>
              </a:lnSpc>
              <a:spcBef>
                <a:spcPts val="0"/>
              </a:spcBef>
              <a:spcAft>
                <a:spcPts val="0"/>
              </a:spcAft>
              <a:buSzPts val="1310"/>
              <a:buFont typeface="Lucida Sans" panose="020B0602030504020204"/>
              <a:buAutoNum type="alphaLcPeriod"/>
            </a:pPr>
            <a:r>
              <a:rPr lang="ro-RO" altLang="en-US" sz="1310">
                <a:latin typeface="Lucida Sans" panose="020B0602030504020204"/>
                <a:ea typeface="Lucida Sans" panose="020B0602030504020204"/>
                <a:cs typeface="Lucida Sans" panose="020B0602030504020204"/>
                <a:sym typeface="Lucida Sans" panose="020B0602030504020204"/>
              </a:rPr>
              <a:t>activitățile de joacă disponibile</a:t>
            </a:r>
            <a:r>
              <a:rPr lang="en-US" sz="1310">
                <a:latin typeface="Lucida Sans" panose="020B0602030504020204"/>
                <a:ea typeface="Lucida Sans" panose="020B0602030504020204"/>
                <a:cs typeface="Lucida Sans" panose="020B0602030504020204"/>
                <a:sym typeface="Lucida Sans" panose="020B0602030504020204"/>
              </a:rPr>
              <a:t>, </a:t>
            </a:r>
            <a:endParaRPr sz="1310">
              <a:latin typeface="Lucida Sans" panose="020B0602030504020204"/>
              <a:ea typeface="Lucida Sans" panose="020B0602030504020204"/>
              <a:cs typeface="Lucida Sans" panose="020B0602030504020204"/>
              <a:sym typeface="Lucida Sans" panose="020B0602030504020204"/>
            </a:endParaRPr>
          </a:p>
          <a:p>
            <a:pPr marL="914400" lvl="1" indent="-311785" algn="l" rtl="0">
              <a:lnSpc>
                <a:spcPct val="180000"/>
              </a:lnSpc>
              <a:spcBef>
                <a:spcPts val="0"/>
              </a:spcBef>
              <a:spcAft>
                <a:spcPts val="0"/>
              </a:spcAft>
              <a:buSzPts val="1310"/>
              <a:buFont typeface="Lucida Sans" panose="020B0602030504020204"/>
              <a:buAutoNum type="alphaLcPeriod"/>
            </a:pPr>
            <a:r>
              <a:rPr lang="ro-RO" altLang="en-US" sz="1310">
                <a:latin typeface="Lucida Sans" panose="020B0602030504020204"/>
                <a:ea typeface="Lucida Sans" panose="020B0602030504020204"/>
                <a:cs typeface="Lucida Sans" panose="020B0602030504020204"/>
                <a:sym typeface="Lucida Sans" panose="020B0602030504020204"/>
              </a:rPr>
              <a:t>cât este de distractiv/ jucăuș</a:t>
            </a:r>
            <a:r>
              <a:rPr lang="en-US" sz="1310">
                <a:latin typeface="Lucida Sans" panose="020B0602030504020204"/>
                <a:ea typeface="Lucida Sans" panose="020B0602030504020204"/>
                <a:cs typeface="Lucida Sans" panose="020B0602030504020204"/>
                <a:sym typeface="Lucida Sans" panose="020B0602030504020204"/>
              </a:rPr>
              <a:t>, </a:t>
            </a:r>
            <a:endParaRPr sz="1310">
              <a:latin typeface="Lucida Sans" panose="020B0602030504020204"/>
              <a:ea typeface="Lucida Sans" panose="020B0602030504020204"/>
              <a:cs typeface="Lucida Sans" panose="020B0602030504020204"/>
              <a:sym typeface="Lucida Sans" panose="020B0602030504020204"/>
            </a:endParaRPr>
          </a:p>
          <a:p>
            <a:pPr marL="914400" lvl="1" indent="-311785" algn="l" rtl="0">
              <a:lnSpc>
                <a:spcPct val="180000"/>
              </a:lnSpc>
              <a:spcBef>
                <a:spcPts val="0"/>
              </a:spcBef>
              <a:spcAft>
                <a:spcPts val="0"/>
              </a:spcAft>
              <a:buSzPts val="1310"/>
              <a:buFont typeface="Lucida Sans" panose="020B0602030504020204"/>
              <a:buAutoNum type="alphaLcPeriod"/>
            </a:pPr>
            <a:r>
              <a:rPr lang="ro-RO" altLang="en-US" sz="1310">
                <a:latin typeface="Lucida Sans" panose="020B0602030504020204"/>
                <a:ea typeface="Lucida Sans" panose="020B0602030504020204"/>
                <a:cs typeface="Lucida Sans" panose="020B0602030504020204"/>
                <a:sym typeface="Lucida Sans" panose="020B0602030504020204"/>
              </a:rPr>
              <a:t>când, unde și cu cine se joacă</a:t>
            </a:r>
            <a:r>
              <a:rPr lang="en-US" sz="1310">
                <a:latin typeface="Lucida Sans" panose="020B0602030504020204"/>
                <a:ea typeface="Lucida Sans" panose="020B0602030504020204"/>
                <a:cs typeface="Lucida Sans" panose="020B0602030504020204"/>
                <a:sym typeface="Lucida Sans" panose="020B0602030504020204"/>
              </a:rPr>
              <a:t>. </a:t>
            </a:r>
            <a:endParaRPr sz="1310">
              <a:latin typeface="Lucida Sans" panose="020B0602030504020204"/>
              <a:ea typeface="Lucida Sans" panose="020B0602030504020204"/>
              <a:cs typeface="Lucida Sans" panose="020B0602030504020204"/>
              <a:sym typeface="Lucida Sans" panose="020B0602030504020204"/>
            </a:endParaRPr>
          </a:p>
          <a:p>
            <a:pPr marL="457200" lvl="0" indent="-311785" algn="l" rtl="0">
              <a:lnSpc>
                <a:spcPct val="180000"/>
              </a:lnSpc>
              <a:spcBef>
                <a:spcPts val="0"/>
              </a:spcBef>
              <a:spcAft>
                <a:spcPts val="0"/>
              </a:spcAft>
              <a:buSzPts val="1310"/>
              <a:buFont typeface="Lucida Sans" panose="020B0602030504020204"/>
              <a:buAutoNum type="arabicPeriod"/>
            </a:pPr>
            <a:r>
              <a:rPr lang="ro-RO" altLang="en-US" sz="1310">
                <a:latin typeface="Lucida Sans" panose="020B0602030504020204"/>
                <a:ea typeface="Lucida Sans" panose="020B0602030504020204"/>
                <a:cs typeface="Lucida Sans" panose="020B0602030504020204"/>
                <a:sym typeface="Lucida Sans" panose="020B0602030504020204"/>
              </a:rPr>
              <a:t>O evaluare bazată pe joc </a:t>
            </a:r>
            <a:r>
              <a:rPr lang="en-US" sz="1310">
                <a:latin typeface="Lucida Sans" panose="020B0602030504020204"/>
                <a:ea typeface="Lucida Sans" panose="020B0602030504020204"/>
                <a:cs typeface="Lucida Sans" panose="020B0602030504020204"/>
                <a:sym typeface="Lucida Sans" panose="020B0602030504020204"/>
              </a:rPr>
              <a:t>(</a:t>
            </a:r>
            <a:r>
              <a:rPr lang="ro-RO" altLang="en-US" sz="1310">
                <a:latin typeface="Lucida Sans" panose="020B0602030504020204"/>
                <a:ea typeface="Lucida Sans" panose="020B0602030504020204"/>
                <a:cs typeface="Lucida Sans" panose="020B0602030504020204"/>
                <a:sym typeface="Lucida Sans" panose="020B0602030504020204"/>
              </a:rPr>
              <a:t>jocul ca și evaluare</a:t>
            </a:r>
            <a:r>
              <a:rPr lang="en-US" sz="1310">
                <a:latin typeface="Lucida Sans" panose="020B0602030504020204"/>
                <a:ea typeface="Lucida Sans" panose="020B0602030504020204"/>
                <a:cs typeface="Lucida Sans" panose="020B0602030504020204"/>
                <a:sym typeface="Lucida Sans" panose="020B0602030504020204"/>
              </a:rPr>
              <a:t>) </a:t>
            </a:r>
            <a:r>
              <a:rPr lang="ro-RO" altLang="en-US" sz="1310">
                <a:latin typeface="Lucida Sans" panose="020B0602030504020204"/>
                <a:ea typeface="Lucida Sans" panose="020B0602030504020204"/>
                <a:cs typeface="Lucida Sans" panose="020B0602030504020204"/>
                <a:sym typeface="Lucida Sans" panose="020B0602030504020204"/>
              </a:rPr>
              <a:t>este folosită pentru a determina/măsura îndemânarea și alte</a:t>
            </a:r>
            <a:r>
              <a:rPr lang="en-US" sz="1310">
                <a:latin typeface="Lucida Sans" panose="020B0602030504020204"/>
                <a:ea typeface="Lucida Sans" panose="020B0602030504020204"/>
                <a:cs typeface="Lucida Sans" panose="020B0602030504020204"/>
                <a:sym typeface="Lucida Sans" panose="020B0602030504020204"/>
              </a:rPr>
              <a:t> abilit</a:t>
            </a:r>
            <a:r>
              <a:rPr lang="ro-RO" altLang="en-US" sz="1310">
                <a:latin typeface="Lucida Sans" panose="020B0602030504020204"/>
                <a:ea typeface="Lucida Sans" panose="020B0602030504020204"/>
                <a:cs typeface="Lucida Sans" panose="020B0602030504020204"/>
                <a:sym typeface="Lucida Sans" panose="020B0602030504020204"/>
              </a:rPr>
              <a:t>ăți</a:t>
            </a:r>
            <a:r>
              <a:rPr lang="en-US" sz="1310">
                <a:latin typeface="Lucida Sans" panose="020B0602030504020204"/>
                <a:ea typeface="Lucida Sans" panose="020B0602030504020204"/>
                <a:cs typeface="Lucida Sans" panose="020B0602030504020204"/>
                <a:sym typeface="Lucida Sans" panose="020B0602030504020204"/>
              </a:rPr>
              <a:t>. </a:t>
            </a:r>
            <a:endParaRPr sz="1310">
              <a:latin typeface="Lucida Sans" panose="020B0602030504020204"/>
              <a:ea typeface="Lucida Sans" panose="020B0602030504020204"/>
              <a:cs typeface="Lucida Sans" panose="020B0602030504020204"/>
              <a:sym typeface="Lucida Sans" panose="020B0602030504020204"/>
            </a:endParaRPr>
          </a:p>
          <a:p>
            <a:pPr marL="914400" lvl="1" indent="-311785" algn="l" rtl="0">
              <a:lnSpc>
                <a:spcPct val="180000"/>
              </a:lnSpc>
              <a:spcBef>
                <a:spcPts val="0"/>
              </a:spcBef>
              <a:spcAft>
                <a:spcPts val="0"/>
              </a:spcAft>
              <a:buSzPts val="1310"/>
              <a:buFont typeface="Lucida Sans" panose="020B0602030504020204"/>
              <a:buAutoNum type="alphaLcPeriod"/>
            </a:pPr>
            <a:r>
              <a:rPr lang="ro-RO" altLang="en-US" sz="1310">
                <a:latin typeface="Lucida Sans" panose="020B0602030504020204"/>
                <a:ea typeface="Lucida Sans" panose="020B0602030504020204"/>
                <a:cs typeface="Lucida Sans" panose="020B0602030504020204"/>
                <a:sym typeface="Lucida Sans" panose="020B0602030504020204"/>
              </a:rPr>
              <a:t>furnizează </a:t>
            </a:r>
            <a:r>
              <a:rPr lang="en-US" sz="1310">
                <a:latin typeface="Lucida Sans" panose="020B0602030504020204"/>
                <a:ea typeface="Lucida Sans" panose="020B0602030504020204"/>
                <a:cs typeface="Lucida Sans" panose="020B0602030504020204"/>
                <a:sym typeface="Lucida Sans" panose="020B0602030504020204"/>
              </a:rPr>
              <a:t>informa</a:t>
            </a:r>
            <a:r>
              <a:rPr lang="ro-RO" altLang="en-US" sz="1310">
                <a:latin typeface="Lucida Sans" panose="020B0602030504020204"/>
                <a:ea typeface="Lucida Sans" panose="020B0602030504020204"/>
                <a:cs typeface="Lucida Sans" panose="020B0602030504020204"/>
                <a:sym typeface="Lucida Sans" panose="020B0602030504020204"/>
              </a:rPr>
              <a:t>ții </a:t>
            </a:r>
            <a:r>
              <a:rPr lang="en-US" sz="1310">
                <a:latin typeface="Lucida Sans" panose="020B0602030504020204"/>
                <a:ea typeface="Lucida Sans" panose="020B0602030504020204"/>
                <a:cs typeface="Lucida Sans" panose="020B0602030504020204"/>
                <a:sym typeface="Lucida Sans" panose="020B0602030504020204"/>
              </a:rPr>
              <a:t>similar</a:t>
            </a:r>
            <a:r>
              <a:rPr lang="ro-RO" altLang="en-US" sz="1310">
                <a:latin typeface="Lucida Sans" panose="020B0602030504020204"/>
                <a:ea typeface="Lucida Sans" panose="020B0602030504020204"/>
                <a:cs typeface="Lucida Sans" panose="020B0602030504020204"/>
                <a:sym typeface="Lucida Sans" panose="020B0602030504020204"/>
              </a:rPr>
              <a:t>e cu cele obținute prin alte metode/instrumente de dezvoltare</a:t>
            </a:r>
            <a:r>
              <a:rPr lang="en-US" sz="1310">
                <a:latin typeface="Lucida Sans" panose="020B0602030504020204"/>
                <a:ea typeface="Lucida Sans" panose="020B0602030504020204"/>
                <a:cs typeface="Lucida Sans" panose="020B0602030504020204"/>
                <a:sym typeface="Lucida Sans" panose="020B0602030504020204"/>
              </a:rPr>
              <a:t>, </a:t>
            </a:r>
            <a:endParaRPr sz="1310">
              <a:latin typeface="Lucida Sans" panose="020B0602030504020204"/>
              <a:ea typeface="Lucida Sans" panose="020B0602030504020204"/>
              <a:cs typeface="Lucida Sans" panose="020B0602030504020204"/>
              <a:sym typeface="Lucida Sans" panose="020B0602030504020204"/>
            </a:endParaRPr>
          </a:p>
          <a:p>
            <a:pPr marL="914400" lvl="1" indent="-311785" algn="l" rtl="0">
              <a:lnSpc>
                <a:spcPct val="180000"/>
              </a:lnSpc>
              <a:spcBef>
                <a:spcPts val="0"/>
              </a:spcBef>
              <a:spcAft>
                <a:spcPts val="0"/>
              </a:spcAft>
              <a:buSzPts val="1310"/>
              <a:buFont typeface="Lucida Sans" panose="020B0602030504020204"/>
              <a:buAutoNum type="alphaLcPeriod"/>
            </a:pPr>
            <a:r>
              <a:rPr lang="ro-RO" altLang="en-US" sz="1310">
                <a:latin typeface="Lucida Sans" panose="020B0602030504020204"/>
                <a:ea typeface="Lucida Sans" panose="020B0602030504020204"/>
                <a:cs typeface="Lucida Sans" panose="020B0602030504020204"/>
                <a:sym typeface="Lucida Sans" panose="020B0602030504020204"/>
              </a:rPr>
              <a:t>poate fi un avantaj, dacă terapeutul este îngrijorat pentru faptul că acel copil nu va avea abilitățile măsurate și evaluate printr-o metodă mai tradițională.</a:t>
            </a:r>
            <a:endParaRPr sz="1310">
              <a:latin typeface="Lucida Sans" panose="020B0602030504020204"/>
              <a:ea typeface="Lucida Sans" panose="020B0602030504020204"/>
              <a:cs typeface="Lucida Sans" panose="020B0602030504020204"/>
              <a:sym typeface="Lucida Sans" panose="020B0602030504020204"/>
            </a:endParaRPr>
          </a:p>
          <a:p>
            <a:pPr marL="914400" lvl="0" indent="0" algn="l" rtl="0">
              <a:lnSpc>
                <a:spcPct val="180000"/>
              </a:lnSpc>
              <a:spcBef>
                <a:spcPts val="0"/>
              </a:spcBef>
              <a:spcAft>
                <a:spcPts val="0"/>
              </a:spcAft>
              <a:buSzPts val="1018"/>
              <a:buNone/>
            </a:pPr>
            <a:endParaRPr sz="1310">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180000"/>
              </a:lnSpc>
              <a:spcBef>
                <a:spcPts val="0"/>
              </a:spcBef>
              <a:spcAft>
                <a:spcPts val="0"/>
              </a:spcAft>
              <a:buSzPts val="1018"/>
              <a:buNone/>
            </a:pPr>
            <a:r>
              <a:rPr lang="ro-RO" altLang="en-US" sz="1310">
                <a:latin typeface="Lucida Sans" panose="020B0602030504020204"/>
                <a:ea typeface="Lucida Sans" panose="020B0602030504020204"/>
                <a:cs typeface="Lucida Sans" panose="020B0602030504020204"/>
                <a:sym typeface="Lucida Sans" panose="020B0602030504020204"/>
              </a:rPr>
              <a:t>Terapeuții o</a:t>
            </a:r>
            <a:r>
              <a:rPr lang="en-US" sz="1310">
                <a:latin typeface="Lucida Sans" panose="020B0602030504020204"/>
                <a:ea typeface="Lucida Sans" panose="020B0602030504020204"/>
                <a:cs typeface="Lucida Sans" panose="020B0602030504020204"/>
                <a:sym typeface="Lucida Sans" panose="020B0602030504020204"/>
              </a:rPr>
              <a:t>cupa</a:t>
            </a:r>
            <a:r>
              <a:rPr lang="ro-RO" altLang="en-US" sz="1310">
                <a:latin typeface="Lucida Sans" panose="020B0602030504020204"/>
                <a:ea typeface="Lucida Sans" panose="020B0602030504020204"/>
                <a:cs typeface="Lucida Sans" panose="020B0602030504020204"/>
                <a:sym typeface="Lucida Sans" panose="020B0602030504020204"/>
              </a:rPr>
              <a:t>ționali</a:t>
            </a:r>
            <a:r>
              <a:rPr lang="en-US" sz="1310">
                <a:latin typeface="Lucida Sans" panose="020B0602030504020204"/>
                <a:ea typeface="Lucida Sans" panose="020B0602030504020204"/>
                <a:cs typeface="Lucida Sans" panose="020B0602030504020204"/>
                <a:sym typeface="Lucida Sans" panose="020B0602030504020204"/>
              </a:rPr>
              <a:t>, </a:t>
            </a:r>
            <a:r>
              <a:rPr lang="ro-RO" altLang="en-US" sz="1310">
                <a:latin typeface="Lucida Sans" panose="020B0602030504020204"/>
                <a:ea typeface="Lucida Sans" panose="020B0602030504020204"/>
                <a:cs typeface="Lucida Sans" panose="020B0602030504020204"/>
                <a:sym typeface="Lucida Sans" panose="020B0602030504020204"/>
              </a:rPr>
              <a:t>preocupați de joacă ca și ocupație, ar trebui să realizeze evaluarea jocului ori de câte ori joaca reprezintă o îngrijorare pentru </a:t>
            </a:r>
            <a:r>
              <a:rPr lang="en-US" sz="1310">
                <a:latin typeface="Lucida Sans" panose="020B0602030504020204"/>
                <a:ea typeface="Lucida Sans" panose="020B0602030504020204"/>
                <a:cs typeface="Lucida Sans" panose="020B0602030504020204"/>
                <a:sym typeface="Lucida Sans" panose="020B0602030504020204"/>
              </a:rPr>
              <a:t>client</a:t>
            </a:r>
            <a:r>
              <a:rPr lang="ro-RO" altLang="en-US" sz="1310">
                <a:latin typeface="Lucida Sans" panose="020B0602030504020204"/>
                <a:ea typeface="Lucida Sans" panose="020B0602030504020204"/>
                <a:cs typeface="Lucida Sans" panose="020B0602030504020204"/>
                <a:sym typeface="Lucida Sans" panose="020B0602030504020204"/>
              </a:rPr>
              <a:t>/ familie</a:t>
            </a:r>
            <a:r>
              <a:rPr lang="en-US" sz="1310">
                <a:latin typeface="Lucida Sans" panose="020B0602030504020204"/>
                <a:ea typeface="Lucida Sans" panose="020B0602030504020204"/>
                <a:cs typeface="Lucida Sans" panose="020B0602030504020204"/>
                <a:sym typeface="Lucida Sans" panose="020B0602030504020204"/>
              </a:rPr>
              <a:t> (Bundy, 1993; </a:t>
            </a:r>
            <a:r>
              <a:rPr lang="en-US" sz="1310">
                <a:solidFill>
                  <a:srgbClr val="222222"/>
                </a:solidFill>
                <a:latin typeface="Lucida Sans" panose="020B0602030504020204"/>
                <a:ea typeface="Lucida Sans" panose="020B0602030504020204"/>
                <a:cs typeface="Lucida Sans" panose="020B0602030504020204"/>
                <a:sym typeface="Lucida Sans" panose="020B0602030504020204"/>
              </a:rPr>
              <a:t>Lynch, &amp; Moore, 2016).</a:t>
            </a:r>
            <a:endParaRPr sz="1310">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92000"/>
              </a:lnSpc>
              <a:spcBef>
                <a:spcPts val="1100"/>
              </a:spcBef>
              <a:spcAft>
                <a:spcPts val="0"/>
              </a:spcAft>
              <a:buSzPts val="1018"/>
              <a:buNone/>
            </a:pPr>
            <a:endParaRPr sz="2695">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2cf0ef35b72_0_60"/>
          <p:cNvSpPr txBox="1">
            <a:spLocks noGrp="1"/>
          </p:cNvSpPr>
          <p:nvPr>
            <p:ph type="title"/>
          </p:nvPr>
        </p:nvSpPr>
        <p:spPr>
          <a:xfrm>
            <a:off x="812693" y="463920"/>
            <a:ext cx="10768200" cy="838500"/>
          </a:xfrm>
          <a:prstGeom prst="rect">
            <a:avLst/>
          </a:prstGeom>
        </p:spPr>
        <p:txBody>
          <a:bodyPr spcFirstLastPara="1" wrap="square" lIns="111750" tIns="55850" rIns="111750" bIns="55850" anchor="b" anchorCtr="0">
            <a:noAutofit/>
          </a:bodyPr>
          <a:lstStyle/>
          <a:p>
            <a:pPr marL="0" lvl="0" indent="0" algn="r" rtl="0">
              <a:spcBef>
                <a:spcPts val="1000"/>
              </a:spcBef>
              <a:spcAft>
                <a:spcPts val="0"/>
              </a:spcAft>
              <a:buSzPts val="990"/>
              <a:buNone/>
            </a:pPr>
            <a:r>
              <a:rPr lang="en-US" sz="4530">
                <a:solidFill>
                  <a:schemeClr val="dk1"/>
                </a:solidFill>
                <a:latin typeface="Lucida Sans" panose="020B0602030504020204"/>
                <a:ea typeface="Lucida Sans" panose="020B0602030504020204"/>
                <a:cs typeface="Lucida Sans" panose="020B0602030504020204"/>
                <a:sym typeface="Lucida Sans" panose="020B0602030504020204"/>
              </a:rPr>
              <a:t>Evaluarea jocului</a:t>
            </a:r>
            <a:endParaRPr sz="4230">
              <a:solidFill>
                <a:schemeClr val="dk1"/>
              </a:solidFill>
              <a:latin typeface="Lucida Sans" panose="020B0602030504020204"/>
              <a:ea typeface="Lucida Sans" panose="020B0602030504020204"/>
              <a:cs typeface="Lucida Sans" panose="020B0602030504020204"/>
              <a:sym typeface="Lucida Sans" panose="020B0602030504020204"/>
            </a:endParaRPr>
          </a:p>
          <a:p>
            <a:pPr marL="0" lvl="0" indent="0" algn="r" rtl="0">
              <a:spcBef>
                <a:spcPts val="0"/>
              </a:spcBef>
              <a:spcAft>
                <a:spcPts val="0"/>
              </a:spcAft>
              <a:buSzPts val="990"/>
              <a:buNone/>
            </a:pPr>
            <a:endParaRPr sz="2430">
              <a:solidFill>
                <a:schemeClr val="dk1"/>
              </a:solidFill>
              <a:latin typeface="Lucida Sans" panose="020B0602030504020204"/>
              <a:ea typeface="Lucida Sans" panose="020B0602030504020204"/>
              <a:cs typeface="Lucida Sans" panose="020B0602030504020204"/>
              <a:sym typeface="Lucida Sans" panose="020B0602030504020204"/>
            </a:endParaRPr>
          </a:p>
        </p:txBody>
      </p:sp>
      <p:sp>
        <p:nvSpPr>
          <p:cNvPr id="414" name="Google Shape;414;g2cf0ef35b72_0_60"/>
          <p:cNvSpPr txBox="1">
            <a:spLocks noGrp="1"/>
          </p:cNvSpPr>
          <p:nvPr>
            <p:ph type="body" idx="1"/>
          </p:nvPr>
        </p:nvSpPr>
        <p:spPr>
          <a:xfrm>
            <a:off x="812700" y="1106800"/>
            <a:ext cx="10768200" cy="5408100"/>
          </a:xfrm>
          <a:prstGeom prst="rect">
            <a:avLst/>
          </a:prstGeom>
        </p:spPr>
        <p:txBody>
          <a:bodyPr spcFirstLastPara="1" wrap="square" lIns="111750" tIns="55850" rIns="111750" bIns="55850" anchor="t" anchorCtr="0">
            <a:normAutofit lnSpcReduction="10000"/>
          </a:bodyPr>
          <a:lstStyle/>
          <a:p>
            <a:pPr marL="457200" lvl="1" indent="-406400" algn="l" rtl="0">
              <a:lnSpc>
                <a:spcPct val="90000"/>
              </a:lnSpc>
              <a:spcBef>
                <a:spcPts val="500"/>
              </a:spcBef>
              <a:spcAft>
                <a:spcPts val="0"/>
              </a:spcAft>
              <a:buClr>
                <a:schemeClr val="lt1"/>
              </a:buClr>
              <a:buSzPts val="2800"/>
              <a:buFont typeface="Lucida Sans" panose="020B0602030504020204"/>
              <a:buChar char="○"/>
            </a:pPr>
            <a:r>
              <a:rPr lang="en-US" sz="3000" dirty="0" err="1">
                <a:latin typeface="Lucida Sans" panose="020B0602030504020204"/>
                <a:ea typeface="Lucida Sans" panose="020B0602030504020204"/>
                <a:cs typeface="Lucida Sans" panose="020B0602030504020204"/>
                <a:sym typeface="Lucida Sans" panose="020B0602030504020204"/>
              </a:rPr>
              <a:t>Observă</a:t>
            </a:r>
            <a:r>
              <a:rPr lang="en-US" sz="3000" dirty="0">
                <a:latin typeface="Lucida Sans" panose="020B0602030504020204"/>
                <a:ea typeface="Lucida Sans" panose="020B0602030504020204"/>
                <a:cs typeface="Lucida Sans" panose="020B0602030504020204"/>
                <a:sym typeface="Lucida Sans" panose="020B0602030504020204"/>
              </a:rPr>
              <a:t> </a:t>
            </a:r>
            <a:r>
              <a:rPr lang="en-US" sz="3000" dirty="0" err="1">
                <a:latin typeface="Lucida Sans" panose="020B0602030504020204"/>
                <a:ea typeface="Lucida Sans" panose="020B0602030504020204"/>
                <a:cs typeface="Lucida Sans" panose="020B0602030504020204"/>
                <a:sym typeface="Lucida Sans" panose="020B0602030504020204"/>
              </a:rPr>
              <a:t>jocul</a:t>
            </a:r>
            <a:r>
              <a:rPr lang="en-US" sz="3000" dirty="0">
                <a:latin typeface="Lucida Sans" panose="020B0602030504020204"/>
                <a:ea typeface="Lucida Sans" panose="020B0602030504020204"/>
                <a:cs typeface="Lucida Sans" panose="020B0602030504020204"/>
                <a:sym typeface="Lucida Sans" panose="020B0602030504020204"/>
              </a:rPr>
              <a:t> liber</a:t>
            </a:r>
            <a:endParaRPr sz="3000" dirty="0">
              <a:latin typeface="Lucida Sans" panose="020B0602030504020204"/>
              <a:ea typeface="Lucida Sans" panose="020B0602030504020204"/>
              <a:cs typeface="Lucida Sans" panose="020B0602030504020204"/>
              <a:sym typeface="Lucida Sans" panose="020B0602030504020204"/>
            </a:endParaRPr>
          </a:p>
          <a:p>
            <a:pPr marL="1371600" lvl="2" indent="-419100" algn="l" rtl="0">
              <a:lnSpc>
                <a:spcPct val="90000"/>
              </a:lnSpc>
              <a:spcBef>
                <a:spcPts val="0"/>
              </a:spcBef>
              <a:spcAft>
                <a:spcPts val="0"/>
              </a:spcAft>
              <a:buClr>
                <a:schemeClr val="lt1"/>
              </a:buClr>
              <a:buSzPts val="3000"/>
              <a:buFont typeface="Lucida Sans" panose="020B0602030504020204"/>
              <a:buChar char="■"/>
            </a:pPr>
            <a:r>
              <a:rPr lang="en-US" sz="3000" dirty="0" err="1">
                <a:latin typeface="Lucida Sans" panose="020B0602030504020204"/>
                <a:ea typeface="Lucida Sans" panose="020B0602030504020204"/>
                <a:cs typeface="Lucida Sans" panose="020B0602030504020204"/>
                <a:sym typeface="Lucida Sans" panose="020B0602030504020204"/>
              </a:rPr>
              <a:t>Obervă</a:t>
            </a:r>
            <a:r>
              <a:rPr lang="en-US" sz="3000" dirty="0">
                <a:latin typeface="Lucida Sans" panose="020B0602030504020204"/>
                <a:ea typeface="Lucida Sans" panose="020B0602030504020204"/>
                <a:cs typeface="Lucida Sans" panose="020B0602030504020204"/>
                <a:sym typeface="Lucida Sans" panose="020B0602030504020204"/>
              </a:rPr>
              <a:t> </a:t>
            </a:r>
            <a:r>
              <a:rPr lang="en-US" sz="3000" dirty="0" err="1">
                <a:latin typeface="Lucida Sans" panose="020B0602030504020204"/>
                <a:ea typeface="Lucida Sans" panose="020B0602030504020204"/>
                <a:cs typeface="Lucida Sans" panose="020B0602030504020204"/>
                <a:sym typeface="Lucida Sans" panose="020B0602030504020204"/>
              </a:rPr>
              <a:t>copilul</a:t>
            </a:r>
            <a:r>
              <a:rPr lang="en-US" sz="3000" dirty="0">
                <a:latin typeface="Lucida Sans" panose="020B0602030504020204"/>
                <a:ea typeface="Lucida Sans" panose="020B0602030504020204"/>
                <a:cs typeface="Lucida Sans" panose="020B0602030504020204"/>
                <a:sym typeface="Lucida Sans" panose="020B0602030504020204"/>
              </a:rPr>
              <a:t> la </a:t>
            </a:r>
            <a:r>
              <a:rPr lang="en-US" sz="3000" dirty="0" err="1">
                <a:latin typeface="Lucida Sans" panose="020B0602030504020204"/>
                <a:ea typeface="Lucida Sans" panose="020B0602030504020204"/>
                <a:cs typeface="Lucida Sans" panose="020B0602030504020204"/>
                <a:sym typeface="Lucida Sans" panose="020B0602030504020204"/>
              </a:rPr>
              <a:t>locul</a:t>
            </a:r>
            <a:r>
              <a:rPr lang="en-US" sz="3000" dirty="0">
                <a:latin typeface="Lucida Sans" panose="020B0602030504020204"/>
                <a:ea typeface="Lucida Sans" panose="020B0602030504020204"/>
                <a:cs typeface="Lucida Sans" panose="020B0602030504020204"/>
                <a:sym typeface="Lucida Sans" panose="020B0602030504020204"/>
              </a:rPr>
              <a:t> de </a:t>
            </a:r>
            <a:r>
              <a:rPr lang="en-US" sz="3000" dirty="0" err="1">
                <a:latin typeface="Lucida Sans" panose="020B0602030504020204"/>
                <a:ea typeface="Lucida Sans" panose="020B0602030504020204"/>
                <a:cs typeface="Lucida Sans" panose="020B0602030504020204"/>
                <a:sym typeface="Lucida Sans" panose="020B0602030504020204"/>
              </a:rPr>
              <a:t>joacă</a:t>
            </a:r>
            <a:r>
              <a:rPr lang="en-US" sz="3000" dirty="0">
                <a:latin typeface="Lucida Sans" panose="020B0602030504020204"/>
                <a:ea typeface="Lucida Sans" panose="020B0602030504020204"/>
                <a:cs typeface="Lucida Sans" panose="020B0602030504020204"/>
                <a:sym typeface="Lucida Sans" panose="020B0602030504020204"/>
              </a:rPr>
              <a:t>, </a:t>
            </a:r>
            <a:r>
              <a:rPr lang="en-US" sz="3000" dirty="0" err="1">
                <a:latin typeface="Lucida Sans" panose="020B0602030504020204"/>
                <a:ea typeface="Lucida Sans" panose="020B0602030504020204"/>
                <a:cs typeface="Lucida Sans" panose="020B0602030504020204"/>
                <a:sym typeface="Lucida Sans" panose="020B0602030504020204"/>
              </a:rPr>
              <a:t>în</a:t>
            </a:r>
            <a:r>
              <a:rPr lang="en-US" sz="3000" dirty="0">
                <a:latin typeface="Lucida Sans" panose="020B0602030504020204"/>
                <a:ea typeface="Lucida Sans" panose="020B0602030504020204"/>
                <a:cs typeface="Lucida Sans" panose="020B0602030504020204"/>
                <a:sym typeface="Lucida Sans" panose="020B0602030504020204"/>
              </a:rPr>
              <a:t> </a:t>
            </a:r>
            <a:r>
              <a:rPr lang="en-US" sz="3000" dirty="0" err="1">
                <a:latin typeface="Lucida Sans" panose="020B0602030504020204"/>
                <a:ea typeface="Lucida Sans" panose="020B0602030504020204"/>
                <a:cs typeface="Lucida Sans" panose="020B0602030504020204"/>
                <a:sym typeface="Lucida Sans" panose="020B0602030504020204"/>
              </a:rPr>
              <a:t>clasă</a:t>
            </a:r>
            <a:r>
              <a:rPr lang="en-US" sz="3000" dirty="0">
                <a:latin typeface="Lucida Sans" panose="020B0602030504020204"/>
                <a:ea typeface="Lucida Sans" panose="020B0602030504020204"/>
                <a:cs typeface="Lucida Sans" panose="020B0602030504020204"/>
                <a:sym typeface="Lucida Sans" panose="020B0602030504020204"/>
              </a:rPr>
              <a:t>,  </a:t>
            </a:r>
            <a:r>
              <a:rPr lang="ro-RO" sz="3000" dirty="0" smtClean="0">
                <a:latin typeface="Lucida Sans" panose="020B0602030504020204"/>
                <a:ea typeface="Lucida Sans" panose="020B0602030504020204"/>
                <a:cs typeface="Lucida Sans" panose="020B0602030504020204"/>
                <a:sym typeface="Lucida Sans" panose="020B0602030504020204"/>
              </a:rPr>
              <a:t>acasă cu frații/surorile </a:t>
            </a:r>
            <a:r>
              <a:rPr lang="en-US" sz="3000" dirty="0" smtClean="0">
                <a:latin typeface="Lucida Sans" panose="020B0602030504020204"/>
                <a:ea typeface="Lucida Sans" panose="020B0602030504020204"/>
                <a:cs typeface="Lucida Sans" panose="020B0602030504020204"/>
                <a:sym typeface="Lucida Sans" panose="020B0602030504020204"/>
              </a:rPr>
              <a:t>- </a:t>
            </a:r>
            <a:r>
              <a:rPr lang="ro-RO" sz="3000" dirty="0" smtClean="0">
                <a:latin typeface="Lucida Sans" panose="020B0602030504020204"/>
                <a:ea typeface="Lucida Sans" panose="020B0602030504020204"/>
                <a:cs typeface="Lucida Sans" panose="020B0602030504020204"/>
                <a:sym typeface="Lucida Sans" panose="020B0602030504020204"/>
              </a:rPr>
              <a:t>jucându-se cu orice aleg ei să se joace, de obicei.</a:t>
            </a:r>
            <a:endParaRPr lang="ro-RO" sz="3000" dirty="0" smtClean="0">
              <a:latin typeface="Lucida Sans" panose="020B0602030504020204"/>
              <a:ea typeface="Lucida Sans" panose="020B0602030504020204"/>
              <a:cs typeface="Lucida Sans" panose="020B0602030504020204"/>
              <a:sym typeface="Lucida Sans" panose="020B0602030504020204"/>
            </a:endParaRPr>
          </a:p>
          <a:p>
            <a:pPr marL="952500" lvl="2" indent="0" algn="l" rtl="0">
              <a:lnSpc>
                <a:spcPct val="90000"/>
              </a:lnSpc>
              <a:spcBef>
                <a:spcPts val="0"/>
              </a:spcBef>
              <a:spcAft>
                <a:spcPts val="0"/>
              </a:spcAft>
              <a:buClr>
                <a:schemeClr val="lt1"/>
              </a:buClr>
              <a:buSzPts val="3000"/>
              <a:buFont typeface="Lucida Sans" panose="020B0602030504020204"/>
              <a:buNone/>
            </a:pPr>
            <a:endParaRPr sz="3000" dirty="0">
              <a:latin typeface="Lucida Sans" panose="020B0602030504020204"/>
              <a:ea typeface="Lucida Sans" panose="020B0602030504020204"/>
              <a:cs typeface="Lucida Sans" panose="020B0602030504020204"/>
              <a:sym typeface="Lucida Sans" panose="020B0602030504020204"/>
            </a:endParaRPr>
          </a:p>
          <a:p>
            <a:pPr marL="457200" lvl="1" indent="-406400" algn="l" rtl="0">
              <a:lnSpc>
                <a:spcPct val="90000"/>
              </a:lnSpc>
              <a:spcBef>
                <a:spcPts val="0"/>
              </a:spcBef>
              <a:spcAft>
                <a:spcPts val="0"/>
              </a:spcAft>
              <a:buClr>
                <a:schemeClr val="lt1"/>
              </a:buClr>
              <a:buSzPts val="2800"/>
              <a:buFont typeface="Lucida Sans" panose="020B0602030504020204"/>
              <a:buChar char="○"/>
            </a:pPr>
            <a:r>
              <a:rPr lang="ro-RO" sz="3000" dirty="0" smtClean="0">
                <a:latin typeface="Lucida Sans" panose="020B0602030504020204"/>
                <a:ea typeface="Lucida Sans" panose="020B0602030504020204"/>
                <a:cs typeface="Lucida Sans" panose="020B0602030504020204"/>
                <a:sym typeface="Lucida Sans" panose="020B0602030504020204"/>
              </a:rPr>
              <a:t>Observă interacțiunea din jocul natural cu copiii de aceeași vârstă sau îngrijitorii.</a:t>
            </a:r>
            <a:endParaRPr sz="3000" dirty="0">
              <a:latin typeface="Lucida Sans" panose="020B0602030504020204"/>
              <a:ea typeface="Lucida Sans" panose="020B0602030504020204"/>
              <a:cs typeface="Lucida Sans" panose="020B0602030504020204"/>
              <a:sym typeface="Lucida Sans" panose="020B0602030504020204"/>
            </a:endParaRPr>
          </a:p>
          <a:p>
            <a:pPr marL="1371600" lvl="2" indent="-419100" algn="l" rtl="0">
              <a:lnSpc>
                <a:spcPct val="90000"/>
              </a:lnSpc>
              <a:spcBef>
                <a:spcPts val="0"/>
              </a:spcBef>
              <a:spcAft>
                <a:spcPts val="0"/>
              </a:spcAft>
              <a:buClr>
                <a:schemeClr val="lt1"/>
              </a:buClr>
              <a:buSzPts val="3000"/>
              <a:buFont typeface="Lucida Sans" panose="020B0602030504020204"/>
              <a:buChar char="■"/>
            </a:pPr>
            <a:r>
              <a:rPr lang="ro-RO" sz="3000" dirty="0" smtClean="0">
                <a:latin typeface="Lucida Sans" panose="020B0602030504020204"/>
                <a:ea typeface="Lucida Sans" panose="020B0602030504020204"/>
                <a:cs typeface="Lucida Sans" panose="020B0602030504020204"/>
                <a:sym typeface="Lucida Sans" panose="020B0602030504020204"/>
              </a:rPr>
              <a:t>Observă copilul la locul de joacă, în clasă, acasă cu frații/surorile – jucându-se cu orice aleg ei să se joace, de obicei.</a:t>
            </a:r>
            <a:endParaRPr sz="3000" dirty="0">
              <a:latin typeface="Lucida Sans" panose="020B0602030504020204"/>
              <a:ea typeface="Lucida Sans" panose="020B0602030504020204"/>
              <a:cs typeface="Lucida Sans" panose="020B0602030504020204"/>
              <a:sym typeface="Lucida Sans" panose="020B0602030504020204"/>
            </a:endParaRPr>
          </a:p>
          <a:p>
            <a:pPr marL="1371600" lvl="0" indent="0" algn="l" rtl="0">
              <a:lnSpc>
                <a:spcPct val="90000"/>
              </a:lnSpc>
              <a:spcBef>
                <a:spcPts val="500"/>
              </a:spcBef>
              <a:spcAft>
                <a:spcPts val="0"/>
              </a:spcAft>
              <a:buNone/>
            </a:pPr>
            <a:endParaRPr sz="3000" dirty="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r>
              <a:rPr lang="ro-RO" sz="3700" dirty="0" smtClean="0">
                <a:latin typeface="Lucida Sans" panose="020B0602030504020204"/>
                <a:ea typeface="Lucida Sans" panose="020B0602030504020204"/>
                <a:cs typeface="Lucida Sans" panose="020B0602030504020204"/>
                <a:sym typeface="Lucida Sans" panose="020B0602030504020204"/>
              </a:rPr>
              <a:t>TREBUIE să știi să faci analiza activității!!!</a:t>
            </a:r>
            <a:endParaRPr sz="3700" dirty="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endParaRPr sz="1600" dirty="0">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2d20a833953_0_276"/>
          <p:cNvSpPr txBox="1">
            <a:spLocks noGrp="1"/>
          </p:cNvSpPr>
          <p:nvPr>
            <p:ph type="title"/>
          </p:nvPr>
        </p:nvSpPr>
        <p:spPr>
          <a:xfrm>
            <a:off x="812693" y="304870"/>
            <a:ext cx="10768200" cy="838500"/>
          </a:xfrm>
          <a:prstGeom prst="rect">
            <a:avLst/>
          </a:prstGeom>
        </p:spPr>
        <p:txBody>
          <a:bodyPr spcFirstLastPara="1" wrap="square" lIns="111750" tIns="55850" rIns="111750" bIns="55850" anchor="b" anchorCtr="0">
            <a:normAutofit/>
          </a:bodyPr>
          <a:lstStyle/>
          <a:p>
            <a:pPr marL="0" lvl="0" indent="0" algn="r" rtl="0">
              <a:spcBef>
                <a:spcPts val="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Evaluarea </a:t>
            </a:r>
            <a:r>
              <a:rPr lang="ro-RO" dirty="0" smtClean="0">
                <a:latin typeface="Lucida Sans" panose="020B0602030504020204"/>
                <a:ea typeface="Lucida Sans" panose="020B0602030504020204"/>
                <a:cs typeface="Lucida Sans" panose="020B0602030504020204"/>
                <a:sym typeface="Lucida Sans" panose="020B0602030504020204"/>
              </a:rPr>
              <a:t>bazată </a:t>
            </a:r>
            <a:r>
              <a:rPr lang="ro-RO" dirty="0" smtClean="0">
                <a:latin typeface="Lucida Sans" panose="020B0602030504020204"/>
                <a:ea typeface="Lucida Sans" panose="020B0602030504020204"/>
                <a:cs typeface="Lucida Sans" panose="020B0602030504020204"/>
                <a:sym typeface="Lucida Sans" panose="020B0602030504020204"/>
              </a:rPr>
              <a:t>pe </a:t>
            </a:r>
            <a:r>
              <a:rPr lang="ro-RO" dirty="0" smtClean="0">
                <a:latin typeface="Lucida Sans" panose="020B0602030504020204"/>
                <a:ea typeface="Lucida Sans" panose="020B0602030504020204"/>
                <a:cs typeface="Lucida Sans" panose="020B0602030504020204"/>
                <a:sym typeface="Lucida Sans" panose="020B0602030504020204"/>
              </a:rPr>
              <a:t>joacă</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421" name="Google Shape;421;g2d20a833953_0_276"/>
          <p:cNvSpPr txBox="1">
            <a:spLocks noGrp="1"/>
          </p:cNvSpPr>
          <p:nvPr>
            <p:ph type="body" idx="1"/>
          </p:nvPr>
        </p:nvSpPr>
        <p:spPr>
          <a:xfrm>
            <a:off x="812693" y="1448134"/>
            <a:ext cx="10768200" cy="4649400"/>
          </a:xfrm>
          <a:prstGeom prst="rect">
            <a:avLst/>
          </a:prstGeom>
        </p:spPr>
        <p:txBody>
          <a:bodyPr spcFirstLastPara="1" wrap="square" lIns="111750" tIns="55850" rIns="111750" bIns="55850" anchor="t" anchorCtr="0">
            <a:normAutofit fontScale="92500"/>
          </a:bodyPr>
          <a:lstStyle/>
          <a:p>
            <a:pPr marL="457200" lvl="1" indent="-406400" algn="l" rtl="0">
              <a:lnSpc>
                <a:spcPct val="90000"/>
              </a:lnSpc>
              <a:spcBef>
                <a:spcPts val="500"/>
              </a:spcBef>
              <a:spcAft>
                <a:spcPts val="0"/>
              </a:spcAft>
              <a:buClr>
                <a:schemeClr val="lt1"/>
              </a:buClr>
              <a:buSzPts val="2800"/>
              <a:buFont typeface="Lucida Sans" panose="020B0602030504020204"/>
              <a:buChar char="○"/>
            </a:pPr>
            <a:r>
              <a:rPr lang="ro-RO" sz="3000" dirty="0" smtClean="0">
                <a:latin typeface="Lucida Sans" panose="020B0602030504020204"/>
                <a:ea typeface="Lucida Sans" panose="020B0602030504020204"/>
                <a:cs typeface="Lucida Sans" panose="020B0602030504020204"/>
                <a:sym typeface="Lucida Sans" panose="020B0602030504020204"/>
              </a:rPr>
              <a:t>Terapeutul conduce activitatea de </a:t>
            </a:r>
            <a:r>
              <a:rPr lang="ro-RO" sz="3000" dirty="0" smtClean="0">
                <a:latin typeface="Lucida Sans" panose="020B0602030504020204"/>
                <a:ea typeface="Lucida Sans" panose="020B0602030504020204"/>
                <a:cs typeface="Lucida Sans" panose="020B0602030504020204"/>
                <a:sym typeface="Lucida Sans" panose="020B0602030504020204"/>
              </a:rPr>
              <a:t>joacă.</a:t>
            </a:r>
            <a:endParaRPr sz="3000" dirty="0">
              <a:latin typeface="Lucida Sans" panose="020B0602030504020204"/>
              <a:ea typeface="Lucida Sans" panose="020B0602030504020204"/>
              <a:cs typeface="Lucida Sans" panose="020B0602030504020204"/>
              <a:sym typeface="Lucida Sans" panose="020B0602030504020204"/>
            </a:endParaRPr>
          </a:p>
          <a:p>
            <a:pPr marL="1371600" lvl="2" indent="-419100" algn="l" rtl="0">
              <a:lnSpc>
                <a:spcPct val="90000"/>
              </a:lnSpc>
              <a:spcBef>
                <a:spcPts val="0"/>
              </a:spcBef>
              <a:spcAft>
                <a:spcPts val="0"/>
              </a:spcAft>
              <a:buClr>
                <a:schemeClr val="lt1"/>
              </a:buClr>
              <a:buSzPts val="3000"/>
              <a:buFont typeface="Lucida Sans" panose="020B0602030504020204"/>
              <a:buChar char="■"/>
            </a:pPr>
            <a:r>
              <a:rPr lang="ro-RO" sz="3000" dirty="0" smtClean="0">
                <a:latin typeface="Lucida Sans" panose="020B0602030504020204"/>
                <a:ea typeface="Lucida Sans" panose="020B0602030504020204"/>
                <a:cs typeface="Lucida Sans" panose="020B0602030504020204"/>
                <a:sym typeface="Lucida Sans" panose="020B0602030504020204"/>
              </a:rPr>
              <a:t>Terapeutul alege o anumită formă de </a:t>
            </a:r>
            <a:r>
              <a:rPr lang="ro-RO" sz="3000" dirty="0" smtClean="0">
                <a:latin typeface="Lucida Sans" panose="020B0602030504020204"/>
                <a:ea typeface="Lucida Sans" panose="020B0602030504020204"/>
                <a:cs typeface="Lucida Sans" panose="020B0602030504020204"/>
                <a:sym typeface="Lucida Sans" panose="020B0602030504020204"/>
              </a:rPr>
              <a:t>joacă </a:t>
            </a:r>
            <a:r>
              <a:rPr lang="ro-RO" sz="3000" dirty="0" smtClean="0">
                <a:latin typeface="Lucida Sans" panose="020B0602030504020204"/>
                <a:ea typeface="Lucida Sans" panose="020B0602030504020204"/>
                <a:cs typeface="Lucida Sans" panose="020B0602030504020204"/>
                <a:sym typeface="Lucida Sans" panose="020B0602030504020204"/>
              </a:rPr>
              <a:t>pentru a observa ceva specific </a:t>
            </a:r>
            <a:r>
              <a:rPr lang="en-US" sz="3000" dirty="0" smtClean="0">
                <a:latin typeface="Lucida Sans" panose="020B0602030504020204"/>
                <a:ea typeface="Lucida Sans" panose="020B0602030504020204"/>
                <a:cs typeface="Lucida Sans" panose="020B0602030504020204"/>
                <a:sym typeface="Lucida Sans" panose="020B0602030504020204"/>
              </a:rPr>
              <a:t>(</a:t>
            </a:r>
            <a:r>
              <a:rPr lang="ro-RO" sz="3000" dirty="0" smtClean="0">
                <a:latin typeface="Lucida Sans" panose="020B0602030504020204"/>
                <a:ea typeface="Lucida Sans" panose="020B0602030504020204"/>
                <a:cs typeface="Lucida Sans" panose="020B0602030504020204"/>
                <a:sym typeface="Lucida Sans" panose="020B0602030504020204"/>
              </a:rPr>
              <a:t>de exemplu abilitățile de motricitate fină</a:t>
            </a:r>
            <a:r>
              <a:rPr lang="en-US" sz="3000" dirty="0" smtClean="0">
                <a:latin typeface="Lucida Sans" panose="020B0602030504020204"/>
                <a:ea typeface="Lucida Sans" panose="020B0602030504020204"/>
                <a:cs typeface="Lucida Sans" panose="020B0602030504020204"/>
                <a:sym typeface="Lucida Sans" panose="020B0602030504020204"/>
              </a:rPr>
              <a:t>)</a:t>
            </a:r>
            <a:endParaRPr sz="3000" dirty="0">
              <a:latin typeface="Lucida Sans" panose="020B0602030504020204"/>
              <a:ea typeface="Lucida Sans" panose="020B0602030504020204"/>
              <a:cs typeface="Lucida Sans" panose="020B0602030504020204"/>
              <a:sym typeface="Lucida Sans" panose="020B0602030504020204"/>
            </a:endParaRPr>
          </a:p>
          <a:p>
            <a:pPr marL="1371600" lvl="0" indent="0" algn="l" rtl="0">
              <a:lnSpc>
                <a:spcPct val="90000"/>
              </a:lnSpc>
              <a:spcBef>
                <a:spcPts val="500"/>
              </a:spcBef>
              <a:spcAft>
                <a:spcPts val="0"/>
              </a:spcAft>
              <a:buNone/>
            </a:pPr>
            <a:r>
              <a:rPr lang="ro-RO" sz="3000" dirty="0" smtClean="0">
                <a:latin typeface="Lucida Sans" panose="020B0602030504020204"/>
                <a:ea typeface="Lucida Sans" panose="020B0602030504020204"/>
                <a:cs typeface="Lucida Sans" panose="020B0602030504020204"/>
                <a:sym typeface="Lucida Sans" panose="020B0602030504020204"/>
              </a:rPr>
              <a:t>SAU</a:t>
            </a:r>
            <a:endParaRPr sz="3000" dirty="0">
              <a:latin typeface="Lucida Sans" panose="020B0602030504020204"/>
              <a:ea typeface="Lucida Sans" panose="020B0602030504020204"/>
              <a:cs typeface="Lucida Sans" panose="020B0602030504020204"/>
              <a:sym typeface="Lucida Sans" panose="020B0602030504020204"/>
            </a:endParaRPr>
          </a:p>
          <a:p>
            <a:pPr marL="1371600" lvl="2" indent="-419100" algn="l" rtl="0">
              <a:lnSpc>
                <a:spcPct val="90000"/>
              </a:lnSpc>
              <a:spcBef>
                <a:spcPts val="500"/>
              </a:spcBef>
              <a:spcAft>
                <a:spcPts val="0"/>
              </a:spcAft>
              <a:buClr>
                <a:schemeClr val="lt1"/>
              </a:buClr>
              <a:buSzPts val="3000"/>
              <a:buFont typeface="Lucida Sans" panose="020B0602030504020204"/>
              <a:buChar char="■"/>
            </a:pPr>
            <a:r>
              <a:rPr lang="en-US" sz="3000" dirty="0" smtClean="0">
                <a:latin typeface="Lucida Sans" panose="020B0602030504020204"/>
                <a:ea typeface="Lucida Sans" panose="020B0602030504020204"/>
                <a:cs typeface="Lucida Sans" panose="020B0602030504020204"/>
                <a:sym typeface="Lucida Sans" panose="020B0602030504020204"/>
              </a:rPr>
              <a:t>T</a:t>
            </a:r>
            <a:r>
              <a:rPr lang="ro-RO" sz="3000" dirty="0" smtClean="0">
                <a:latin typeface="Lucida Sans" panose="020B0602030504020204"/>
                <a:ea typeface="Lucida Sans" panose="020B0602030504020204"/>
                <a:cs typeface="Lucida Sans" panose="020B0602030504020204"/>
                <a:sym typeface="Lucida Sans" panose="020B0602030504020204"/>
              </a:rPr>
              <a:t>erapeutul alege un partener anume pentru a vedea ceva specific </a:t>
            </a:r>
            <a:r>
              <a:rPr lang="en-US" sz="3000" dirty="0" smtClean="0">
                <a:latin typeface="Lucida Sans" panose="020B0602030504020204"/>
                <a:ea typeface="Lucida Sans" panose="020B0602030504020204"/>
                <a:cs typeface="Lucida Sans" panose="020B0602030504020204"/>
                <a:sym typeface="Lucida Sans" panose="020B0602030504020204"/>
              </a:rPr>
              <a:t>(</a:t>
            </a:r>
            <a:r>
              <a:rPr lang="ro-RO" sz="3000" dirty="0" smtClean="0">
                <a:latin typeface="Lucida Sans" panose="020B0602030504020204"/>
                <a:ea typeface="Lucida Sans" panose="020B0602030504020204"/>
                <a:cs typeface="Lucida Sans" panose="020B0602030504020204"/>
                <a:sym typeface="Lucida Sans" panose="020B0602030504020204"/>
              </a:rPr>
              <a:t>de exemplu împărțirea jucăriilor, așteptarea rândului sau abilitățile sociale)</a:t>
            </a:r>
            <a:endParaRPr sz="3000" dirty="0">
              <a:latin typeface="Lucida Sans" panose="020B0602030504020204"/>
              <a:ea typeface="Lucida Sans" panose="020B0602030504020204"/>
              <a:cs typeface="Lucida Sans" panose="020B0602030504020204"/>
              <a:sym typeface="Lucida Sans" panose="020B0602030504020204"/>
            </a:endParaRPr>
          </a:p>
          <a:p>
            <a:pPr marL="1371600" lvl="0" indent="0" algn="l" rtl="0">
              <a:lnSpc>
                <a:spcPct val="90000"/>
              </a:lnSpc>
              <a:spcBef>
                <a:spcPts val="500"/>
              </a:spcBef>
              <a:spcAft>
                <a:spcPts val="0"/>
              </a:spcAft>
              <a:buNone/>
            </a:pPr>
            <a:endParaRPr sz="3000" dirty="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Clr>
                <a:schemeClr val="dk1"/>
              </a:buClr>
              <a:buSzPts val="1100"/>
              <a:buFont typeface="Arial" panose="020B0604020202020204"/>
              <a:buNone/>
            </a:pPr>
            <a:r>
              <a:rPr lang="ro-RO" sz="3700" dirty="0" smtClean="0">
                <a:latin typeface="Lucida Sans" panose="020B0602030504020204"/>
                <a:ea typeface="Lucida Sans" panose="020B0602030504020204"/>
                <a:cs typeface="Lucida Sans" panose="020B0602030504020204"/>
                <a:sym typeface="Lucida Sans" panose="020B0602030504020204"/>
              </a:rPr>
              <a:t>Ce poți observa cu această ocazie</a:t>
            </a:r>
            <a:r>
              <a:rPr lang="en-US" sz="3700" dirty="0" smtClean="0">
                <a:latin typeface="Lucida Sans" panose="020B0602030504020204"/>
                <a:ea typeface="Lucida Sans" panose="020B0602030504020204"/>
                <a:cs typeface="Lucida Sans" panose="020B0602030504020204"/>
                <a:sym typeface="Lucida Sans" panose="020B0602030504020204"/>
              </a:rPr>
              <a:t>? </a:t>
            </a:r>
            <a:r>
              <a:rPr lang="en-US" sz="1600" dirty="0" smtClean="0">
                <a:latin typeface="Lucida Sans" panose="020B0602030504020204"/>
                <a:ea typeface="Lucida Sans" panose="020B0602030504020204"/>
                <a:cs typeface="Lucida Sans" panose="020B0602030504020204"/>
                <a:sym typeface="Lucida Sans" panose="020B0602030504020204"/>
              </a:rPr>
              <a:t>(</a:t>
            </a:r>
            <a:r>
              <a:rPr lang="ro-RO" sz="1600" dirty="0" smtClean="0">
                <a:latin typeface="Lucida Sans" panose="020B0602030504020204"/>
                <a:ea typeface="Lucida Sans" panose="020B0602030504020204"/>
                <a:cs typeface="Lucida Sans" panose="020B0602030504020204"/>
                <a:sym typeface="Lucida Sans" panose="020B0602030504020204"/>
              </a:rPr>
              <a:t>vezi anexa</a:t>
            </a:r>
            <a:r>
              <a:rPr lang="en-US" sz="1600" dirty="0" smtClean="0">
                <a:latin typeface="Lucida Sans" panose="020B0602030504020204"/>
                <a:ea typeface="Lucida Sans" panose="020B0602030504020204"/>
                <a:cs typeface="Lucida Sans" panose="020B0602030504020204"/>
                <a:sym typeface="Lucida Sans" panose="020B0602030504020204"/>
              </a:rPr>
              <a:t>)</a:t>
            </a:r>
            <a:endParaRPr sz="1600" dirty="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g2cf0ef35b72_0_66"/>
          <p:cNvSpPr txBox="1">
            <a:spLocks noGrp="1"/>
          </p:cNvSpPr>
          <p:nvPr>
            <p:ph type="title"/>
          </p:nvPr>
        </p:nvSpPr>
        <p:spPr>
          <a:xfrm>
            <a:off x="812693" y="304870"/>
            <a:ext cx="10768200" cy="838500"/>
          </a:xfrm>
          <a:prstGeom prst="rect">
            <a:avLst/>
          </a:prstGeom>
        </p:spPr>
        <p:txBody>
          <a:bodyPr spcFirstLastPara="1" wrap="square" lIns="111750" tIns="55850" rIns="111750" bIns="55850" anchor="b" anchorCtr="0">
            <a:normAutofit/>
          </a:bodyPr>
          <a:lstStyle/>
          <a:p>
            <a:pPr marL="0" lvl="0" indent="0" algn="r" rtl="0">
              <a:spcBef>
                <a:spcPts val="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Chestionare privind jocul</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428" name="Google Shape;428;g2cf0ef35b72_0_66"/>
          <p:cNvSpPr txBox="1">
            <a:spLocks noGrp="1"/>
          </p:cNvSpPr>
          <p:nvPr>
            <p:ph type="body" idx="1"/>
          </p:nvPr>
        </p:nvSpPr>
        <p:spPr>
          <a:xfrm>
            <a:off x="561233" y="1448134"/>
            <a:ext cx="10768200" cy="4649400"/>
          </a:xfrm>
          <a:prstGeom prst="rect">
            <a:avLst/>
          </a:prstGeom>
        </p:spPr>
        <p:txBody>
          <a:bodyPr spcFirstLastPara="1" wrap="square" lIns="111750" tIns="55850" rIns="111750" bIns="55850" anchor="t" anchorCtr="0">
            <a:normAutofit/>
          </a:bodyPr>
          <a:lstStyle/>
          <a:p>
            <a:pPr marL="0" lvl="0" indent="0">
              <a:buNone/>
            </a:pPr>
            <a:endParaRPr lang="ro-RO" dirty="0" smtClean="0">
              <a:latin typeface="Lucida Sans" panose="020B0602030504020204"/>
              <a:ea typeface="Lucida Sans" panose="020B0602030504020204"/>
              <a:cs typeface="Lucida Sans" panose="020B0602030504020204"/>
              <a:sym typeface="Lucida Sans" panose="020B0602030504020204"/>
            </a:endParaRPr>
          </a:p>
          <a:p>
            <a:pPr marL="0" lvl="0" indent="0">
              <a:buNone/>
            </a:pPr>
            <a:r>
              <a:rPr lang="ro-RO" dirty="0" smtClean="0">
                <a:latin typeface="Lucida Sans" panose="020B0602030504020204"/>
                <a:ea typeface="Lucida Sans" panose="020B0602030504020204"/>
                <a:cs typeface="Lucida Sans" panose="020B0602030504020204"/>
                <a:sym typeface="Lucida Sans" panose="020B0602030504020204"/>
              </a:rPr>
              <a:t>Pe Google poți găsi o listă lungă cu teste de evaluare informală a jocului</a:t>
            </a:r>
            <a:r>
              <a:rPr lang="en-US" dirty="0" smtClean="0">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Unele sunt utile pentru evaluare jocului, altele pentru evaluarea pe baza jocului. </a:t>
            </a:r>
            <a:endParaRPr dirty="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Multe sunt disponibile on-line</a:t>
            </a:r>
            <a:r>
              <a:rPr lang="en-US" dirty="0" smtClean="0">
                <a:latin typeface="Lucida Sans" panose="020B0602030504020204"/>
                <a:ea typeface="Lucida Sans" panose="020B0602030504020204"/>
                <a:cs typeface="Lucida Sans" panose="020B0602030504020204"/>
                <a:sym typeface="Lucida Sans" panose="020B0602030504020204"/>
              </a:rPr>
              <a:t> (</a:t>
            </a:r>
            <a:r>
              <a:rPr lang="ro-RO" dirty="0" smtClean="0">
                <a:latin typeface="Lucida Sans" panose="020B0602030504020204"/>
                <a:ea typeface="Lucida Sans" panose="020B0602030504020204"/>
                <a:cs typeface="Lucida Sans" panose="020B0602030504020204"/>
                <a:sym typeface="Lucida Sans" panose="020B0602030504020204"/>
              </a:rPr>
              <a:t>cele mai multe, dar nu toate, în limba engleză).</a:t>
            </a:r>
            <a:endParaRPr dirty="0">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2d009683977_0_96"/>
          <p:cNvSpPr txBox="1">
            <a:spLocks noGrp="1"/>
          </p:cNvSpPr>
          <p:nvPr>
            <p:ph type="title"/>
          </p:nvPr>
        </p:nvSpPr>
        <p:spPr>
          <a:xfrm>
            <a:off x="812693" y="304870"/>
            <a:ext cx="10768200" cy="838500"/>
          </a:xfrm>
          <a:prstGeom prst="rect">
            <a:avLst/>
          </a:prstGeom>
        </p:spPr>
        <p:txBody>
          <a:bodyPr spcFirstLastPara="1" wrap="square" lIns="111750" tIns="55850" rIns="111750" bIns="55850" anchor="b" anchorCtr="0">
            <a:normAutofit fontScale="90000"/>
          </a:bodyPr>
          <a:lstStyle/>
          <a:p>
            <a:pPr marL="0" lvl="0" indent="0" algn="ctr" rtl="0">
              <a:spcBef>
                <a:spcPts val="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Instrumente de evaluare standardizată a jocului</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435" name="Google Shape;435;g2d009683977_0_96"/>
          <p:cNvSpPr txBox="1">
            <a:spLocks noGrp="1"/>
          </p:cNvSpPr>
          <p:nvPr>
            <p:ph type="body" idx="1"/>
          </p:nvPr>
        </p:nvSpPr>
        <p:spPr>
          <a:xfrm>
            <a:off x="812700" y="1683400"/>
            <a:ext cx="10768200" cy="4414200"/>
          </a:xfrm>
          <a:prstGeom prst="rect">
            <a:avLst/>
          </a:prstGeom>
        </p:spPr>
        <p:txBody>
          <a:bodyPr spcFirstLastPara="1" wrap="square" lIns="111750" tIns="55850" rIns="111750" bIns="55850" anchor="t" anchorCtr="0">
            <a:normAutofit fontScale="92500"/>
          </a:bodyPr>
          <a:lstStyle/>
          <a:p>
            <a:pPr marL="0" lvl="0" indent="0" algn="l" rtl="0">
              <a:spcBef>
                <a:spcPts val="110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Pe Google poți găsi o listă lungă de instrumente de evaluare standardizată a jocului, realizate în multe țări, nu doar în SUA.</a:t>
            </a:r>
            <a:endParaRPr dirty="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endParaRPr dirty="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Standardizat înseamnă  un set de reguli care trebuie urmate în administrarea și scorarea testului.</a:t>
            </a:r>
            <a:endParaRPr dirty="0">
              <a:latin typeface="Lucida Sans" panose="020B0602030504020204"/>
              <a:ea typeface="Lucida Sans" panose="020B0602030504020204"/>
              <a:cs typeface="Lucida Sans" panose="020B0602030504020204"/>
              <a:sym typeface="Lucida Sans" panose="020B0602030504020204"/>
            </a:endParaRPr>
          </a:p>
          <a:p>
            <a:pPr marL="457200" lvl="0" indent="-368300" algn="l" rtl="0">
              <a:spcBef>
                <a:spcPts val="1100"/>
              </a:spcBef>
              <a:spcAft>
                <a:spcPts val="0"/>
              </a:spcAft>
              <a:buSzPts val="2200"/>
              <a:buFont typeface="Lucida Sans" panose="020B0602030504020204"/>
              <a:buChar char="-"/>
            </a:pPr>
            <a:r>
              <a:rPr lang="ro-RO" dirty="0" smtClean="0">
                <a:latin typeface="Lucida Sans" panose="020B0602030504020204"/>
                <a:ea typeface="Lucida Sans" panose="020B0602030504020204"/>
                <a:cs typeface="Lucida Sans" panose="020B0602030504020204"/>
                <a:sym typeface="Lucida Sans" panose="020B0602030504020204"/>
              </a:rPr>
              <a:t>Normele de referință – compară copilul cu alți copii de aceeași vârstă.</a:t>
            </a:r>
            <a:endParaRPr dirty="0">
              <a:latin typeface="Lucida Sans" panose="020B0602030504020204"/>
              <a:ea typeface="Lucida Sans" panose="020B0602030504020204"/>
              <a:cs typeface="Lucida Sans" panose="020B0602030504020204"/>
              <a:sym typeface="Lucida Sans" panose="020B0602030504020204"/>
            </a:endParaRPr>
          </a:p>
          <a:p>
            <a:pPr marL="457200" lvl="0" indent="-368300" algn="l" rtl="0">
              <a:spcBef>
                <a:spcPts val="0"/>
              </a:spcBef>
              <a:spcAft>
                <a:spcPts val="0"/>
              </a:spcAft>
              <a:buSzPts val="2200"/>
              <a:buFont typeface="Lucida Sans" panose="020B0602030504020204"/>
              <a:buChar char="-"/>
            </a:pPr>
            <a:r>
              <a:rPr lang="ro-RO" dirty="0" smtClean="0">
                <a:latin typeface="Lucida Sans" panose="020B0602030504020204"/>
                <a:ea typeface="Lucida Sans" panose="020B0602030504020204"/>
                <a:cs typeface="Lucida Sans" panose="020B0602030504020204"/>
                <a:sym typeface="Lucida Sans" panose="020B0602030504020204"/>
              </a:rPr>
              <a:t>Criteriile de referință – compară performanțele cu o listă de abilități, ce le poate face copilul sau nu.</a:t>
            </a:r>
            <a:endParaRPr dirty="0">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pSp>
        <p:nvGrpSpPr>
          <p:cNvPr id="441" name="Google Shape;441;g2d009683977_0_102"/>
          <p:cNvGrpSpPr/>
          <p:nvPr/>
        </p:nvGrpSpPr>
        <p:grpSpPr>
          <a:xfrm>
            <a:off x="3982498" y="1353232"/>
            <a:ext cx="4497623" cy="3841264"/>
            <a:chOff x="3982498" y="1353232"/>
            <a:chExt cx="4497623" cy="3841264"/>
          </a:xfrm>
        </p:grpSpPr>
        <p:grpSp>
          <p:nvGrpSpPr>
            <p:cNvPr id="442" name="Google Shape;442;g2d009683977_0_102"/>
            <p:cNvGrpSpPr/>
            <p:nvPr/>
          </p:nvGrpSpPr>
          <p:grpSpPr>
            <a:xfrm>
              <a:off x="3982498" y="2722743"/>
              <a:ext cx="2471753" cy="2471753"/>
              <a:chOff x="2986712" y="2158374"/>
              <a:chExt cx="1854000" cy="1854000"/>
            </a:xfrm>
          </p:grpSpPr>
          <p:sp>
            <p:nvSpPr>
              <p:cNvPr id="443" name="Google Shape;443;g2d009683977_0_102"/>
              <p:cNvSpPr/>
              <p:nvPr/>
            </p:nvSpPr>
            <p:spPr>
              <a:xfrm>
                <a:off x="2986712" y="2158374"/>
                <a:ext cx="1854000" cy="1854000"/>
              </a:xfrm>
              <a:prstGeom prst="ellipse">
                <a:avLst/>
              </a:prstGeom>
              <a:noFill/>
              <a:ln w="28575" cap="flat" cmpd="sng">
                <a:solidFill>
                  <a:srgbClr val="65F0AC"/>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p>
            </p:txBody>
          </p:sp>
          <p:sp>
            <p:nvSpPr>
              <p:cNvPr id="444" name="Google Shape;444;g2d009683977_0_102"/>
              <p:cNvSpPr txBox="1"/>
              <p:nvPr/>
            </p:nvSpPr>
            <p:spPr>
              <a:xfrm>
                <a:off x="3134188" y="2937027"/>
                <a:ext cx="1075200" cy="521400"/>
              </a:xfrm>
              <a:prstGeom prst="rect">
                <a:avLst/>
              </a:prstGeom>
              <a:noFill/>
              <a:ln>
                <a:noFill/>
              </a:ln>
            </p:spPr>
            <p:txBody>
              <a:bodyPr spcFirstLastPara="1" wrap="square" lIns="121875" tIns="121875" rIns="121875" bIns="121875" anchor="ctr" anchorCtr="0">
                <a:noAutofit/>
              </a:bodyPr>
              <a:lstStyle/>
              <a:p>
                <a:pPr marL="0" lvl="0" indent="0" algn="ctr" rtl="0">
                  <a:lnSpc>
                    <a:spcPct val="115000"/>
                  </a:lnSpc>
                  <a:spcBef>
                    <a:spcPts val="0"/>
                  </a:spcBef>
                  <a:spcAft>
                    <a:spcPts val="0"/>
                  </a:spcAft>
                  <a:buNone/>
                </a:pPr>
                <a:r>
                  <a:rPr lang="ro-RO" sz="2600" b="1" dirty="0" smtClean="0">
                    <a:solidFill>
                      <a:srgbClr val="1B4A81"/>
                    </a:solidFill>
                    <a:latin typeface="Lucida Sans" panose="020B0602030504020204"/>
                    <a:ea typeface="Lucida Sans" panose="020B0602030504020204"/>
                    <a:cs typeface="Lucida Sans" panose="020B0602030504020204"/>
                    <a:sym typeface="Lucida Sans" panose="020B0602030504020204"/>
                  </a:rPr>
                  <a:t>Joacă</a:t>
                </a:r>
                <a:endParaRPr sz="2600" b="1" dirty="0">
                  <a:solidFill>
                    <a:srgbClr val="1B4A81"/>
                  </a:solidFill>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115000"/>
                  </a:lnSpc>
                  <a:spcBef>
                    <a:spcPts val="0"/>
                  </a:spcBef>
                  <a:spcAft>
                    <a:spcPts val="0"/>
                  </a:spcAft>
                  <a:buNone/>
                </a:pPr>
                <a:endParaRPr sz="1500" dirty="0">
                  <a:solidFill>
                    <a:srgbClr val="FFFFFF"/>
                  </a:solidFill>
                  <a:latin typeface="Roboto" panose="02000000000000000000"/>
                  <a:ea typeface="Roboto" panose="02000000000000000000"/>
                  <a:cs typeface="Roboto" panose="02000000000000000000"/>
                  <a:sym typeface="Roboto" panose="02000000000000000000"/>
                </a:endParaRPr>
              </a:p>
            </p:txBody>
          </p:sp>
        </p:grpSp>
        <p:grpSp>
          <p:nvGrpSpPr>
            <p:cNvPr id="445" name="Google Shape;445;g2d009683977_0_102"/>
            <p:cNvGrpSpPr/>
            <p:nvPr/>
          </p:nvGrpSpPr>
          <p:grpSpPr>
            <a:xfrm>
              <a:off x="4860742" y="1353232"/>
              <a:ext cx="2471753" cy="2471753"/>
              <a:chOff x="3656844" y="1131139"/>
              <a:chExt cx="1854000" cy="1854000"/>
            </a:xfrm>
          </p:grpSpPr>
          <p:sp>
            <p:nvSpPr>
              <p:cNvPr id="446" name="Google Shape;446;g2d009683977_0_102"/>
              <p:cNvSpPr/>
              <p:nvPr/>
            </p:nvSpPr>
            <p:spPr>
              <a:xfrm>
                <a:off x="3656844" y="1131139"/>
                <a:ext cx="1854000" cy="1854000"/>
              </a:xfrm>
              <a:prstGeom prst="ellipse">
                <a:avLst/>
              </a:prstGeom>
              <a:noFill/>
              <a:ln w="28575" cap="flat" cmpd="sng">
                <a:solidFill>
                  <a:srgbClr val="65F0AC"/>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p>
            </p:txBody>
          </p:sp>
          <p:sp>
            <p:nvSpPr>
              <p:cNvPr id="447" name="Google Shape;447;g2d009683977_0_102"/>
              <p:cNvSpPr txBox="1"/>
              <p:nvPr/>
            </p:nvSpPr>
            <p:spPr>
              <a:xfrm>
                <a:off x="3938537" y="1507884"/>
                <a:ext cx="1290600" cy="521400"/>
              </a:xfrm>
              <a:prstGeom prst="rect">
                <a:avLst/>
              </a:prstGeom>
              <a:noFill/>
              <a:ln>
                <a:noFill/>
              </a:ln>
            </p:spPr>
            <p:txBody>
              <a:bodyPr spcFirstLastPara="1" wrap="square" lIns="121875" tIns="121875" rIns="121875" bIns="121875" anchor="ctr" anchorCtr="0">
                <a:noAutofit/>
              </a:bodyPr>
              <a:lstStyle/>
              <a:p>
                <a:pPr marL="0" lvl="0" indent="0" algn="ctr" rtl="0">
                  <a:lnSpc>
                    <a:spcPct val="115000"/>
                  </a:lnSpc>
                  <a:spcBef>
                    <a:spcPts val="0"/>
                  </a:spcBef>
                  <a:spcAft>
                    <a:spcPts val="0"/>
                  </a:spcAft>
                  <a:buNone/>
                </a:pPr>
                <a:r>
                  <a:rPr lang="ro-RO" sz="2600" b="1" dirty="0">
                    <a:solidFill>
                      <a:srgbClr val="1B4A81"/>
                    </a:solidFill>
                    <a:latin typeface="Lucida Sans" panose="020B0602030504020204"/>
                    <a:ea typeface="Lucida Sans" panose="020B0602030504020204"/>
                    <a:cs typeface="Lucida Sans" panose="020B0602030504020204"/>
                    <a:sym typeface="Lucida Sans" panose="020B0602030504020204"/>
                  </a:rPr>
                  <a:t>J</a:t>
                </a:r>
                <a:r>
                  <a:rPr lang="ro-RO" sz="2600" b="1" dirty="0" smtClean="0">
                    <a:solidFill>
                      <a:srgbClr val="1B4A81"/>
                    </a:solidFill>
                    <a:latin typeface="Lucida Sans" panose="020B0602030504020204"/>
                    <a:ea typeface="Lucida Sans" panose="020B0602030504020204"/>
                    <a:cs typeface="Lucida Sans" panose="020B0602030504020204"/>
                    <a:sym typeface="Lucida Sans" panose="020B0602030504020204"/>
                  </a:rPr>
                  <a:t>ucător</a:t>
                </a:r>
                <a:endParaRPr sz="2600" b="1" dirty="0">
                  <a:solidFill>
                    <a:srgbClr val="1B4A81"/>
                  </a:solidFill>
                  <a:latin typeface="Lucida Sans" panose="020B0602030504020204"/>
                  <a:ea typeface="Lucida Sans" panose="020B0602030504020204"/>
                  <a:cs typeface="Lucida Sans" panose="020B0602030504020204"/>
                  <a:sym typeface="Lucida Sans" panose="020B0602030504020204"/>
                </a:endParaRPr>
              </a:p>
            </p:txBody>
          </p:sp>
        </p:grpSp>
        <p:grpSp>
          <p:nvGrpSpPr>
            <p:cNvPr id="448" name="Google Shape;448;g2d009683977_0_102"/>
            <p:cNvGrpSpPr/>
            <p:nvPr/>
          </p:nvGrpSpPr>
          <p:grpSpPr>
            <a:xfrm>
              <a:off x="5737759" y="2722743"/>
              <a:ext cx="2742362" cy="2471753"/>
              <a:chOff x="4303290" y="2158374"/>
              <a:chExt cx="2056977" cy="1854000"/>
            </a:xfrm>
          </p:grpSpPr>
          <p:sp>
            <p:nvSpPr>
              <p:cNvPr id="449" name="Google Shape;449;g2d009683977_0_102"/>
              <p:cNvSpPr/>
              <p:nvPr/>
            </p:nvSpPr>
            <p:spPr>
              <a:xfrm>
                <a:off x="4303290" y="2158374"/>
                <a:ext cx="1854000" cy="1854000"/>
              </a:xfrm>
              <a:prstGeom prst="ellipse">
                <a:avLst/>
              </a:prstGeom>
              <a:noFill/>
              <a:ln w="28575" cap="flat" cmpd="sng">
                <a:solidFill>
                  <a:srgbClr val="65F0AC"/>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p>
            </p:txBody>
          </p:sp>
          <p:sp>
            <p:nvSpPr>
              <p:cNvPr id="450" name="Google Shape;450;g2d009683977_0_102"/>
              <p:cNvSpPr txBox="1"/>
              <p:nvPr/>
            </p:nvSpPr>
            <p:spPr>
              <a:xfrm>
                <a:off x="4746990" y="2937031"/>
                <a:ext cx="1613277" cy="993637"/>
              </a:xfrm>
              <a:prstGeom prst="rect">
                <a:avLst/>
              </a:prstGeom>
              <a:noFill/>
              <a:ln>
                <a:noFill/>
              </a:ln>
            </p:spPr>
            <p:txBody>
              <a:bodyPr spcFirstLastPara="1" wrap="square" lIns="121875" tIns="121875" rIns="121875" bIns="121875" anchor="ctr" anchorCtr="0">
                <a:noAutofit/>
              </a:bodyPr>
              <a:lstStyle/>
              <a:p>
                <a:pPr marL="0" lvl="0" indent="0" algn="l" rtl="0">
                  <a:lnSpc>
                    <a:spcPct val="115000"/>
                  </a:lnSpc>
                  <a:spcBef>
                    <a:spcPts val="0"/>
                  </a:spcBef>
                  <a:spcAft>
                    <a:spcPts val="0"/>
                  </a:spcAft>
                  <a:buNone/>
                </a:pPr>
                <a:r>
                  <a:rPr lang="ro-RO" sz="1600" b="1" dirty="0" smtClean="0">
                    <a:solidFill>
                      <a:srgbClr val="1B4A81"/>
                    </a:solidFill>
                    <a:latin typeface="Lucida Sans" panose="020B0602030504020204"/>
                    <a:ea typeface="Lucida Sans" panose="020B0602030504020204"/>
                    <a:cs typeface="Lucida Sans" panose="020B0602030504020204"/>
                    <a:sym typeface="Lucida Sans" panose="020B0602030504020204"/>
                  </a:rPr>
                  <a:t>Parteneri de joacă</a:t>
                </a:r>
                <a:endParaRPr sz="1600" b="1" dirty="0">
                  <a:solidFill>
                    <a:srgbClr val="1B4A81"/>
                  </a:solidFill>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115000"/>
                  </a:lnSpc>
                  <a:spcBef>
                    <a:spcPts val="0"/>
                  </a:spcBef>
                  <a:spcAft>
                    <a:spcPts val="0"/>
                  </a:spcAft>
                  <a:buNone/>
                </a:pPr>
                <a:r>
                  <a:rPr lang="ro-RO" sz="1600" b="1" dirty="0" smtClean="0">
                    <a:solidFill>
                      <a:srgbClr val="1B4A81"/>
                    </a:solidFill>
                    <a:latin typeface="Lucida Sans" panose="020B0602030504020204"/>
                    <a:ea typeface="Lucida Sans" panose="020B0602030504020204"/>
                    <a:cs typeface="Lucida Sans" panose="020B0602030504020204"/>
                    <a:sym typeface="Lucida Sans" panose="020B0602030504020204"/>
                  </a:rPr>
                  <a:t>Spațiu de joacă</a:t>
                </a:r>
                <a:endParaRPr sz="1600" b="1" dirty="0">
                  <a:solidFill>
                    <a:srgbClr val="1B4A81"/>
                  </a:solidFill>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115000"/>
                  </a:lnSpc>
                  <a:spcBef>
                    <a:spcPts val="0"/>
                  </a:spcBef>
                  <a:spcAft>
                    <a:spcPts val="0"/>
                  </a:spcAft>
                  <a:buNone/>
                </a:pPr>
                <a:r>
                  <a:rPr lang="ro-RO" sz="1600" b="1" dirty="0" smtClean="0">
                    <a:solidFill>
                      <a:srgbClr val="1B4A81"/>
                    </a:solidFill>
                    <a:latin typeface="Lucida Sans" panose="020B0602030504020204"/>
                    <a:ea typeface="Lucida Sans" panose="020B0602030504020204"/>
                    <a:cs typeface="Lucida Sans" panose="020B0602030504020204"/>
                    <a:sym typeface="Lucida Sans" panose="020B0602030504020204"/>
                  </a:rPr>
                  <a:t>Obiecte de joacă</a:t>
                </a:r>
                <a:endParaRPr sz="1600" b="1" dirty="0">
                  <a:solidFill>
                    <a:srgbClr val="1B4A81"/>
                  </a:solidFill>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115000"/>
                  </a:lnSpc>
                  <a:spcBef>
                    <a:spcPts val="0"/>
                  </a:spcBef>
                  <a:spcAft>
                    <a:spcPts val="0"/>
                  </a:spcAft>
                  <a:buNone/>
                </a:pPr>
                <a:endParaRPr sz="1500" dirty="0">
                  <a:solidFill>
                    <a:srgbClr val="FFFFFF"/>
                  </a:solidFill>
                  <a:latin typeface="Roboto" panose="02000000000000000000"/>
                  <a:ea typeface="Roboto" panose="02000000000000000000"/>
                  <a:cs typeface="Roboto" panose="02000000000000000000"/>
                  <a:sym typeface="Roboto" panose="02000000000000000000"/>
                </a:endParaRPr>
              </a:p>
            </p:txBody>
          </p:sp>
        </p:grpSp>
      </p:grpSp>
      <p:sp>
        <p:nvSpPr>
          <p:cNvPr id="451" name="Google Shape;451;g2d009683977_0_102"/>
          <p:cNvSpPr/>
          <p:nvPr/>
        </p:nvSpPr>
        <p:spPr>
          <a:xfrm>
            <a:off x="6329300" y="3393300"/>
            <a:ext cx="4553100" cy="2586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lgun Gothic" panose="020B0503020000020004" charset="-127"/>
              <a:ea typeface="Malgun Gothic" panose="020B0503020000020004" charset="-127"/>
              <a:cs typeface="Malgun Gothic" panose="020B0503020000020004" charset="-127"/>
              <a:sym typeface="Malgun Gothic" panose="020B0503020000020004" charset="-127"/>
            </a:endParaRPr>
          </a:p>
        </p:txBody>
      </p:sp>
      <p:sp>
        <p:nvSpPr>
          <p:cNvPr id="452" name="Google Shape;452;g2d009683977_0_102"/>
          <p:cNvSpPr txBox="1"/>
          <p:nvPr/>
        </p:nvSpPr>
        <p:spPr>
          <a:xfrm>
            <a:off x="5907150" y="3235125"/>
            <a:ext cx="377700" cy="53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900" b="1">
                <a:solidFill>
                  <a:srgbClr val="FF0000"/>
                </a:solidFill>
                <a:latin typeface="Malgun Gothic" panose="020B0503020000020004" charset="-127"/>
                <a:ea typeface="Malgun Gothic" panose="020B0503020000020004" charset="-127"/>
                <a:cs typeface="Malgun Gothic" panose="020B0503020000020004" charset="-127"/>
                <a:sym typeface="Malgun Gothic" panose="020B0503020000020004" charset="-127"/>
              </a:rPr>
              <a:t>X</a:t>
            </a:r>
            <a:endParaRPr sz="2900" b="1">
              <a:solidFill>
                <a:srgbClr val="FF0000"/>
              </a:solidFill>
              <a:latin typeface="Malgun Gothic" panose="020B0503020000020004" charset="-127"/>
              <a:ea typeface="Malgun Gothic" panose="020B0503020000020004" charset="-127"/>
              <a:cs typeface="Malgun Gothic" panose="020B0503020000020004" charset="-127"/>
              <a:sym typeface="Malgun Gothic" panose="020B0503020000020004" charset="-127"/>
            </a:endParaRPr>
          </a:p>
        </p:txBody>
      </p:sp>
      <p:sp>
        <p:nvSpPr>
          <p:cNvPr id="453" name="Google Shape;453;g2d009683977_0_102"/>
          <p:cNvSpPr txBox="1"/>
          <p:nvPr/>
        </p:nvSpPr>
        <p:spPr>
          <a:xfrm>
            <a:off x="722400" y="5500925"/>
            <a:ext cx="11055000" cy="103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o-RO" sz="2700" dirty="0" smtClean="0">
                <a:solidFill>
                  <a:schemeClr val="dk1"/>
                </a:solidFill>
                <a:latin typeface="Lucida Sans" panose="020B0602030504020204"/>
                <a:ea typeface="Lucida Sans" panose="020B0602030504020204"/>
                <a:cs typeface="Lucida Sans" panose="020B0602030504020204"/>
                <a:sym typeface="Lucida Sans" panose="020B0602030504020204"/>
              </a:rPr>
              <a:t>Trebuie să evaluăm toate cele 3 domenii</a:t>
            </a:r>
            <a:r>
              <a:rPr lang="en-US" sz="2700" dirty="0" smtClean="0">
                <a:solidFill>
                  <a:schemeClr val="dk1"/>
                </a:solidFill>
                <a:latin typeface="Lucida Sans" panose="020B0602030504020204"/>
                <a:ea typeface="Lucida Sans" panose="020B0602030504020204"/>
                <a:cs typeface="Lucida Sans" panose="020B0602030504020204"/>
                <a:sym typeface="Lucida Sans" panose="020B0602030504020204"/>
              </a:rPr>
              <a:t>!!!!  </a:t>
            </a:r>
            <a:r>
              <a:rPr lang="ro-RO" sz="2700" dirty="0" smtClean="0">
                <a:solidFill>
                  <a:schemeClr val="dk1"/>
                </a:solidFill>
                <a:latin typeface="Lucida Sans" panose="020B0602030504020204"/>
                <a:ea typeface="Lucida Sans" panose="020B0602030504020204"/>
                <a:cs typeface="Lucida Sans" panose="020B0602030504020204"/>
                <a:sym typeface="Lucida Sans" panose="020B0602030504020204"/>
              </a:rPr>
              <a:t>Să încercăm să găsim locul unde cele 3 se intersectează și apare DISTRACȚIA</a:t>
            </a:r>
            <a:r>
              <a:rPr lang="en-US" sz="2700" dirty="0" smtClean="0">
                <a:solidFill>
                  <a:schemeClr val="dk1"/>
                </a:solidFill>
                <a:latin typeface="Lucida Sans" panose="020B0602030504020204"/>
                <a:ea typeface="Lucida Sans" panose="020B0602030504020204"/>
                <a:cs typeface="Lucida Sans" panose="020B0602030504020204"/>
                <a:sym typeface="Lucida Sans" panose="020B0602030504020204"/>
              </a:rPr>
              <a:t>!!!!!</a:t>
            </a:r>
            <a:endParaRPr sz="2700" dirty="0">
              <a:solidFill>
                <a:schemeClr val="dk1"/>
              </a:solidFill>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cf0ef35b72_0_40"/>
          <p:cNvSpPr txBox="1"/>
          <p:nvPr/>
        </p:nvSpPr>
        <p:spPr>
          <a:xfrm>
            <a:off x="3509300" y="520900"/>
            <a:ext cx="5494200" cy="88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700">
                <a:solidFill>
                  <a:srgbClr val="F4F2E4"/>
                </a:solidFill>
                <a:latin typeface="Lucida Sans" panose="020B0602030504020204"/>
                <a:ea typeface="Lucida Sans" panose="020B0602030504020204"/>
                <a:cs typeface="Lucida Sans" panose="020B0602030504020204"/>
                <a:sym typeface="Lucida Sans" panose="020B0602030504020204"/>
              </a:rPr>
              <a:t>De</a:t>
            </a:r>
            <a:r>
              <a:rPr lang="ro-RO" altLang="en-US" sz="3700">
                <a:solidFill>
                  <a:srgbClr val="F4F2E4"/>
                </a:solidFill>
                <a:latin typeface="Lucida Sans" panose="020B0602030504020204"/>
                <a:ea typeface="Lucida Sans" panose="020B0602030504020204"/>
                <a:cs typeface="Lucida Sans" panose="020B0602030504020204"/>
                <a:sym typeface="Lucida Sans" panose="020B0602030504020204"/>
              </a:rPr>
              <a:t>z</a:t>
            </a:r>
            <a:r>
              <a:rPr lang="en-US" sz="3700">
                <a:solidFill>
                  <a:srgbClr val="F4F2E4"/>
                </a:solidFill>
                <a:latin typeface="Lucida Sans" panose="020B0602030504020204"/>
                <a:ea typeface="Lucida Sans" panose="020B0602030504020204"/>
                <a:cs typeface="Lucida Sans" panose="020B0602030504020204"/>
                <a:sym typeface="Lucida Sans" panose="020B0602030504020204"/>
              </a:rPr>
              <a:t>v</a:t>
            </a:r>
            <a:r>
              <a:rPr lang="ro-RO" altLang="en-US" sz="3700">
                <a:solidFill>
                  <a:srgbClr val="F4F2E4"/>
                </a:solidFill>
                <a:latin typeface="Lucida Sans" panose="020B0602030504020204"/>
                <a:ea typeface="Lucida Sans" panose="020B0602030504020204"/>
                <a:cs typeface="Lucida Sans" panose="020B0602030504020204"/>
                <a:sym typeface="Lucida Sans" panose="020B0602030504020204"/>
              </a:rPr>
              <a:t>oltarea jocului</a:t>
            </a:r>
            <a:endParaRPr sz="3700">
              <a:solidFill>
                <a:srgbClr val="F4F2E4"/>
              </a:solidFill>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p:nvPr/>
        </p:nvSpPr>
        <p:spPr>
          <a:xfrm>
            <a:off x="3817550" y="419180"/>
            <a:ext cx="4110600" cy="7670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81CAB9"/>
                </a:solidFill>
                <a:latin typeface="Lucida Sans" panose="020B0602030504020204"/>
                <a:ea typeface="Lucida Sans" panose="020B0602030504020204"/>
                <a:cs typeface="Lucida Sans" panose="020B0602030504020204"/>
                <a:sym typeface="Lucida Sans" panose="020B0602030504020204"/>
              </a:rPr>
              <a:t>Ob</a:t>
            </a:r>
            <a:r>
              <a:rPr lang="ro-RO" altLang="en-US" sz="4400" b="1">
                <a:solidFill>
                  <a:srgbClr val="81CAB9"/>
                </a:solidFill>
                <a:latin typeface="Lucida Sans" panose="020B0602030504020204"/>
                <a:ea typeface="Lucida Sans" panose="020B0602030504020204"/>
                <a:cs typeface="Lucida Sans" panose="020B0602030504020204"/>
                <a:sym typeface="Lucida Sans" panose="020B0602030504020204"/>
              </a:rPr>
              <a:t>i</a:t>
            </a:r>
            <a:r>
              <a:rPr lang="en-US" sz="4400" b="1">
                <a:solidFill>
                  <a:srgbClr val="81CAB9"/>
                </a:solidFill>
                <a:latin typeface="Lucida Sans" panose="020B0602030504020204"/>
                <a:ea typeface="Lucida Sans" panose="020B0602030504020204"/>
                <a:cs typeface="Lucida Sans" panose="020B0602030504020204"/>
                <a:sym typeface="Lucida Sans" panose="020B0602030504020204"/>
              </a:rPr>
              <a:t>ective</a:t>
            </a:r>
            <a:endParaRPr sz="4400" b="1">
              <a:solidFill>
                <a:srgbClr val="81CAB9"/>
              </a:solidFill>
              <a:latin typeface="Lucida Sans" panose="020B0602030504020204"/>
              <a:ea typeface="Lucida Sans" panose="020B0602030504020204"/>
              <a:cs typeface="Lucida Sans" panose="020B0602030504020204"/>
              <a:sym typeface="Lucida Sans" panose="020B0602030504020204"/>
            </a:endParaRPr>
          </a:p>
        </p:txBody>
      </p:sp>
      <p:sp>
        <p:nvSpPr>
          <p:cNvPr id="101" name="Google Shape;101;p2"/>
          <p:cNvSpPr txBox="1"/>
          <p:nvPr/>
        </p:nvSpPr>
        <p:spPr>
          <a:xfrm>
            <a:off x="2304415" y="1469390"/>
            <a:ext cx="7593330" cy="507619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r>
              <a:rPr lang="en-US" sz="2000" b="1">
                <a:solidFill>
                  <a:srgbClr val="81CAB9"/>
                </a:solidFill>
                <a:latin typeface="Lucida Sans" panose="020B0602030504020204"/>
                <a:ea typeface="Lucida Sans" panose="020B0602030504020204"/>
                <a:cs typeface="Lucida Sans" panose="020B0602030504020204"/>
                <a:sym typeface="Lucida Sans" panose="020B0602030504020204"/>
              </a:rPr>
              <a:t>01</a:t>
            </a:r>
            <a:r>
              <a:rPr lang="en-US" sz="2200" b="1">
                <a:solidFill>
                  <a:schemeClr val="lt1"/>
                </a:solidFill>
                <a:latin typeface="Lucida Sans" panose="020B0602030504020204"/>
                <a:ea typeface="Lucida Sans" panose="020B0602030504020204"/>
                <a:cs typeface="Lucida Sans" panose="020B0602030504020204"/>
                <a:sym typeface="Lucida Sans" panose="020B0602030504020204"/>
              </a:rPr>
              <a:t>  </a:t>
            </a: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Defin</a:t>
            </a:r>
            <a:r>
              <a:rPr lang="ro-RO" altLang="en-US" sz="2000" b="1">
                <a:solidFill>
                  <a:schemeClr val="lt1"/>
                </a:solidFill>
                <a:latin typeface="Lucida Sans" panose="020B0602030504020204"/>
                <a:ea typeface="Lucida Sans" panose="020B0602030504020204"/>
                <a:cs typeface="Lucida Sans" panose="020B0602030504020204"/>
                <a:sym typeface="Lucida Sans" panose="020B0602030504020204"/>
              </a:rPr>
              <a:t>irea și descrierea jocului,</a:t>
            </a: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 </a:t>
            </a:r>
            <a:r>
              <a:rPr lang="ro-RO" altLang="en-US" sz="2000" b="1">
                <a:solidFill>
                  <a:schemeClr val="lt1"/>
                </a:solidFill>
                <a:latin typeface="Lucida Sans" panose="020B0602030504020204"/>
                <a:ea typeface="Lucida Sans" panose="020B0602030504020204"/>
                <a:cs typeface="Lucida Sans" panose="020B0602030504020204"/>
                <a:sym typeface="Lucida Sans" panose="020B0602030504020204"/>
              </a:rPr>
              <a:t>cu </a:t>
            </a: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foc</a:t>
            </a:r>
            <a:r>
              <a:rPr lang="ro-RO" altLang="en-US" sz="2000" b="1">
                <a:solidFill>
                  <a:schemeClr val="lt1"/>
                </a:solidFill>
                <a:latin typeface="Lucida Sans" panose="020B0602030504020204"/>
                <a:ea typeface="Lucida Sans" panose="020B0602030504020204"/>
                <a:cs typeface="Lucida Sans" panose="020B0602030504020204"/>
                <a:sym typeface="Lucida Sans" panose="020B0602030504020204"/>
              </a:rPr>
              <a:t>alizare </a:t>
            </a:r>
            <a:r>
              <a:rPr lang="ro-RO" sz="2000" b="1">
                <a:solidFill>
                  <a:schemeClr val="lt1"/>
                </a:solidFill>
                <a:latin typeface="Lucida Sans" panose="020B0602030504020204"/>
                <a:ea typeface="Lucida Sans" panose="020B0602030504020204"/>
                <a:cs typeface="Lucida Sans" panose="020B0602030504020204"/>
                <a:sym typeface="Lucida Sans" panose="020B0602030504020204"/>
              </a:rPr>
              <a:t>pe   </a:t>
            </a:r>
            <a:endParaRPr lang="ro-RO"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200000"/>
              </a:lnSpc>
              <a:spcBef>
                <a:spcPts val="0"/>
              </a:spcBef>
              <a:spcAft>
                <a:spcPts val="0"/>
              </a:spcAft>
              <a:buNone/>
            </a:pPr>
            <a:r>
              <a:rPr lang="ro-RO" sz="2000" b="1">
                <a:solidFill>
                  <a:schemeClr val="lt1"/>
                </a:solidFill>
                <a:latin typeface="Lucida Sans" panose="020B0602030504020204"/>
                <a:ea typeface="Lucida Sans" panose="020B0602030504020204"/>
                <a:cs typeface="Lucida Sans" panose="020B0602030504020204"/>
                <a:sym typeface="Lucida Sans" panose="020B0602030504020204"/>
              </a:rPr>
              <a:t>      importanța sa</a:t>
            </a: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 </a:t>
            </a:r>
            <a:endParaRPr sz="2000">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200000"/>
              </a:lnSpc>
              <a:spcBef>
                <a:spcPts val="0"/>
              </a:spcBef>
              <a:spcAft>
                <a:spcPts val="0"/>
              </a:spcAft>
              <a:buNone/>
            </a:pPr>
            <a:r>
              <a:rPr lang="en-US" sz="2000" b="1">
                <a:solidFill>
                  <a:srgbClr val="81CAB9"/>
                </a:solidFill>
                <a:latin typeface="Lucida Sans" panose="020B0602030504020204"/>
                <a:ea typeface="Lucida Sans" panose="020B0602030504020204"/>
                <a:cs typeface="Lucida Sans" panose="020B0602030504020204"/>
                <a:sym typeface="Lucida Sans" panose="020B0602030504020204"/>
              </a:rPr>
              <a:t>02 </a:t>
            </a: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 </a:t>
            </a:r>
            <a:r>
              <a:rPr lang="ro-RO" altLang="en-US" sz="2000" b="1">
                <a:solidFill>
                  <a:schemeClr val="lt1"/>
                </a:solidFill>
                <a:latin typeface="Lucida Sans" panose="020B0602030504020204"/>
                <a:ea typeface="Lucida Sans" panose="020B0602030504020204"/>
                <a:cs typeface="Lucida Sans" panose="020B0602030504020204"/>
                <a:sym typeface="Lucida Sans" panose="020B0602030504020204"/>
              </a:rPr>
              <a:t>Pledarea pentru joc, ca fiind o ocupație </a:t>
            </a: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    </a:t>
            </a:r>
            <a:endParaRPr sz="2000">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200000"/>
              </a:lnSpc>
              <a:spcBef>
                <a:spcPts val="0"/>
              </a:spcBef>
              <a:spcAft>
                <a:spcPts val="0"/>
              </a:spcAft>
              <a:buNone/>
            </a:pPr>
            <a:r>
              <a:rPr lang="en-US" sz="2000" b="1">
                <a:solidFill>
                  <a:srgbClr val="81CAB9"/>
                </a:solidFill>
                <a:latin typeface="Lucida Sans" panose="020B0602030504020204"/>
                <a:ea typeface="Lucida Sans" panose="020B0602030504020204"/>
                <a:cs typeface="Lucida Sans" panose="020B0602030504020204"/>
                <a:sym typeface="Lucida Sans" panose="020B0602030504020204"/>
              </a:rPr>
              <a:t>03</a:t>
            </a: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  Descri</a:t>
            </a:r>
            <a:r>
              <a:rPr lang="ro-RO" altLang="en-US" sz="2000" b="1">
                <a:solidFill>
                  <a:schemeClr val="lt1"/>
                </a:solidFill>
                <a:latin typeface="Lucida Sans" panose="020B0602030504020204"/>
                <a:ea typeface="Lucida Sans" panose="020B0602030504020204"/>
                <a:cs typeface="Lucida Sans" panose="020B0602030504020204"/>
                <a:sym typeface="Lucida Sans" panose="020B0602030504020204"/>
              </a:rPr>
              <a:t>erea dezvoltării tipice a jocului </a:t>
            </a: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          </a:t>
            </a:r>
            <a:endParaRPr sz="2000">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200000"/>
              </a:lnSpc>
              <a:spcBef>
                <a:spcPts val="0"/>
              </a:spcBef>
              <a:spcAft>
                <a:spcPts val="0"/>
              </a:spcAft>
              <a:buNone/>
            </a:pPr>
            <a:r>
              <a:rPr lang="en-US" sz="2000" b="1">
                <a:solidFill>
                  <a:srgbClr val="81CAB9"/>
                </a:solidFill>
                <a:latin typeface="Lucida Sans" panose="020B0602030504020204"/>
                <a:ea typeface="Lucida Sans" panose="020B0602030504020204"/>
                <a:cs typeface="Lucida Sans" panose="020B0602030504020204"/>
                <a:sym typeface="Lucida Sans" panose="020B0602030504020204"/>
              </a:rPr>
              <a:t>04</a:t>
            </a: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  Identif</a:t>
            </a:r>
            <a:r>
              <a:rPr lang="ro-RO" altLang="en-US" sz="2000" b="1">
                <a:solidFill>
                  <a:schemeClr val="lt1"/>
                </a:solidFill>
                <a:latin typeface="Lucida Sans" panose="020B0602030504020204"/>
                <a:ea typeface="Lucida Sans" panose="020B0602030504020204"/>
                <a:cs typeface="Lucida Sans" panose="020B0602030504020204"/>
                <a:sym typeface="Lucida Sans" panose="020B0602030504020204"/>
              </a:rPr>
              <a:t>icarea metodelor specifice de evaluare </a:t>
            </a: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 </a:t>
            </a:r>
            <a:endParaRPr sz="2000">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200000"/>
              </a:lnSpc>
              <a:spcBef>
                <a:spcPts val="0"/>
              </a:spcBef>
              <a:spcAft>
                <a:spcPts val="0"/>
              </a:spcAft>
              <a:buNone/>
            </a:pPr>
            <a:r>
              <a:rPr lang="en-US" sz="2000" b="1">
                <a:solidFill>
                  <a:srgbClr val="81CAB9"/>
                </a:solidFill>
                <a:latin typeface="Lucida Sans" panose="020B0602030504020204"/>
                <a:ea typeface="Lucida Sans" panose="020B0602030504020204"/>
                <a:cs typeface="Lucida Sans" panose="020B0602030504020204"/>
                <a:sym typeface="Lucida Sans" panose="020B0602030504020204"/>
              </a:rPr>
              <a:t>05 </a:t>
            </a: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 Demonstra</a:t>
            </a:r>
            <a:r>
              <a:rPr lang="ro-RO" altLang="en-US" sz="2000" b="1">
                <a:solidFill>
                  <a:schemeClr val="lt1"/>
                </a:solidFill>
                <a:latin typeface="Lucida Sans" panose="020B0602030504020204"/>
                <a:ea typeface="Lucida Sans" panose="020B0602030504020204"/>
                <a:cs typeface="Lucida Sans" panose="020B0602030504020204"/>
                <a:sym typeface="Lucida Sans" panose="020B0602030504020204"/>
              </a:rPr>
              <a:t>rea intervențiilor eficiente</a:t>
            </a: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200000"/>
              </a:lnSpc>
              <a:spcBef>
                <a:spcPts val="0"/>
              </a:spcBef>
              <a:spcAft>
                <a:spcPts val="0"/>
              </a:spcAft>
              <a:buNone/>
            </a:pPr>
            <a:r>
              <a:rPr lang="en-US" sz="2000" b="1">
                <a:solidFill>
                  <a:srgbClr val="81CAB9"/>
                </a:solidFill>
                <a:latin typeface="Lucida Sans" panose="020B0602030504020204"/>
                <a:ea typeface="Lucida Sans" panose="020B0602030504020204"/>
                <a:cs typeface="Lucida Sans" panose="020B0602030504020204"/>
                <a:sym typeface="Lucida Sans" panose="020B0602030504020204"/>
              </a:rPr>
              <a:t>06 </a:t>
            </a: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 Cre</a:t>
            </a:r>
            <a:r>
              <a:rPr lang="ro-RO" altLang="en-US" sz="2000" b="1">
                <a:solidFill>
                  <a:schemeClr val="lt1"/>
                </a:solidFill>
                <a:latin typeface="Lucida Sans" panose="020B0602030504020204"/>
                <a:ea typeface="Lucida Sans" panose="020B0602030504020204"/>
                <a:cs typeface="Lucida Sans" panose="020B0602030504020204"/>
                <a:sym typeface="Lucida Sans" panose="020B0602030504020204"/>
              </a:rPr>
              <a:t>area de activități ludice cu ajutorul jucărillor </a:t>
            </a:r>
            <a:endParaRPr lang="ro-RO" altLang="en-US" sz="2000" b="1">
              <a:solidFill>
                <a:schemeClr val="lt1"/>
              </a:solidFill>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200000"/>
              </a:lnSpc>
              <a:spcBef>
                <a:spcPts val="0"/>
              </a:spcBef>
              <a:spcAft>
                <a:spcPts val="0"/>
              </a:spcAft>
              <a:buNone/>
            </a:pPr>
            <a:r>
              <a:rPr lang="ro-RO" altLang="en-US" sz="2000" b="1">
                <a:solidFill>
                  <a:schemeClr val="lt1"/>
                </a:solidFill>
                <a:latin typeface="Lucida Sans" panose="020B0602030504020204"/>
                <a:ea typeface="Lucida Sans" panose="020B0602030504020204"/>
                <a:cs typeface="Lucida Sans" panose="020B0602030504020204"/>
                <a:sym typeface="Lucida Sans" panose="020B0602030504020204"/>
              </a:rPr>
              <a:t>      ȘI</a:t>
            </a:r>
            <a:r>
              <a:rPr lang="en-US" sz="2000" b="1">
                <a:solidFill>
                  <a:schemeClr val="lt1"/>
                </a:solidFill>
                <a:latin typeface="Lucida Sans" panose="020B0602030504020204"/>
                <a:ea typeface="Lucida Sans" panose="020B0602030504020204"/>
                <a:cs typeface="Lucida Sans" panose="020B0602030504020204"/>
                <a:sym typeface="Lucida Sans" panose="020B0602030504020204"/>
              </a:rPr>
              <a:t>/</a:t>
            </a:r>
            <a:r>
              <a:rPr lang="ro-RO" altLang="en-US" sz="2000" b="1">
                <a:solidFill>
                  <a:schemeClr val="lt1"/>
                </a:solidFill>
                <a:latin typeface="Lucida Sans" panose="020B0602030504020204"/>
                <a:ea typeface="Lucida Sans" panose="020B0602030504020204"/>
                <a:cs typeface="Lucida Sans" panose="020B0602030504020204"/>
                <a:sym typeface="Lucida Sans" panose="020B0602030504020204"/>
              </a:rPr>
              <a:t>SAU obiecte uzuale de uz casnic </a:t>
            </a:r>
            <a:endParaRPr sz="2000" b="1">
              <a:solidFill>
                <a:schemeClr val="lt1"/>
              </a:solidFill>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1f7b3b2aad5_1_1240"/>
          <p:cNvSpPr txBox="1">
            <a:spLocks noGrp="1"/>
          </p:cNvSpPr>
          <p:nvPr>
            <p:ph type="title"/>
          </p:nvPr>
        </p:nvSpPr>
        <p:spPr>
          <a:xfrm>
            <a:off x="761800" y="559935"/>
            <a:ext cx="3832800" cy="4954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panose="020F0502020204030204"/>
              <a:buNone/>
            </a:pPr>
            <a:r>
              <a:rPr lang="en-US">
                <a:latin typeface="Lucida Sans" panose="020B0602030504020204"/>
                <a:ea typeface="Lucida Sans" panose="020B0602030504020204"/>
                <a:cs typeface="Lucida Sans" panose="020B0602030504020204"/>
                <a:sym typeface="Lucida Sans" panose="020B0602030504020204"/>
              </a:rPr>
              <a:t>Joaca </a:t>
            </a:r>
            <a:r>
              <a:rPr lang="ro-RO">
                <a:latin typeface="Lucida Sans" panose="020B0602030504020204"/>
                <a:ea typeface="Lucida Sans" panose="020B0602030504020204"/>
                <a:cs typeface="Lucida Sans" panose="020B0602030504020204"/>
                <a:sym typeface="Lucida Sans" panose="020B0602030504020204"/>
              </a:rPr>
              <a:t>î</a:t>
            </a:r>
            <a:r>
              <a:rPr lang="en-US">
                <a:latin typeface="Lucida Sans" panose="020B0602030504020204"/>
                <a:ea typeface="Lucida Sans" panose="020B0602030504020204"/>
                <a:cs typeface="Lucida Sans" panose="020B0602030504020204"/>
                <a:sym typeface="Lucida Sans" panose="020B0602030504020204"/>
              </a:rPr>
              <a:t>n </a:t>
            </a:r>
            <a:r>
              <a:rPr lang="ro-RO" altLang="en-US">
                <a:latin typeface="Lucida Sans" panose="020B0602030504020204"/>
                <a:ea typeface="Lucida Sans" panose="020B0602030504020204"/>
                <a:cs typeface="Lucida Sans" panose="020B0602030504020204"/>
                <a:sym typeface="Lucida Sans" panose="020B0602030504020204"/>
              </a:rPr>
              <a:t>copilăria timpurie</a:t>
            </a:r>
            <a:r>
              <a:rPr lang="en-US">
                <a:latin typeface="Lucida Sans" panose="020B0602030504020204"/>
                <a:ea typeface="Lucida Sans" panose="020B0602030504020204"/>
                <a:cs typeface="Lucida Sans" panose="020B0602030504020204"/>
                <a:sym typeface="Lucida Sans" panose="020B0602030504020204"/>
              </a:rPr>
              <a:t> </a:t>
            </a:r>
            <a:br>
              <a:rPr lang="en-US">
                <a:latin typeface="Lucida Sans" panose="020B0602030504020204"/>
                <a:ea typeface="Lucida Sans" panose="020B0602030504020204"/>
                <a:cs typeface="Lucida Sans" panose="020B0602030504020204"/>
                <a:sym typeface="Lucida Sans" panose="020B0602030504020204"/>
              </a:rPr>
            </a:br>
            <a:r>
              <a:rPr lang="en-US">
                <a:latin typeface="Lucida Sans" panose="020B0602030504020204"/>
                <a:ea typeface="Lucida Sans" panose="020B0602030504020204"/>
                <a:cs typeface="Lucida Sans" panose="020B0602030504020204"/>
                <a:sym typeface="Lucida Sans" panose="020B0602030504020204"/>
              </a:rPr>
              <a:t>(1</a:t>
            </a:r>
            <a:r>
              <a:rPr lang="ro-RO" altLang="en-US">
                <a:latin typeface="Lucida Sans" panose="020B0602030504020204"/>
                <a:ea typeface="Lucida Sans" panose="020B0602030504020204"/>
                <a:cs typeface="Lucida Sans" panose="020B0602030504020204"/>
                <a:sym typeface="Lucida Sans" panose="020B0602030504020204"/>
              </a:rPr>
              <a:t>-6 luni</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p:txBody>
      </p:sp>
      <p:sp>
        <p:nvSpPr>
          <p:cNvPr id="271" name="Google Shape;271;g1f7b3b2aad5_1_1240"/>
          <p:cNvSpPr txBox="1">
            <a:spLocks noGrp="1"/>
          </p:cNvSpPr>
          <p:nvPr>
            <p:ph type="body" idx="1"/>
          </p:nvPr>
        </p:nvSpPr>
        <p:spPr>
          <a:xfrm>
            <a:off x="5180240" y="569327"/>
            <a:ext cx="6246600" cy="5657700"/>
          </a:xfrm>
          <a:prstGeom prst="rect">
            <a:avLst/>
          </a:prstGeom>
          <a:noFill/>
          <a:ln>
            <a:noFill/>
          </a:ln>
        </p:spPr>
        <p:txBody>
          <a:bodyPr spcFirstLastPara="1" wrap="square" lIns="91425" tIns="45700" rIns="91425" bIns="45700" anchor="t" anchorCtr="0">
            <a:normAutofit lnSpcReduction="20000"/>
          </a:bodyPr>
          <a:lstStyle/>
          <a:p>
            <a:pPr marL="228600" lvl="0" indent="-228600" algn="l" rtl="0">
              <a:lnSpc>
                <a:spcPct val="90000"/>
              </a:lnSpc>
              <a:spcBef>
                <a:spcPts val="0"/>
              </a:spcBef>
              <a:spcAft>
                <a:spcPts val="0"/>
              </a:spcAft>
              <a:buClr>
                <a:schemeClr val="lt1"/>
              </a:buClr>
              <a:buSzPts val="28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Imit</a:t>
            </a:r>
            <a:r>
              <a:rPr lang="ro-RO" altLang="en-US">
                <a:latin typeface="Lucida Sans" panose="020B0602030504020204"/>
                <a:ea typeface="Lucida Sans" panose="020B0602030504020204"/>
                <a:cs typeface="Lucida Sans" panose="020B0602030504020204"/>
                <a:sym typeface="Lucida Sans" panose="020B0602030504020204"/>
              </a:rPr>
              <a:t>ă expresiile </a:t>
            </a:r>
            <a:r>
              <a:rPr lang="en-US">
                <a:latin typeface="Lucida Sans" panose="020B0602030504020204"/>
                <a:ea typeface="Lucida Sans" panose="020B0602030504020204"/>
                <a:cs typeface="Lucida Sans" panose="020B0602030504020204"/>
                <a:sym typeface="Lucida Sans" panose="020B0602030504020204"/>
              </a:rPr>
              <a:t>facial</a:t>
            </a:r>
            <a:r>
              <a:rPr lang="ro-RO" altLang="en-US">
                <a:latin typeface="Lucida Sans" panose="020B0602030504020204"/>
                <a:ea typeface="Lucida Sans" panose="020B0602030504020204"/>
                <a:cs typeface="Lucida Sans" panose="020B0602030504020204"/>
                <a:sym typeface="Lucida Sans" panose="020B0602030504020204"/>
              </a:rPr>
              <a:t>e</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838200" lvl="1" indent="-381000" algn="l" rtl="0">
              <a:lnSpc>
                <a:spcPct val="90000"/>
              </a:lnSpc>
              <a:spcBef>
                <a:spcPts val="0"/>
              </a:spcBef>
              <a:spcAft>
                <a:spcPts val="0"/>
              </a:spcAft>
              <a:buClr>
                <a:schemeClr val="lt1"/>
              </a:buClr>
              <a:buSzPts val="28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1"/>
              </a:rPr>
              <a:t>https://www.youtube.com/watch?v=FYVOMUB4-rA</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sau</a:t>
            </a:r>
            <a:r>
              <a:rPr lang="en-US">
                <a:latin typeface="Lucida Sans" panose="020B0602030504020204"/>
                <a:ea typeface="Lucida Sans" panose="020B0602030504020204"/>
                <a:cs typeface="Lucida Sans" panose="020B0602030504020204"/>
                <a:sym typeface="Lucida Sans" panose="020B0602030504020204"/>
              </a:rPr>
              <a:t> </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2"/>
              </a:rPr>
              <a:t>https://www.youtube.com/watch?v=JPejofp9BnQ</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lt1"/>
              </a:buClr>
              <a:buSzPts val="28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Imit</a:t>
            </a:r>
            <a:r>
              <a:rPr lang="ro-RO" altLang="en-US">
                <a:latin typeface="Lucida Sans" panose="020B0602030504020204"/>
                <a:ea typeface="Lucida Sans" panose="020B0602030504020204"/>
                <a:cs typeface="Lucida Sans" panose="020B0602030504020204"/>
                <a:sym typeface="Lucida Sans" panose="020B0602030504020204"/>
              </a:rPr>
              <a:t>ă </a:t>
            </a:r>
            <a:r>
              <a:rPr lang="en-US">
                <a:latin typeface="Lucida Sans" panose="020B0602030504020204"/>
                <a:ea typeface="Lucida Sans" panose="020B0602030504020204"/>
                <a:cs typeface="Lucida Sans" panose="020B0602030504020204"/>
                <a:sym typeface="Lucida Sans" panose="020B0602030504020204"/>
              </a:rPr>
              <a:t>m</a:t>
            </a:r>
            <a:r>
              <a:rPr lang="ro-RO" altLang="en-US">
                <a:latin typeface="Lucida Sans" panose="020B0602030504020204"/>
                <a:ea typeface="Lucida Sans" panose="020B0602030504020204"/>
                <a:cs typeface="Lucida Sans" panose="020B0602030504020204"/>
                <a:sym typeface="Lucida Sans" panose="020B0602030504020204"/>
              </a:rPr>
              <a:t>ișcări</a:t>
            </a:r>
            <a:r>
              <a:rPr lang="en-US">
                <a:latin typeface="Lucida Sans" panose="020B0602030504020204"/>
                <a:ea typeface="Lucida Sans" panose="020B0602030504020204"/>
                <a:cs typeface="Lucida Sans" panose="020B0602030504020204"/>
                <a:sym typeface="Lucida Sans" panose="020B0602030504020204"/>
              </a:rPr>
              <a:t>/sun</a:t>
            </a:r>
            <a:r>
              <a:rPr lang="ro-RO" altLang="en-US">
                <a:latin typeface="Lucida Sans" panose="020B0602030504020204"/>
                <a:ea typeface="Lucida Sans" panose="020B0602030504020204"/>
                <a:cs typeface="Lucida Sans" panose="020B0602030504020204"/>
                <a:sym typeface="Lucida Sans" panose="020B0602030504020204"/>
              </a:rPr>
              <a:t>ete </a:t>
            </a:r>
            <a:endParaRPr>
              <a:latin typeface="Lucida Sans" panose="020B0602030504020204"/>
              <a:ea typeface="Lucida Sans" panose="020B0602030504020204"/>
              <a:cs typeface="Lucida Sans" panose="020B0602030504020204"/>
              <a:sym typeface="Lucida Sans" panose="020B0602030504020204"/>
            </a:endParaRPr>
          </a:p>
          <a:p>
            <a:pPr marL="838200" lvl="1" indent="-381000" algn="l" rtl="0">
              <a:lnSpc>
                <a:spcPct val="90000"/>
              </a:lnSpc>
              <a:spcBef>
                <a:spcPts val="1000"/>
              </a:spcBef>
              <a:spcAft>
                <a:spcPts val="0"/>
              </a:spcAft>
              <a:buClr>
                <a:schemeClr val="lt1"/>
              </a:buClr>
              <a:buSzPts val="28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3"/>
              </a:rPr>
              <a:t>https://www.youtube.com/watch?v=kkIRLR_77UQ</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lt1"/>
              </a:buClr>
              <a:buSzPts val="2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Abilități motorii pentru apucare</a:t>
            </a:r>
            <a:r>
              <a:rPr lang="en-US">
                <a:latin typeface="Lucida Sans" panose="020B0602030504020204"/>
                <a:ea typeface="Lucida Sans" panose="020B0602030504020204"/>
                <a:cs typeface="Lucida Sans" panose="020B0602030504020204"/>
                <a:sym typeface="Lucida Sans" panose="020B0602030504020204"/>
              </a:rPr>
              <a:t>, tr</a:t>
            </a:r>
            <a:r>
              <a:rPr lang="ro-RO" altLang="en-US">
                <a:latin typeface="Lucida Sans" panose="020B0602030504020204"/>
                <a:ea typeface="Lucida Sans" panose="020B0602030504020204"/>
                <a:cs typeface="Lucida Sans" panose="020B0602030504020204"/>
                <a:sym typeface="Lucida Sans" panose="020B0602030504020204"/>
              </a:rPr>
              <a:t>ecerea dintr-o mână într-alta </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838200" lvl="1" indent="-381000" algn="l" rtl="0">
              <a:lnSpc>
                <a:spcPct val="90000"/>
              </a:lnSpc>
              <a:spcBef>
                <a:spcPts val="1000"/>
              </a:spcBef>
              <a:spcAft>
                <a:spcPts val="0"/>
              </a:spcAft>
              <a:buClr>
                <a:schemeClr val="lt1"/>
              </a:buClr>
              <a:buSzPts val="28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4"/>
              </a:rPr>
              <a:t>https://www.youtube.com/watch?v=CPi_u-H1rYU</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sau</a:t>
            </a:r>
            <a:r>
              <a:rPr lang="en-US">
                <a:latin typeface="Lucida Sans" panose="020B0602030504020204"/>
                <a:ea typeface="Lucida Sans" panose="020B0602030504020204"/>
                <a:cs typeface="Lucida Sans" panose="020B0602030504020204"/>
                <a:sym typeface="Lucida Sans" panose="020B0602030504020204"/>
              </a:rPr>
              <a:t>  </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5"/>
              </a:rPr>
              <a:t>https://www.youtube.com/watch?v=z6cKUGr_qDw</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lt1"/>
              </a:buClr>
              <a:buSzPts val="28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Explor</a:t>
            </a:r>
            <a:r>
              <a:rPr lang="ro-RO" altLang="en-US">
                <a:latin typeface="Lucida Sans" panose="020B0602030504020204"/>
                <a:ea typeface="Lucida Sans" panose="020B0602030504020204"/>
                <a:cs typeface="Lucida Sans" panose="020B0602030504020204"/>
                <a:sym typeface="Lucida Sans" panose="020B0602030504020204"/>
              </a:rPr>
              <a:t>ează obiectele din gură </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838200" lvl="1" indent="-381000" algn="l" rtl="0">
              <a:lnSpc>
                <a:spcPct val="90000"/>
              </a:lnSpc>
              <a:spcBef>
                <a:spcPts val="1000"/>
              </a:spcBef>
              <a:spcAft>
                <a:spcPts val="0"/>
              </a:spcAft>
              <a:buClr>
                <a:schemeClr val="lt1"/>
              </a:buClr>
              <a:buSzPts val="28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6"/>
              </a:rPr>
              <a:t>https://www.youtube.com/watch?v=nnZ7hs8A2ic</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1f7b3b2aad5_1_1246"/>
          <p:cNvSpPr txBox="1">
            <a:spLocks noGrp="1"/>
          </p:cNvSpPr>
          <p:nvPr>
            <p:ph type="title"/>
          </p:nvPr>
        </p:nvSpPr>
        <p:spPr>
          <a:xfrm>
            <a:off x="761800" y="559935"/>
            <a:ext cx="3832800" cy="4954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panose="020F0502020204030204"/>
              <a:buNone/>
            </a:pPr>
            <a:r>
              <a:rPr lang="en-US">
                <a:latin typeface="Lucida Sans" panose="020B0602030504020204"/>
                <a:ea typeface="Lucida Sans" panose="020B0602030504020204"/>
                <a:cs typeface="Lucida Sans" panose="020B0602030504020204"/>
                <a:sym typeface="Lucida Sans" panose="020B0602030504020204"/>
              </a:rPr>
              <a:t>Joaca </a:t>
            </a:r>
            <a:r>
              <a:rPr lang="ro-RO">
                <a:latin typeface="Lucida Sans" panose="020B0602030504020204"/>
                <a:ea typeface="Lucida Sans" panose="020B0602030504020204"/>
                <a:cs typeface="Lucida Sans" panose="020B0602030504020204"/>
                <a:sym typeface="Lucida Sans" panose="020B0602030504020204"/>
              </a:rPr>
              <a:t>î</a:t>
            </a:r>
            <a:r>
              <a:rPr lang="en-US">
                <a:latin typeface="Lucida Sans" panose="020B0602030504020204"/>
                <a:ea typeface="Lucida Sans" panose="020B0602030504020204"/>
                <a:cs typeface="Lucida Sans" panose="020B0602030504020204"/>
                <a:sym typeface="Lucida Sans" panose="020B0602030504020204"/>
              </a:rPr>
              <a:t>n </a:t>
            </a:r>
            <a:r>
              <a:rPr lang="ro-RO" altLang="en-US">
                <a:latin typeface="Lucida Sans" panose="020B0602030504020204"/>
                <a:ea typeface="Lucida Sans" panose="020B0602030504020204"/>
                <a:cs typeface="Lucida Sans" panose="020B0602030504020204"/>
                <a:sym typeface="Lucida Sans" panose="020B0602030504020204"/>
              </a:rPr>
              <a:t>copilăria timpurie</a:t>
            </a:r>
            <a:r>
              <a:rPr lang="en-US">
                <a:latin typeface="Lucida Sans" panose="020B0602030504020204"/>
                <a:ea typeface="Lucida Sans" panose="020B0602030504020204"/>
                <a:cs typeface="Lucida Sans" panose="020B0602030504020204"/>
                <a:sym typeface="Lucida Sans" panose="020B0602030504020204"/>
              </a:rPr>
              <a:t> </a:t>
            </a:r>
            <a:br>
              <a:rPr lang="en-US">
                <a:latin typeface="Lucida Sans" panose="020B0602030504020204"/>
                <a:ea typeface="Lucida Sans" panose="020B0602030504020204"/>
                <a:cs typeface="Lucida Sans" panose="020B0602030504020204"/>
                <a:sym typeface="Lucida Sans" panose="020B0602030504020204"/>
              </a:rPr>
            </a:b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0-6 luni</a:t>
            </a:r>
            <a:r>
              <a:rPr lang="en-US">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p:txBody>
      </p:sp>
      <p:sp>
        <p:nvSpPr>
          <p:cNvPr id="277" name="Google Shape;277;g1f7b3b2aad5_1_1246"/>
          <p:cNvSpPr txBox="1">
            <a:spLocks noGrp="1"/>
          </p:cNvSpPr>
          <p:nvPr>
            <p:ph type="body" idx="1"/>
          </p:nvPr>
        </p:nvSpPr>
        <p:spPr>
          <a:xfrm>
            <a:off x="5180240" y="569327"/>
            <a:ext cx="6246600" cy="56577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Zâmbește </a:t>
            </a: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debut la </a:t>
            </a:r>
            <a:r>
              <a:rPr lang="en-US">
                <a:latin typeface="Lucida Sans" panose="020B0602030504020204"/>
                <a:ea typeface="Lucida Sans" panose="020B0602030504020204"/>
                <a:cs typeface="Lucida Sans" panose="020B0602030504020204"/>
                <a:sym typeface="Lucida Sans" panose="020B0602030504020204"/>
              </a:rPr>
              <a:t>6-</a:t>
            </a:r>
            <a:r>
              <a:rPr lang="ro-RO" altLang="en-US">
                <a:latin typeface="Lucida Sans" panose="020B0602030504020204"/>
                <a:ea typeface="Lucida Sans" panose="020B0602030504020204"/>
                <a:cs typeface="Lucida Sans" panose="020B0602030504020204"/>
                <a:sym typeface="Lucida Sans" panose="020B0602030504020204"/>
              </a:rPr>
              <a:t>săptămâni)</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838200" lvl="1" indent="-381000" algn="l" rtl="0">
              <a:lnSpc>
                <a:spcPct val="90000"/>
              </a:lnSpc>
              <a:spcBef>
                <a:spcPts val="0"/>
              </a:spcBef>
              <a:spcAft>
                <a:spcPts val="0"/>
              </a:spcAft>
              <a:buClr>
                <a:schemeClr val="lt1"/>
              </a:buClr>
              <a:buSzPts val="28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 </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1"/>
              </a:rPr>
              <a:t>https://youtu.be/osLAmjKZm6s</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lt1"/>
              </a:buClr>
              <a:buSzPts val="2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Debutul acordării atenției și al privirii reciproce </a:t>
            </a: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se supără la întreruperea conexiunii</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838200" lvl="1" indent="-381000" algn="l" rtl="0">
              <a:lnSpc>
                <a:spcPct val="90000"/>
              </a:lnSpc>
              <a:spcBef>
                <a:spcPts val="1000"/>
              </a:spcBef>
              <a:spcAft>
                <a:spcPts val="0"/>
              </a:spcAft>
              <a:buClr>
                <a:schemeClr val="lt1"/>
              </a:buClr>
              <a:buSzPts val="28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2"/>
              </a:rPr>
              <a:t>https://www.youtube.com/watch?v=bOR7jId8wYk</a:t>
            </a:r>
            <a:endParaRPr>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lt1"/>
              </a:buClr>
              <a:buSzPts val="2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Privire contemplativă reciprocă </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838200" lvl="1" indent="-381000" algn="l" rtl="0">
              <a:lnSpc>
                <a:spcPct val="90000"/>
              </a:lnSpc>
              <a:spcBef>
                <a:spcPts val="1000"/>
              </a:spcBef>
              <a:spcAft>
                <a:spcPts val="0"/>
              </a:spcAft>
              <a:buClr>
                <a:schemeClr val="lt1"/>
              </a:buClr>
              <a:buSzPts val="28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3"/>
              </a:rPr>
              <a:t>https://www.facebook.com/watch/?v=3609447142435783</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90000"/>
              </a:lnSpc>
              <a:spcBef>
                <a:spcPts val="1000"/>
              </a:spcBef>
              <a:spcAft>
                <a:spcPts val="0"/>
              </a:spcAft>
              <a:buClr>
                <a:schemeClr val="lt1"/>
              </a:buClr>
              <a:buSzPts val="2800"/>
              <a:buNone/>
            </a:pP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90000"/>
              </a:lnSpc>
              <a:spcBef>
                <a:spcPts val="1000"/>
              </a:spcBef>
              <a:spcAft>
                <a:spcPts val="0"/>
              </a:spcAft>
              <a:buClr>
                <a:schemeClr val="lt1"/>
              </a:buClr>
              <a:buSzPts val="2800"/>
              <a:buNone/>
            </a:p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1f7b3b2aad5_1_1251"/>
          <p:cNvSpPr txBox="1">
            <a:spLocks noGrp="1"/>
          </p:cNvSpPr>
          <p:nvPr>
            <p:ph type="title"/>
          </p:nvPr>
        </p:nvSpPr>
        <p:spPr>
          <a:xfrm>
            <a:off x="761800" y="559935"/>
            <a:ext cx="3832800" cy="4954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panose="020F0502020204030204"/>
              <a:buNone/>
            </a:pPr>
            <a:r>
              <a:rPr lang="en-US">
                <a:latin typeface="Lucida Sans" panose="020B0602030504020204"/>
                <a:ea typeface="Lucida Sans" panose="020B0602030504020204"/>
                <a:cs typeface="Lucida Sans" panose="020B0602030504020204"/>
                <a:sym typeface="Lucida Sans" panose="020B0602030504020204"/>
              </a:rPr>
              <a:t>Joaca </a:t>
            </a:r>
            <a:r>
              <a:rPr lang="ro-RO">
                <a:latin typeface="Lucida Sans" panose="020B0602030504020204"/>
                <a:ea typeface="Lucida Sans" panose="020B0602030504020204"/>
                <a:cs typeface="Lucida Sans" panose="020B0602030504020204"/>
                <a:sym typeface="Lucida Sans" panose="020B0602030504020204"/>
              </a:rPr>
              <a:t>î</a:t>
            </a:r>
            <a:r>
              <a:rPr lang="en-US">
                <a:latin typeface="Lucida Sans" panose="020B0602030504020204"/>
                <a:ea typeface="Lucida Sans" panose="020B0602030504020204"/>
                <a:cs typeface="Lucida Sans" panose="020B0602030504020204"/>
                <a:sym typeface="Lucida Sans" panose="020B0602030504020204"/>
              </a:rPr>
              <a:t>n </a:t>
            </a:r>
            <a:r>
              <a:rPr lang="ro-RO" altLang="en-US">
                <a:latin typeface="Lucida Sans" panose="020B0602030504020204"/>
                <a:ea typeface="Lucida Sans" panose="020B0602030504020204"/>
                <a:cs typeface="Lucida Sans" panose="020B0602030504020204"/>
                <a:sym typeface="Lucida Sans" panose="020B0602030504020204"/>
              </a:rPr>
              <a:t>copilăria de la </a:t>
            </a:r>
            <a:r>
              <a:rPr lang="en-US">
                <a:latin typeface="Lucida Sans" panose="020B0602030504020204"/>
                <a:ea typeface="Lucida Sans" panose="020B0602030504020204"/>
                <a:cs typeface="Lucida Sans" panose="020B0602030504020204"/>
                <a:sym typeface="Lucida Sans" panose="020B0602030504020204"/>
              </a:rPr>
              <a:t>6 </a:t>
            </a:r>
            <a:r>
              <a:rPr lang="ro-RO" altLang="en-US">
                <a:latin typeface="Lucida Sans" panose="020B0602030504020204"/>
                <a:ea typeface="Lucida Sans" panose="020B0602030504020204"/>
                <a:cs typeface="Lucida Sans" panose="020B0602030504020204"/>
                <a:sym typeface="Lucida Sans" panose="020B0602030504020204"/>
              </a:rPr>
              <a:t>la 1</a:t>
            </a:r>
            <a:r>
              <a:rPr lang="en-US">
                <a:latin typeface="Lucida Sans" panose="020B0602030504020204"/>
                <a:ea typeface="Lucida Sans" panose="020B0602030504020204"/>
                <a:cs typeface="Lucida Sans" panose="020B0602030504020204"/>
                <a:sym typeface="Lucida Sans" panose="020B0602030504020204"/>
              </a:rPr>
              <a:t>2</a:t>
            </a:r>
            <a:r>
              <a:rPr lang="ro-RO" altLang="en-US">
                <a:latin typeface="Lucida Sans" panose="020B0602030504020204"/>
                <a:ea typeface="Lucida Sans" panose="020B0602030504020204"/>
                <a:cs typeface="Lucida Sans" panose="020B0602030504020204"/>
                <a:sym typeface="Lucida Sans" panose="020B0602030504020204"/>
              </a:rPr>
              <a:t> luni</a:t>
            </a:r>
            <a:endParaRPr>
              <a:latin typeface="Lucida Sans" panose="020B0602030504020204"/>
              <a:ea typeface="Lucida Sans" panose="020B0602030504020204"/>
              <a:cs typeface="Lucida Sans" panose="020B0602030504020204"/>
              <a:sym typeface="Lucida Sans" panose="020B0602030504020204"/>
            </a:endParaRPr>
          </a:p>
        </p:txBody>
      </p:sp>
      <p:sp>
        <p:nvSpPr>
          <p:cNvPr id="284" name="Google Shape;284;g1f7b3b2aad5_1_1251"/>
          <p:cNvSpPr txBox="1">
            <a:spLocks noGrp="1"/>
          </p:cNvSpPr>
          <p:nvPr>
            <p:ph type="body" idx="1"/>
          </p:nvPr>
        </p:nvSpPr>
        <p:spPr>
          <a:xfrm>
            <a:off x="5180240" y="569327"/>
            <a:ext cx="6246600" cy="56577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lt1"/>
              </a:buClr>
              <a:buSzPts val="2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Atenție comună </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838200" lvl="1" indent="-381000" algn="l" rtl="0">
              <a:lnSpc>
                <a:spcPct val="90000"/>
              </a:lnSpc>
              <a:spcBef>
                <a:spcPts val="0"/>
              </a:spcBef>
              <a:spcAft>
                <a:spcPts val="0"/>
              </a:spcAft>
              <a:buClr>
                <a:schemeClr val="lt1"/>
              </a:buClr>
              <a:buSzPts val="28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1"/>
              </a:rPr>
              <a:t>https://www.youtube.com/watch?v=bOR7jId8wYk</a:t>
            </a:r>
            <a:endParaRPr>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lt1"/>
              </a:buClr>
              <a:buSzPts val="2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Foarte activ și </a:t>
            </a:r>
            <a:r>
              <a:rPr lang="en-US">
                <a:latin typeface="Lucida Sans" panose="020B0602030504020204"/>
                <a:ea typeface="Lucida Sans" panose="020B0602030504020204"/>
                <a:cs typeface="Lucida Sans" panose="020B0602030504020204"/>
                <a:sym typeface="Lucida Sans" panose="020B0602030504020204"/>
              </a:rPr>
              <a:t>explor</a:t>
            </a:r>
            <a:r>
              <a:rPr lang="ro-RO" altLang="en-US">
                <a:latin typeface="Lucida Sans" panose="020B0602030504020204"/>
                <a:ea typeface="Lucida Sans" panose="020B0602030504020204"/>
                <a:cs typeface="Lucida Sans" panose="020B0602030504020204"/>
                <a:sym typeface="Lucida Sans" panose="020B0602030504020204"/>
              </a:rPr>
              <a:t>ator </a:t>
            </a:r>
            <a:endParaRPr>
              <a:latin typeface="Lucida Sans" panose="020B0602030504020204"/>
              <a:ea typeface="Lucida Sans" panose="020B0602030504020204"/>
              <a:cs typeface="Lucida Sans" panose="020B0602030504020204"/>
              <a:sym typeface="Lucida Sans" panose="020B0602030504020204"/>
            </a:endParaRPr>
          </a:p>
          <a:p>
            <a:pPr marL="838200" lvl="1" indent="-381000" algn="l" rtl="0">
              <a:lnSpc>
                <a:spcPct val="90000"/>
              </a:lnSpc>
              <a:spcBef>
                <a:spcPts val="1000"/>
              </a:spcBef>
              <a:spcAft>
                <a:spcPts val="0"/>
              </a:spcAft>
              <a:buClr>
                <a:schemeClr val="lt1"/>
              </a:buClr>
              <a:buSzPts val="28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2"/>
              </a:rPr>
              <a:t>https://www.youtube.com/watch?v=8vNxjwt2AqY</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lt1"/>
              </a:buClr>
              <a:buSzPts val="2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Începutul atașamentului față de adultul/ îngrijitorul </a:t>
            </a:r>
            <a:r>
              <a:rPr lang="en-US">
                <a:latin typeface="Lucida Sans" panose="020B0602030504020204"/>
                <a:ea typeface="Lucida Sans" panose="020B0602030504020204"/>
                <a:cs typeface="Lucida Sans" panose="020B0602030504020204"/>
                <a:sym typeface="Lucida Sans" panose="020B0602030504020204"/>
              </a:rPr>
              <a:t>“s</a:t>
            </a:r>
            <a:r>
              <a:rPr lang="ro-RO" altLang="en-US">
                <a:latin typeface="Lucida Sans" panose="020B0602030504020204"/>
                <a:ea typeface="Lucida Sans" panose="020B0602030504020204"/>
                <a:cs typeface="Lucida Sans" panose="020B0602030504020204"/>
                <a:sym typeface="Lucida Sans" panose="020B0602030504020204"/>
              </a:rPr>
              <a:t>igur</a:t>
            </a:r>
            <a:r>
              <a:rPr lang="en-US">
                <a:latin typeface="Lucida Sans" panose="020B0602030504020204"/>
                <a:ea typeface="Lucida Sans" panose="020B0602030504020204"/>
                <a:cs typeface="Lucida Sans" panose="020B0602030504020204"/>
                <a:sym typeface="Lucida Sans" panose="020B0602030504020204"/>
              </a:rPr>
              <a:t>” </a:t>
            </a:r>
            <a:endParaRPr lang="en-US">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lt1"/>
              </a:buClr>
              <a:buSzPts val="2800"/>
              <a:buFont typeface="Lucida Sans" panose="020B0602030504020204"/>
              <a:buChar char="•"/>
            </a:pPr>
            <a:r>
              <a:rPr lang="en-US" sz="2000" u="sng">
                <a:solidFill>
                  <a:schemeClr val="hlink"/>
                </a:solidFill>
                <a:latin typeface="Lucida Sans" panose="020B0602030504020204"/>
                <a:ea typeface="Lucida Sans" panose="020B0602030504020204"/>
                <a:cs typeface="Lucida Sans" panose="020B0602030504020204"/>
                <a:sym typeface="Lucida Sans" panose="020B0602030504020204"/>
                <a:hlinkClick r:id="rId3"/>
              </a:rPr>
              <a:t>https://www.youtube.com/watch?v=YTTSXc6sARg</a:t>
            </a:r>
            <a:r>
              <a:rPr lang="en-US" sz="2000">
                <a:latin typeface="Lucida Sans" panose="020B0602030504020204"/>
                <a:ea typeface="Lucida Sans" panose="020B0602030504020204"/>
                <a:cs typeface="Lucida Sans" panose="020B0602030504020204"/>
                <a:sym typeface="Lucida Sans" panose="020B0602030504020204"/>
              </a:rPr>
              <a:t> </a:t>
            </a:r>
            <a:endParaRPr sz="2000">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lt1"/>
              </a:buClr>
              <a:buSzPts val="2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Continuă să exploreze cu mâinile și gura </a:t>
            </a:r>
            <a:endParaRPr>
              <a:latin typeface="Lucida Sans" panose="020B0602030504020204"/>
              <a:ea typeface="Lucida Sans" panose="020B0602030504020204"/>
              <a:cs typeface="Lucida Sans" panose="020B0602030504020204"/>
              <a:sym typeface="Lucida Sans" panose="020B0602030504020204"/>
            </a:endParaRPr>
          </a:p>
          <a:p>
            <a:pPr marL="838200" lvl="1" indent="-381000" algn="l" rtl="0">
              <a:lnSpc>
                <a:spcPct val="90000"/>
              </a:lnSpc>
              <a:spcBef>
                <a:spcPts val="1000"/>
              </a:spcBef>
              <a:spcAft>
                <a:spcPts val="0"/>
              </a:spcAft>
              <a:buClr>
                <a:schemeClr val="lt1"/>
              </a:buClr>
              <a:buSzPts val="28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4"/>
              </a:rPr>
              <a:t>https://www.youtube.com/watch?v=HT0f_leLJdc</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1f7b3b2aad5_1_1257"/>
          <p:cNvSpPr txBox="1">
            <a:spLocks noGrp="1"/>
          </p:cNvSpPr>
          <p:nvPr>
            <p:ph type="title"/>
          </p:nvPr>
        </p:nvSpPr>
        <p:spPr>
          <a:xfrm>
            <a:off x="839678" y="365209"/>
            <a:ext cx="105141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panose="020F0502020204030204"/>
              <a:buNone/>
            </a:pPr>
            <a:r>
              <a:rPr lang="ro-RO" altLang="en-US">
                <a:latin typeface="Lucida Sans" panose="020B0602030504020204"/>
                <a:ea typeface="Lucida Sans" panose="020B0602030504020204"/>
                <a:cs typeface="Lucida Sans" panose="020B0602030504020204"/>
                <a:sym typeface="Lucida Sans" panose="020B0602030504020204"/>
              </a:rPr>
              <a:t>Joacă </a:t>
            </a:r>
            <a:r>
              <a:rPr lang="en-US">
                <a:latin typeface="Lucida Sans" panose="020B0602030504020204"/>
                <a:ea typeface="Lucida Sans" panose="020B0602030504020204"/>
                <a:cs typeface="Lucida Sans" panose="020B0602030504020204"/>
                <a:sym typeface="Lucida Sans" panose="020B0602030504020204"/>
              </a:rPr>
              <a:t>vs. Explora</a:t>
            </a:r>
            <a:r>
              <a:rPr lang="ro-RO" altLang="en-US">
                <a:latin typeface="Lucida Sans" panose="020B0602030504020204"/>
                <a:ea typeface="Lucida Sans" panose="020B0602030504020204"/>
                <a:cs typeface="Lucida Sans" panose="020B0602030504020204"/>
                <a:sym typeface="Lucida Sans" panose="020B0602030504020204"/>
              </a:rPr>
              <a:t>re </a:t>
            </a:r>
            <a:endParaRPr>
              <a:latin typeface="Lucida Sans" panose="020B0602030504020204"/>
              <a:ea typeface="Lucida Sans" panose="020B0602030504020204"/>
              <a:cs typeface="Lucida Sans" panose="020B0602030504020204"/>
              <a:sym typeface="Lucida Sans" panose="020B0602030504020204"/>
            </a:endParaRPr>
          </a:p>
        </p:txBody>
      </p:sp>
      <p:sp>
        <p:nvSpPr>
          <p:cNvPr id="290" name="Google Shape;290;g1f7b3b2aad5_1_1257"/>
          <p:cNvSpPr txBox="1">
            <a:spLocks noGrp="1"/>
          </p:cNvSpPr>
          <p:nvPr>
            <p:ph type="body" idx="1"/>
          </p:nvPr>
        </p:nvSpPr>
        <p:spPr>
          <a:xfrm>
            <a:off x="839678" y="1681549"/>
            <a:ext cx="5157300" cy="824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None/>
            </a:pPr>
            <a:r>
              <a:rPr lang="ro-RO" altLang="en-US">
                <a:latin typeface="Lucida Sans" panose="020B0602030504020204"/>
                <a:ea typeface="Lucida Sans" panose="020B0602030504020204"/>
                <a:cs typeface="Lucida Sans" panose="020B0602030504020204"/>
                <a:sym typeface="Lucida Sans" panose="020B0602030504020204"/>
              </a:rPr>
              <a:t>Joaca</a:t>
            </a:r>
            <a:endParaRPr>
              <a:latin typeface="Lucida Sans" panose="020B0602030504020204"/>
              <a:ea typeface="Lucida Sans" panose="020B0602030504020204"/>
              <a:cs typeface="Lucida Sans" panose="020B0602030504020204"/>
              <a:sym typeface="Lucida Sans" panose="020B0602030504020204"/>
            </a:endParaRPr>
          </a:p>
        </p:txBody>
      </p:sp>
      <p:sp>
        <p:nvSpPr>
          <p:cNvPr id="291" name="Google Shape;291;g1f7b3b2aad5_1_1257"/>
          <p:cNvSpPr txBox="1">
            <a:spLocks noGrp="1"/>
          </p:cNvSpPr>
          <p:nvPr>
            <p:ph type="body" idx="2"/>
          </p:nvPr>
        </p:nvSpPr>
        <p:spPr>
          <a:xfrm>
            <a:off x="839678" y="2505650"/>
            <a:ext cx="5157300" cy="36855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8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D</a:t>
            </a:r>
            <a:r>
              <a:rPr lang="ro-RO" altLang="en-US">
                <a:latin typeface="Lucida Sans" panose="020B0602030504020204"/>
                <a:ea typeface="Lucida Sans" panose="020B0602030504020204"/>
                <a:cs typeface="Lucida Sans" panose="020B0602030504020204"/>
                <a:sym typeface="Lucida Sans" panose="020B0602030504020204"/>
              </a:rPr>
              <a:t>orințele copilului contează cel mai mult</a:t>
            </a:r>
            <a:endParaRPr>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lt1"/>
              </a:buClr>
              <a:buSzPts val="2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Ce pot face cu acest obiect</a:t>
            </a:r>
            <a:r>
              <a:rPr lang="en-US">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p:txBody>
      </p:sp>
      <p:sp>
        <p:nvSpPr>
          <p:cNvPr id="292" name="Google Shape;292;g1f7b3b2aad5_1_1257"/>
          <p:cNvSpPr txBox="1">
            <a:spLocks noGrp="1"/>
          </p:cNvSpPr>
          <p:nvPr>
            <p:ph type="body" idx="3"/>
          </p:nvPr>
        </p:nvSpPr>
        <p:spPr>
          <a:xfrm>
            <a:off x="6171390" y="1681549"/>
            <a:ext cx="5182500" cy="824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None/>
            </a:pPr>
            <a:r>
              <a:rPr lang="en-US">
                <a:latin typeface="Lucida Sans" panose="020B0602030504020204"/>
                <a:ea typeface="Lucida Sans" panose="020B0602030504020204"/>
                <a:cs typeface="Lucida Sans" panose="020B0602030504020204"/>
                <a:sym typeface="Lucida Sans" panose="020B0602030504020204"/>
              </a:rPr>
              <a:t>Explora</a:t>
            </a:r>
            <a:r>
              <a:rPr lang="ro-RO" altLang="en-US">
                <a:latin typeface="Lucida Sans" panose="020B0602030504020204"/>
                <a:ea typeface="Lucida Sans" panose="020B0602030504020204"/>
                <a:cs typeface="Lucida Sans" panose="020B0602030504020204"/>
                <a:sym typeface="Lucida Sans" panose="020B0602030504020204"/>
              </a:rPr>
              <a:t>rea</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p:txBody>
      </p:sp>
      <p:sp>
        <p:nvSpPr>
          <p:cNvPr id="293" name="Google Shape;293;g1f7b3b2aad5_1_1257"/>
          <p:cNvSpPr txBox="1">
            <a:spLocks noGrp="1"/>
          </p:cNvSpPr>
          <p:nvPr>
            <p:ph type="body" idx="4"/>
          </p:nvPr>
        </p:nvSpPr>
        <p:spPr>
          <a:xfrm>
            <a:off x="6171390" y="2505650"/>
            <a:ext cx="5182500" cy="36855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8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Caracteristic</a:t>
            </a:r>
            <a:r>
              <a:rPr lang="ro-RO" altLang="en-US">
                <a:latin typeface="Lucida Sans" panose="020B0602030504020204"/>
                <a:ea typeface="Lucida Sans" panose="020B0602030504020204"/>
                <a:cs typeface="Lucida Sans" panose="020B0602030504020204"/>
                <a:sym typeface="Lucida Sans" panose="020B0602030504020204"/>
              </a:rPr>
              <a:t>ile </a:t>
            </a:r>
            <a:r>
              <a:rPr lang="en-US">
                <a:latin typeface="Lucida Sans" panose="020B0602030504020204"/>
                <a:ea typeface="Lucida Sans" panose="020B0602030504020204"/>
                <a:cs typeface="Lucida Sans" panose="020B0602030504020204"/>
                <a:sym typeface="Lucida Sans" panose="020B0602030504020204"/>
              </a:rPr>
              <a:t>ob</a:t>
            </a:r>
            <a:r>
              <a:rPr lang="ro-RO" altLang="en-US">
                <a:latin typeface="Lucida Sans" panose="020B0602030504020204"/>
                <a:ea typeface="Lucida Sans" panose="020B0602030504020204"/>
                <a:cs typeface="Lucida Sans" panose="020B0602030504020204"/>
                <a:sym typeface="Lucida Sans" panose="020B0602030504020204"/>
              </a:rPr>
              <a:t>iectelor contează cele mai mult</a:t>
            </a:r>
            <a:endParaRPr>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lt1"/>
              </a:buClr>
              <a:buSzPts val="2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Ce face acest o</a:t>
            </a:r>
            <a:r>
              <a:rPr lang="en-US">
                <a:latin typeface="Lucida Sans" panose="020B0602030504020204"/>
                <a:ea typeface="Lucida Sans" panose="020B0602030504020204"/>
                <a:cs typeface="Lucida Sans" panose="020B0602030504020204"/>
                <a:sym typeface="Lucida Sans" panose="020B0602030504020204"/>
              </a:rPr>
              <a:t>b</a:t>
            </a:r>
            <a:r>
              <a:rPr lang="ro-RO" altLang="en-US">
                <a:latin typeface="Lucida Sans" panose="020B0602030504020204"/>
                <a:ea typeface="Lucida Sans" panose="020B0602030504020204"/>
                <a:cs typeface="Lucida Sans" panose="020B0602030504020204"/>
                <a:sym typeface="Lucida Sans" panose="020B0602030504020204"/>
              </a:rPr>
              <a:t>i</a:t>
            </a:r>
            <a:r>
              <a:rPr lang="en-US">
                <a:latin typeface="Lucida Sans" panose="020B0602030504020204"/>
                <a:ea typeface="Lucida Sans" panose="020B0602030504020204"/>
                <a:cs typeface="Lucida Sans" panose="020B0602030504020204"/>
                <a:sym typeface="Lucida Sans" panose="020B0602030504020204"/>
              </a:rPr>
              <a:t>ect?</a:t>
            </a:r>
            <a:endParaRPr>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1f7b3b2aad5_1_1265"/>
          <p:cNvSpPr txBox="1">
            <a:spLocks noGrp="1"/>
          </p:cNvSpPr>
          <p:nvPr>
            <p:ph type="title"/>
          </p:nvPr>
        </p:nvSpPr>
        <p:spPr>
          <a:xfrm>
            <a:off x="761800" y="559935"/>
            <a:ext cx="3832800" cy="4954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panose="020F0502020204030204"/>
              <a:buNone/>
            </a:pPr>
            <a:r>
              <a:rPr lang="en-US">
                <a:latin typeface="Lucida Sans" panose="020B0602030504020204"/>
                <a:ea typeface="Lucida Sans" panose="020B0602030504020204"/>
                <a:cs typeface="Lucida Sans" panose="020B0602030504020204"/>
                <a:sym typeface="Lucida Sans" panose="020B0602030504020204"/>
              </a:rPr>
              <a:t>T</a:t>
            </a:r>
            <a:r>
              <a:rPr lang="ro-RO" altLang="en-US">
                <a:latin typeface="Lucida Sans" panose="020B0602030504020204"/>
                <a:ea typeface="Lucida Sans" panose="020B0602030504020204"/>
                <a:cs typeface="Lucida Sans" panose="020B0602030504020204"/>
                <a:sym typeface="Lucida Sans" panose="020B0602030504020204"/>
              </a:rPr>
              <a:t>i</a:t>
            </a:r>
            <a:r>
              <a:rPr lang="en-US">
                <a:latin typeface="Lucida Sans" panose="020B0602030504020204"/>
                <a:ea typeface="Lucida Sans" panose="020B0602030504020204"/>
                <a:cs typeface="Lucida Sans" panose="020B0602030504020204"/>
                <a:sym typeface="Lucida Sans" panose="020B0602030504020204"/>
              </a:rPr>
              <a:t>p</a:t>
            </a:r>
            <a:r>
              <a:rPr lang="ro-RO" altLang="en-US">
                <a:latin typeface="Lucida Sans" panose="020B0602030504020204"/>
                <a:ea typeface="Lucida Sans" panose="020B0602030504020204"/>
                <a:cs typeface="Lucida Sans" panose="020B0602030504020204"/>
                <a:sym typeface="Lucida Sans" panose="020B0602030504020204"/>
              </a:rPr>
              <a:t>urile de joc în această etapă timpurie</a:t>
            </a:r>
            <a:r>
              <a:rPr lang="en-US"/>
              <a:t> </a:t>
            </a:r>
            <a:endParaRPr lang="en-US"/>
          </a:p>
        </p:txBody>
      </p:sp>
      <p:sp>
        <p:nvSpPr>
          <p:cNvPr id="300" name="Google Shape;300;g1f7b3b2aad5_1_1265"/>
          <p:cNvSpPr txBox="1">
            <a:spLocks noGrp="1"/>
          </p:cNvSpPr>
          <p:nvPr>
            <p:ph type="body" idx="1"/>
          </p:nvPr>
        </p:nvSpPr>
        <p:spPr>
          <a:xfrm>
            <a:off x="5180240" y="569327"/>
            <a:ext cx="6246600" cy="5657700"/>
          </a:xfrm>
          <a:prstGeom prst="rect">
            <a:avLst/>
          </a:prstGeom>
          <a:noFill/>
          <a:ln>
            <a:noFill/>
          </a:ln>
        </p:spPr>
        <p:txBody>
          <a:bodyPr spcFirstLastPara="1" wrap="square" lIns="91425" tIns="45700" rIns="91425" bIns="45700" anchor="t" anchorCtr="0">
            <a:normAutofit fontScale="77500" lnSpcReduction="10000"/>
          </a:bodyPr>
          <a:lstStyle/>
          <a:p>
            <a:pPr marL="228600" lvl="0" indent="-201930" algn="l" rtl="0">
              <a:lnSpc>
                <a:spcPct val="90000"/>
              </a:lnSpc>
              <a:spcBef>
                <a:spcPts val="0"/>
              </a:spcBef>
              <a:spcAft>
                <a:spcPts val="0"/>
              </a:spcAft>
              <a:buClr>
                <a:schemeClr val="lt1"/>
              </a:buClr>
              <a:buSzPct val="104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Jocul s</a:t>
            </a:r>
            <a:r>
              <a:rPr lang="en-US">
                <a:latin typeface="Lucida Sans" panose="020B0602030504020204"/>
                <a:ea typeface="Lucida Sans" panose="020B0602030504020204"/>
                <a:cs typeface="Lucida Sans" panose="020B0602030504020204"/>
                <a:sym typeface="Lucida Sans" panose="020B0602030504020204"/>
              </a:rPr>
              <a:t>en</a:t>
            </a:r>
            <a:r>
              <a:rPr lang="ro-RO" altLang="en-US">
                <a:latin typeface="Lucida Sans" panose="020B0602030504020204"/>
                <a:ea typeface="Lucida Sans" panose="020B0602030504020204"/>
                <a:cs typeface="Lucida Sans" panose="020B0602030504020204"/>
                <a:sym typeface="Lucida Sans" panose="020B0602030504020204"/>
              </a:rPr>
              <a:t>zorial sau </a:t>
            </a:r>
            <a:r>
              <a:rPr lang="en-US">
                <a:latin typeface="Lucida Sans" panose="020B0602030504020204"/>
                <a:ea typeface="Lucida Sans" panose="020B0602030504020204"/>
                <a:cs typeface="Lucida Sans" panose="020B0602030504020204"/>
                <a:sym typeface="Lucida Sans" panose="020B0602030504020204"/>
              </a:rPr>
              <a:t>sen</a:t>
            </a:r>
            <a:r>
              <a:rPr lang="ro-RO" altLang="en-US">
                <a:latin typeface="Lucida Sans" panose="020B0602030504020204"/>
                <a:ea typeface="Lucida Sans" panose="020B0602030504020204"/>
                <a:cs typeface="Lucida Sans" panose="020B0602030504020204"/>
                <a:sym typeface="Lucida Sans" panose="020B0602030504020204"/>
              </a:rPr>
              <a:t>z</a:t>
            </a:r>
            <a:r>
              <a:rPr lang="en-US">
                <a:latin typeface="Lucida Sans" panose="020B0602030504020204"/>
                <a:ea typeface="Lucida Sans" panose="020B0602030504020204"/>
                <a:cs typeface="Lucida Sans" panose="020B0602030504020204"/>
                <a:sym typeface="Lucida Sans" panose="020B0602030504020204"/>
              </a:rPr>
              <a:t>ori</a:t>
            </a:r>
            <a:r>
              <a:rPr lang="ro-RO" altLang="en-US">
                <a:latin typeface="Lucida Sans" panose="020B0602030504020204"/>
                <a:ea typeface="Lucida Sans" panose="020B0602030504020204"/>
                <a:cs typeface="Lucida Sans" panose="020B0602030504020204"/>
                <a:sym typeface="Lucida Sans" panose="020B0602030504020204"/>
              </a:rPr>
              <a:t>o-</a:t>
            </a:r>
            <a:r>
              <a:rPr lang="en-US">
                <a:latin typeface="Lucida Sans" panose="020B0602030504020204"/>
                <a:ea typeface="Lucida Sans" panose="020B0602030504020204"/>
                <a:cs typeface="Lucida Sans" panose="020B0602030504020204"/>
                <a:sym typeface="Lucida Sans" panose="020B0602030504020204"/>
              </a:rPr>
              <a:t>motor </a:t>
            </a:r>
            <a:endParaRPr>
              <a:latin typeface="Lucida Sans" panose="020B0602030504020204"/>
              <a:ea typeface="Lucida Sans" panose="020B0602030504020204"/>
              <a:cs typeface="Lucida Sans" panose="020B0602030504020204"/>
              <a:sym typeface="Lucida Sans" panose="020B0602030504020204"/>
            </a:endParaRPr>
          </a:p>
          <a:p>
            <a:pPr marL="685800" lvl="1" indent="-205740" algn="l" rtl="0">
              <a:lnSpc>
                <a:spcPct val="90000"/>
              </a:lnSpc>
              <a:spcBef>
                <a:spcPts val="500"/>
              </a:spcBef>
              <a:spcAft>
                <a:spcPts val="0"/>
              </a:spcAft>
              <a:buClr>
                <a:schemeClr val="lt1"/>
              </a:buClr>
              <a:buSzPct val="1200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D</a:t>
            </a:r>
            <a:r>
              <a:rPr lang="ro-RO" altLang="en-US">
                <a:latin typeface="Lucida Sans" panose="020B0602030504020204"/>
                <a:ea typeface="Lucida Sans" panose="020B0602030504020204"/>
                <a:cs typeface="Lucida Sans" panose="020B0602030504020204"/>
                <a:sym typeface="Lucida Sans" panose="020B0602030504020204"/>
              </a:rPr>
              <a:t>escoperă întâmplător lucrurile, dar apoi le repetă pentru că sunt plăcute</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De exemplu</a:t>
            </a:r>
            <a:r>
              <a:rPr lang="en-US">
                <a:latin typeface="Lucida Sans" panose="020B0602030504020204"/>
                <a:ea typeface="Lucida Sans" panose="020B0602030504020204"/>
                <a:cs typeface="Lucida Sans" panose="020B0602030504020204"/>
                <a:sym typeface="Lucida Sans" panose="020B0602030504020204"/>
              </a:rPr>
              <a:t>, </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1"/>
              </a:rPr>
              <a:t>https://www.youtube.com/watch?v=uLuo1HiI6S0</a:t>
            </a:r>
            <a:endParaRPr>
              <a:latin typeface="Lucida Sans" panose="020B0602030504020204"/>
              <a:ea typeface="Lucida Sans" panose="020B0602030504020204"/>
              <a:cs typeface="Lucida Sans" panose="020B0602030504020204"/>
              <a:sym typeface="Lucida Sans" panose="020B0602030504020204"/>
            </a:endParaRPr>
          </a:p>
          <a:p>
            <a:pPr marL="685800" lvl="1" indent="-205740" algn="l" rtl="0">
              <a:lnSpc>
                <a:spcPct val="90000"/>
              </a:lnSpc>
              <a:spcBef>
                <a:spcPts val="500"/>
              </a:spcBef>
              <a:spcAft>
                <a:spcPts val="0"/>
              </a:spcAft>
              <a:buClr>
                <a:schemeClr val="lt1"/>
              </a:buClr>
              <a:buSzPct val="120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Poate fi repetitiv </a:t>
            </a:r>
            <a:endParaRPr>
              <a:latin typeface="Lucida Sans" panose="020B0602030504020204"/>
              <a:ea typeface="Lucida Sans" panose="020B0602030504020204"/>
              <a:cs typeface="Lucida Sans" panose="020B0602030504020204"/>
              <a:sym typeface="Lucida Sans" panose="020B0602030504020204"/>
            </a:endParaRPr>
          </a:p>
          <a:p>
            <a:pPr marL="228600" lvl="0" indent="-201930" algn="l" rtl="0">
              <a:lnSpc>
                <a:spcPct val="90000"/>
              </a:lnSpc>
              <a:spcBef>
                <a:spcPts val="1000"/>
              </a:spcBef>
              <a:spcAft>
                <a:spcPts val="0"/>
              </a:spcAft>
              <a:buClr>
                <a:schemeClr val="lt1"/>
              </a:buClr>
              <a:buSzPct val="104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Jocul cu obiecte </a:t>
            </a:r>
            <a:r>
              <a:rPr lang="en-US">
                <a:latin typeface="Lucida Sans" panose="020B0602030504020204"/>
                <a:ea typeface="Lucida Sans" panose="020B0602030504020204"/>
                <a:cs typeface="Lucida Sans" panose="020B0602030504020204"/>
                <a:sym typeface="Lucida Sans" panose="020B0602030504020204"/>
              </a:rPr>
              <a:t>(4 </a:t>
            </a:r>
            <a:r>
              <a:rPr lang="ro-RO" altLang="en-US">
                <a:latin typeface="Lucida Sans" panose="020B0602030504020204"/>
                <a:ea typeface="Lucida Sans" panose="020B0602030504020204"/>
                <a:cs typeface="Lucida Sans" panose="020B0602030504020204"/>
                <a:sym typeface="Lucida Sans" panose="020B0602030504020204"/>
              </a:rPr>
              <a:t>luni</a:t>
            </a: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 este strâns legat de dezvoltarea abilităților motorii fine </a:t>
            </a:r>
            <a:endParaRPr lang="en-US">
              <a:latin typeface="Lucida Sans" panose="020B0602030504020204"/>
              <a:ea typeface="Lucida Sans" panose="020B0602030504020204"/>
              <a:cs typeface="Lucida Sans" panose="020B0602030504020204"/>
              <a:sym typeface="Lucida Sans" panose="020B0602030504020204"/>
            </a:endParaRPr>
          </a:p>
          <a:p>
            <a:pPr marL="228600" lvl="0" indent="-201930" algn="l" rtl="0">
              <a:lnSpc>
                <a:spcPct val="90000"/>
              </a:lnSpc>
              <a:spcBef>
                <a:spcPts val="1000"/>
              </a:spcBef>
              <a:spcAft>
                <a:spcPts val="0"/>
              </a:spcAft>
              <a:buClr>
                <a:schemeClr val="lt1"/>
              </a:buClr>
              <a:buSzPct val="1040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Pot exista niște reguli </a:t>
            </a:r>
            <a:r>
              <a:rPr lang="ro-RO" altLang="en-US">
                <a:latin typeface="Lucida Sans" panose="020B0602030504020204"/>
                <a:ea typeface="Lucida Sans" panose="020B0602030504020204"/>
                <a:cs typeface="Lucida Sans" panose="020B0602030504020204"/>
                <a:sym typeface="Lucida Sans" panose="020B0602030504020204"/>
              </a:rPr>
              <a:t>/</a:t>
            </a:r>
            <a:r>
              <a:rPr lang="en-US">
                <a:latin typeface="Lucida Sans" panose="020B0602030504020204"/>
                <a:ea typeface="Lucida Sans" panose="020B0602030504020204"/>
                <a:cs typeface="Lucida Sans" panose="020B0602030504020204"/>
                <a:sym typeface="Lucida Sans" panose="020B0602030504020204"/>
              </a:rPr>
              <a:t>modele foarte simple pentru jocurile sociale senzorio</a:t>
            </a:r>
            <a:r>
              <a:rPr lang="ro-RO" altLang="en-US">
                <a:latin typeface="Lucida Sans" panose="020B0602030504020204"/>
                <a:ea typeface="Lucida Sans" panose="020B0602030504020204"/>
                <a:cs typeface="Lucida Sans" panose="020B0602030504020204"/>
                <a:sym typeface="Lucida Sans" panose="020B0602030504020204"/>
              </a:rPr>
              <a:t>-</a:t>
            </a:r>
            <a:r>
              <a:rPr lang="en-US">
                <a:latin typeface="Lucida Sans" panose="020B0602030504020204"/>
                <a:ea typeface="Lucida Sans" panose="020B0602030504020204"/>
                <a:cs typeface="Lucida Sans" panose="020B0602030504020204"/>
                <a:sym typeface="Lucida Sans" panose="020B0602030504020204"/>
              </a:rPr>
              <a:t>motorii timpurii - ca </a:t>
            </a:r>
            <a:r>
              <a:rPr lang="ro-RO" altLang="en-US">
                <a:latin typeface="Lucida Sans" panose="020B0602030504020204"/>
                <a:ea typeface="Lucida Sans" panose="020B0602030504020204"/>
                <a:cs typeface="Lucida Sans" panose="020B0602030504020204"/>
                <a:sym typeface="Lucida Sans" panose="020B0602030504020204"/>
              </a:rPr>
              <a:t>de </a:t>
            </a:r>
            <a:r>
              <a:rPr lang="en-US">
                <a:latin typeface="Lucida Sans" panose="020B0602030504020204"/>
                <a:ea typeface="Lucida Sans" panose="020B0602030504020204"/>
                <a:cs typeface="Lucida Sans" panose="020B0602030504020204"/>
                <a:sym typeface="Lucida Sans" panose="020B0602030504020204"/>
              </a:rPr>
              <a:t>exemplu</a:t>
            </a:r>
            <a:r>
              <a:rPr lang="ro-RO" altLang="en-US">
                <a:latin typeface="Lucida Sans" panose="020B0602030504020204"/>
                <a:ea typeface="Lucida Sans" panose="020B0602030504020204"/>
                <a:cs typeface="Lucida Sans" panose="020B0602030504020204"/>
                <a:sym typeface="Lucida Sans" panose="020B0602030504020204"/>
              </a:rPr>
              <a:t>, cucu-bau</a:t>
            </a:r>
            <a:endParaRPr lang="ro-RO" altLang="en-US">
              <a:latin typeface="Lucida Sans" panose="020B0602030504020204"/>
              <a:ea typeface="Lucida Sans" panose="020B0602030504020204"/>
              <a:cs typeface="Lucida Sans" panose="020B0602030504020204"/>
              <a:sym typeface="Lucida Sans" panose="020B0602030504020204"/>
            </a:endParaRPr>
          </a:p>
          <a:p>
            <a:pPr marL="26670" lvl="0" indent="0" algn="l" rtl="0">
              <a:lnSpc>
                <a:spcPct val="90000"/>
              </a:lnSpc>
              <a:spcBef>
                <a:spcPts val="1000"/>
              </a:spcBef>
              <a:spcAft>
                <a:spcPts val="0"/>
              </a:spcAft>
              <a:buClr>
                <a:schemeClr val="lt1"/>
              </a:buClr>
              <a:buSzPct val="104000"/>
              <a:buFont typeface="Lucida Sans" panose="020B0602030504020204"/>
              <a:buNone/>
            </a:pPr>
            <a:r>
              <a:rPr lang="en-US" sz="2065" u="sng">
                <a:solidFill>
                  <a:schemeClr val="hlink"/>
                </a:solidFill>
                <a:latin typeface="Lucida Sans" panose="020B0602030504020204"/>
                <a:ea typeface="Lucida Sans" panose="020B0602030504020204"/>
                <a:cs typeface="Lucida Sans" panose="020B0602030504020204"/>
                <a:sym typeface="Lucida Sans" panose="020B0602030504020204"/>
                <a:hlinkClick r:id="rId2"/>
              </a:rPr>
              <a:t>https://www.youtube.com/watch?v=Tb8d0JBOdF0</a:t>
            </a:r>
            <a:r>
              <a:rPr lang="en-US" sz="2065">
                <a:latin typeface="Lucida Sans" panose="020B0602030504020204"/>
                <a:ea typeface="Lucida Sans" panose="020B0602030504020204"/>
                <a:cs typeface="Lucida Sans" panose="020B0602030504020204"/>
                <a:sym typeface="Lucida Sans" panose="020B0602030504020204"/>
              </a:rPr>
              <a:t>  </a:t>
            </a:r>
            <a:endParaRPr lang="en-US" sz="2065">
              <a:latin typeface="Lucida Sans" panose="020B0602030504020204"/>
              <a:ea typeface="Lucida Sans" panose="020B0602030504020204"/>
              <a:cs typeface="Lucida Sans" panose="020B0602030504020204"/>
              <a:sym typeface="Lucida Sans" panose="020B0602030504020204"/>
            </a:endParaRPr>
          </a:p>
          <a:p>
            <a:pPr marL="26670" lvl="0" indent="0" algn="l" rtl="0">
              <a:lnSpc>
                <a:spcPct val="90000"/>
              </a:lnSpc>
              <a:spcBef>
                <a:spcPts val="1000"/>
              </a:spcBef>
              <a:spcAft>
                <a:spcPts val="0"/>
              </a:spcAft>
              <a:buClr>
                <a:schemeClr val="lt1"/>
              </a:buClr>
              <a:buSzPct val="104000"/>
              <a:buFont typeface="Lucida Sans" panose="020B0602030504020204"/>
              <a:buNone/>
            </a:pPr>
            <a:r>
              <a:rPr lang="ro-RO" altLang="en-US" sz="2065">
                <a:latin typeface="Lucida Sans" panose="020B0602030504020204"/>
                <a:ea typeface="Lucida Sans" panose="020B0602030504020204"/>
                <a:cs typeface="Lucida Sans" panose="020B0602030504020204"/>
                <a:sym typeface="Lucida Sans" panose="020B0602030504020204"/>
              </a:rPr>
              <a:t>sau</a:t>
            </a:r>
            <a:r>
              <a:rPr lang="en-US" sz="2065">
                <a:latin typeface="Lucida Sans" panose="020B0602030504020204"/>
                <a:ea typeface="Lucida Sans" panose="020B0602030504020204"/>
                <a:cs typeface="Lucida Sans" panose="020B0602030504020204"/>
                <a:sym typeface="Lucida Sans" panose="020B0602030504020204"/>
              </a:rPr>
              <a:t> </a:t>
            </a:r>
            <a:r>
              <a:rPr lang="en-US" sz="2065" b="1" i="1">
                <a:latin typeface="Lucida Sans" panose="020B0602030504020204"/>
                <a:ea typeface="Lucida Sans" panose="020B0602030504020204"/>
                <a:cs typeface="Lucida Sans" panose="020B0602030504020204"/>
                <a:sym typeface="Lucida Sans" panose="020B0602030504020204"/>
              </a:rPr>
              <a:t>patty-cake</a:t>
            </a:r>
            <a:r>
              <a:rPr lang="en-US" sz="2065">
                <a:latin typeface="Lucida Sans" panose="020B0602030504020204"/>
                <a:ea typeface="Lucida Sans" panose="020B0602030504020204"/>
                <a:cs typeface="Lucida Sans" panose="020B0602030504020204"/>
                <a:sym typeface="Lucida Sans" panose="020B0602030504020204"/>
              </a:rPr>
              <a:t> </a:t>
            </a:r>
            <a:r>
              <a:rPr lang="ro-RO" altLang="en-US" sz="2065">
                <a:latin typeface="Lucida Sans" panose="020B0602030504020204"/>
                <a:ea typeface="Lucida Sans" panose="020B0602030504020204"/>
                <a:cs typeface="Lucida Sans" panose="020B0602030504020204"/>
                <a:sym typeface="Lucida Sans" panose="020B0602030504020204"/>
              </a:rPr>
              <a:t>(?) </a:t>
            </a:r>
            <a:r>
              <a:rPr lang="en-US" sz="2065" u="sng">
                <a:solidFill>
                  <a:schemeClr val="hlink"/>
                </a:solidFill>
                <a:latin typeface="Lucida Sans" panose="020B0602030504020204"/>
                <a:ea typeface="Lucida Sans" panose="020B0602030504020204"/>
                <a:cs typeface="Lucida Sans" panose="020B0602030504020204"/>
                <a:sym typeface="Lucida Sans" panose="020B0602030504020204"/>
                <a:hlinkClick r:id="rId3"/>
              </a:rPr>
              <a:t>https://youtu.be/2JVhfYtMAlQ</a:t>
            </a:r>
            <a:r>
              <a:rPr lang="en-US" sz="2065">
                <a:latin typeface="Lucida Sans" panose="020B0602030504020204"/>
                <a:ea typeface="Lucida Sans" panose="020B0602030504020204"/>
                <a:cs typeface="Lucida Sans" panose="020B0602030504020204"/>
                <a:sym typeface="Lucida Sans" panose="020B0602030504020204"/>
              </a:rPr>
              <a:t> </a:t>
            </a:r>
            <a:endParaRPr lang="en-US" sz="2065">
              <a:latin typeface="Lucida Sans" panose="020B0602030504020204"/>
              <a:ea typeface="Lucida Sans" panose="020B0602030504020204"/>
              <a:cs typeface="Lucida Sans" panose="020B0602030504020204"/>
              <a:sym typeface="Lucida Sans" panose="020B0602030504020204"/>
            </a:endParaRPr>
          </a:p>
          <a:p>
            <a:pPr marL="26670" lvl="0" indent="0" algn="l" rtl="0">
              <a:lnSpc>
                <a:spcPct val="90000"/>
              </a:lnSpc>
              <a:spcBef>
                <a:spcPts val="1000"/>
              </a:spcBef>
              <a:spcAft>
                <a:spcPts val="0"/>
              </a:spcAft>
              <a:buClr>
                <a:schemeClr val="lt1"/>
              </a:buClr>
              <a:buSzPct val="104000"/>
              <a:buFont typeface="Lucida Sans" panose="020B0602030504020204"/>
              <a:buNone/>
            </a:pPr>
            <a:r>
              <a:rPr lang="ro-RO" altLang="en-US" sz="2065">
                <a:latin typeface="Lucida Sans" panose="020B0602030504020204"/>
                <a:ea typeface="Lucida Sans" panose="020B0602030504020204"/>
                <a:cs typeface="Lucida Sans" panose="020B0602030504020204"/>
                <a:sym typeface="Lucida Sans" panose="020B0602030504020204"/>
              </a:rPr>
              <a:t>sau</a:t>
            </a:r>
            <a:r>
              <a:rPr lang="en-US" sz="2065">
                <a:latin typeface="Lucida Sans" panose="020B0602030504020204"/>
                <a:ea typeface="Lucida Sans" panose="020B0602030504020204"/>
                <a:cs typeface="Lucida Sans" panose="020B0602030504020204"/>
                <a:sym typeface="Lucida Sans" panose="020B0602030504020204"/>
              </a:rPr>
              <a:t>  </a:t>
            </a:r>
            <a:r>
              <a:rPr lang="en-US" sz="2065" u="sng">
                <a:solidFill>
                  <a:schemeClr val="hlink"/>
                </a:solidFill>
                <a:latin typeface="Lucida Sans" panose="020B0602030504020204"/>
                <a:ea typeface="Lucida Sans" panose="020B0602030504020204"/>
                <a:cs typeface="Lucida Sans" panose="020B0602030504020204"/>
                <a:sym typeface="Lucida Sans" panose="020B0602030504020204"/>
                <a:hlinkClick r:id="rId4"/>
              </a:rPr>
              <a:t>https://www.youtube.com/watch?v=qwmfJZTn7jA</a:t>
            </a:r>
            <a:r>
              <a:rPr lang="en-US" sz="2065">
                <a:latin typeface="Lucida Sans" panose="020B0602030504020204"/>
                <a:ea typeface="Lucida Sans" panose="020B0602030504020204"/>
                <a:cs typeface="Lucida Sans" panose="020B0602030504020204"/>
                <a:sym typeface="Lucida Sans" panose="020B0602030504020204"/>
              </a:rPr>
              <a:t> </a:t>
            </a:r>
            <a:endParaRPr sz="2065">
              <a:latin typeface="Lucida Sans" panose="020B0602030504020204"/>
              <a:ea typeface="Lucida Sans" panose="020B0602030504020204"/>
              <a:cs typeface="Lucida Sans" panose="020B0602030504020204"/>
              <a:sym typeface="Lucida Sans" panose="020B0602030504020204"/>
            </a:endParaRPr>
          </a:p>
          <a:p>
            <a:pPr marL="228600" lvl="0" indent="-201930" algn="l" rtl="0">
              <a:lnSpc>
                <a:spcPct val="90000"/>
              </a:lnSpc>
              <a:spcBef>
                <a:spcPts val="1000"/>
              </a:spcBef>
              <a:spcAft>
                <a:spcPts val="0"/>
              </a:spcAft>
              <a:buClr>
                <a:schemeClr val="lt1"/>
              </a:buClr>
              <a:buSzPct val="104000"/>
              <a:buFont typeface="Lucida Sans" panose="020B0602030504020204"/>
              <a:buChar char="•"/>
            </a:pPr>
            <a:r>
              <a:rPr lang="en-US">
                <a:latin typeface="Lucida Sans" panose="020B0602030504020204" charset="0"/>
                <a:ea typeface="Lucida Sans" panose="020B0602030504020204"/>
                <a:cs typeface="Lucida Sans" panose="020B0602030504020204" charset="0"/>
                <a:sym typeface="Lucida Sans" panose="020B0602030504020204"/>
              </a:rPr>
              <a:t>În cele din urmă, copiii de peste 1 an își pot crea propriile jocuri cu reguli simple („prinde-mă” sau "</a:t>
            </a:r>
            <a:r>
              <a:rPr lang="ro-RO" altLang="en-US">
                <a:latin typeface="Lucida Sans" panose="020B0602030504020204" charset="0"/>
                <a:ea typeface="Lucida Sans" panose="020B0602030504020204"/>
                <a:cs typeface="Lucida Sans" panose="020B0602030504020204" charset="0"/>
                <a:sym typeface="Lucida Sans" panose="020B0602030504020204"/>
              </a:rPr>
              <a:t>fă ca mine"</a:t>
            </a:r>
            <a:r>
              <a:rPr lang="en-US">
                <a:latin typeface="Lucida Sans" panose="020B0602030504020204" charset="0"/>
                <a:ea typeface="Lucida Sans" panose="020B0602030504020204"/>
                <a:cs typeface="Lucida Sans" panose="020B0602030504020204" charset="0"/>
                <a:sym typeface="Lucida Sans" panose="020B0602030504020204"/>
              </a:rPr>
              <a:t>)</a:t>
            </a:r>
            <a:endParaRPr>
              <a:latin typeface="Lucida Sans" panose="020B0602030504020204" charset="0"/>
              <a:cs typeface="Lucida Sans" panose="020B060203050402020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1f7b3b2aad5_1_1271"/>
          <p:cNvSpPr txBox="1">
            <a:spLocks noGrp="1"/>
          </p:cNvSpPr>
          <p:nvPr>
            <p:ph type="title"/>
          </p:nvPr>
        </p:nvSpPr>
        <p:spPr>
          <a:xfrm>
            <a:off x="761800" y="559935"/>
            <a:ext cx="3832800" cy="4954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panose="020F0502020204030204"/>
              <a:buNone/>
            </a:pPr>
            <a:r>
              <a:rPr lang="ro-RO" altLang="en-US">
                <a:latin typeface="Lucida Sans" panose="020B0602030504020204"/>
                <a:ea typeface="Lucida Sans" panose="020B0602030504020204"/>
                <a:cs typeface="Lucida Sans" panose="020B0602030504020204"/>
                <a:sym typeface="Lucida Sans" panose="020B0602030504020204"/>
              </a:rPr>
              <a:t>Jocul si</a:t>
            </a:r>
            <a:r>
              <a:rPr lang="en-US">
                <a:latin typeface="Lucida Sans" panose="020B0602030504020204"/>
                <a:ea typeface="Lucida Sans" panose="020B0602030504020204"/>
                <a:cs typeface="Lucida Sans" panose="020B0602030504020204"/>
                <a:sym typeface="Lucida Sans" panose="020B0602030504020204"/>
              </a:rPr>
              <a:t>mbolic</a:t>
            </a:r>
            <a:r>
              <a:rPr lang="ro-RO" altLang="en-US">
                <a:latin typeface="Lucida Sans" panose="020B0602030504020204"/>
                <a:ea typeface="Lucida Sans" panose="020B0602030504020204"/>
                <a:cs typeface="Lucida Sans" panose="020B0602030504020204"/>
                <a:sym typeface="Lucida Sans" panose="020B0602030504020204"/>
              </a:rPr>
              <a:t> (de simulare)</a:t>
            </a:r>
            <a:endParaRPr>
              <a:latin typeface="Lucida Sans" panose="020B0602030504020204"/>
              <a:ea typeface="Lucida Sans" panose="020B0602030504020204"/>
              <a:cs typeface="Lucida Sans" panose="020B0602030504020204"/>
              <a:sym typeface="Lucida Sans" panose="020B0602030504020204"/>
            </a:endParaRPr>
          </a:p>
        </p:txBody>
      </p:sp>
      <p:sp>
        <p:nvSpPr>
          <p:cNvPr id="306" name="Google Shape;306;g1f7b3b2aad5_1_1271"/>
          <p:cNvSpPr txBox="1">
            <a:spLocks noGrp="1"/>
          </p:cNvSpPr>
          <p:nvPr>
            <p:ph type="body" idx="1"/>
          </p:nvPr>
        </p:nvSpPr>
        <p:spPr>
          <a:xfrm>
            <a:off x="5180330" y="1210310"/>
            <a:ext cx="6706235" cy="44386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800"/>
              <a:buFont typeface="Lucida Sans" panose="020B0602030504020204"/>
              <a:buChar char="•"/>
            </a:pPr>
            <a:endParaRPr lang="en-US">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0"/>
              </a:spcBef>
              <a:spcAft>
                <a:spcPts val="0"/>
              </a:spcAft>
              <a:buClr>
                <a:schemeClr val="lt1"/>
              </a:buClr>
              <a:buSzPts val="2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J</a:t>
            </a:r>
            <a:r>
              <a:rPr lang="en-US">
                <a:latin typeface="Lucida Sans" panose="020B0602030504020204"/>
                <a:ea typeface="Lucida Sans" panose="020B0602030504020204"/>
                <a:cs typeface="Lucida Sans" panose="020B0602030504020204"/>
                <a:sym typeface="Lucida Sans" panose="020B0602030504020204"/>
              </a:rPr>
              <a:t>o</a:t>
            </a:r>
            <a:r>
              <a:rPr lang="ro-RO" altLang="en-US">
                <a:latin typeface="Lucida Sans" panose="020B0602030504020204"/>
                <a:ea typeface="Lucida Sans" panose="020B0602030504020204"/>
                <a:cs typeface="Lucida Sans" panose="020B0602030504020204"/>
                <a:sym typeface="Lucida Sans" panose="020B0602030504020204"/>
              </a:rPr>
              <a:t>cul </a:t>
            </a:r>
            <a:r>
              <a:rPr lang="en-US">
                <a:latin typeface="Lucida Sans" panose="020B0602030504020204"/>
                <a:ea typeface="Lucida Sans" panose="020B0602030504020204"/>
                <a:cs typeface="Lucida Sans" panose="020B0602030504020204"/>
                <a:sym typeface="Lucida Sans" panose="020B0602030504020204"/>
              </a:rPr>
              <a:t>de simulare </a:t>
            </a:r>
            <a:r>
              <a:rPr lang="ro-RO" altLang="en-US">
                <a:latin typeface="Lucida Sans" panose="020B0602030504020204"/>
                <a:ea typeface="Lucida Sans" panose="020B0602030504020204"/>
                <a:cs typeface="Lucida Sans" panose="020B0602030504020204"/>
                <a:sym typeface="Lucida Sans" panose="020B0602030504020204"/>
              </a:rPr>
              <a:t>(ne imaginăm/ prefacem că)</a:t>
            </a:r>
            <a:r>
              <a:rPr lang="en-US">
                <a:latin typeface="Lucida Sans" panose="020B0602030504020204"/>
                <a:ea typeface="Lucida Sans" panose="020B0602030504020204"/>
                <a:cs typeface="Lucida Sans" panose="020B0602030504020204"/>
                <a:sym typeface="Lucida Sans" panose="020B0602030504020204"/>
              </a:rPr>
              <a:t> începe devreme</a:t>
            </a:r>
            <a:r>
              <a:rPr lang="ro-RO" altLang="en-US">
                <a:latin typeface="Lucida Sans" panose="020B0602030504020204"/>
                <a:ea typeface="Lucida Sans" panose="020B0602030504020204"/>
                <a:cs typeface="Lucida Sans" panose="020B0602030504020204"/>
                <a:sym typeface="Lucida Sans" panose="020B0602030504020204"/>
              </a:rPr>
              <a:t>,</a:t>
            </a:r>
            <a:r>
              <a:rPr lang="en-US">
                <a:latin typeface="Lucida Sans" panose="020B0602030504020204"/>
                <a:ea typeface="Lucida Sans" panose="020B0602030504020204"/>
                <a:cs typeface="Lucida Sans" panose="020B0602030504020204"/>
                <a:sym typeface="Lucida Sans" panose="020B0602030504020204"/>
              </a:rPr>
              <a:t> cu o joacă foarte simplă (prefă-te că dormi, prefă-te că vorbești la telefon când ți se înmânează unul)</a:t>
            </a:r>
            <a:r>
              <a:rPr lang="ro-RO" altLang="en-US">
                <a:latin typeface="Lucida Sans" panose="020B0602030504020204"/>
                <a:ea typeface="Lucida Sans" panose="020B0602030504020204"/>
                <a:cs typeface="Lucida Sans" panose="020B0602030504020204"/>
                <a:sym typeface="Lucida Sans" panose="020B0602030504020204"/>
              </a:rPr>
              <a:t>.</a:t>
            </a:r>
            <a:endParaRPr lang="en-US">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0"/>
              </a:spcBef>
              <a:spcAft>
                <a:spcPts val="0"/>
              </a:spcAft>
              <a:buClr>
                <a:schemeClr val="lt1"/>
              </a:buClr>
              <a:buSzPts val="2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Mai întâi, simularea </a:t>
            </a:r>
            <a:r>
              <a:rPr lang="en-US">
                <a:latin typeface="Lucida Sans" panose="020B0602030504020204"/>
                <a:ea typeface="Lucida Sans" panose="020B0602030504020204"/>
                <a:cs typeface="Lucida Sans" panose="020B0602030504020204"/>
                <a:sym typeface="Lucida Sans" panose="020B0602030504020204"/>
              </a:rPr>
              <a:t>este </a:t>
            </a:r>
            <a:r>
              <a:rPr lang="ro-RO" altLang="en-US">
                <a:latin typeface="Lucida Sans" panose="020B0602030504020204"/>
                <a:ea typeface="Lucida Sans" panose="020B0602030504020204"/>
                <a:cs typeface="Lucida Sans" panose="020B0602030504020204"/>
                <a:sym typeface="Lucida Sans" panose="020B0602030504020204"/>
              </a:rPr>
              <a:t>despre </a:t>
            </a:r>
            <a:r>
              <a:rPr lang="en-US">
                <a:latin typeface="Lucida Sans" panose="020B0602030504020204"/>
                <a:ea typeface="Lucida Sans" panose="020B0602030504020204"/>
                <a:cs typeface="Lucida Sans" panose="020B0602030504020204"/>
                <a:sym typeface="Lucida Sans" panose="020B0602030504020204"/>
              </a:rPr>
              <a:t>sine</a:t>
            </a:r>
            <a:r>
              <a:rPr lang="ro-RO" altLang="en-US">
                <a:latin typeface="Lucida Sans" panose="020B0602030504020204"/>
                <a:ea typeface="Lucida Sans" panose="020B0602030504020204"/>
                <a:cs typeface="Lucida Sans" panose="020B0602030504020204"/>
                <a:sym typeface="Lucida Sans" panose="020B0602030504020204"/>
              </a:rPr>
              <a:t>; </a:t>
            </a:r>
            <a:r>
              <a:rPr lang="en-US">
                <a:latin typeface="Lucida Sans" panose="020B0602030504020204"/>
                <a:ea typeface="Lucida Sans" panose="020B0602030504020204"/>
                <a:cs typeface="Lucida Sans" panose="020B0602030504020204"/>
                <a:sym typeface="Lucida Sans" panose="020B0602030504020204"/>
              </a:rPr>
              <a:t>mai </a:t>
            </a:r>
            <a:r>
              <a:rPr lang="ro-RO" altLang="en-US">
                <a:latin typeface="Lucida Sans" panose="020B0602030504020204"/>
                <a:ea typeface="Lucida Sans" panose="020B0602030504020204"/>
                <a:cs typeface="Lucida Sans" panose="020B0602030504020204"/>
                <a:sym typeface="Lucida Sans" panose="020B0602030504020204"/>
              </a:rPr>
              <a:t>apoi </a:t>
            </a:r>
            <a:r>
              <a:rPr lang="en-US">
                <a:latin typeface="Lucida Sans" panose="020B0602030504020204"/>
                <a:ea typeface="Lucida Sans" panose="020B0602030504020204"/>
                <a:cs typeface="Lucida Sans" panose="020B0602030504020204"/>
                <a:sym typeface="Lucida Sans" panose="020B0602030504020204"/>
              </a:rPr>
              <a:t>cu jucării și </a:t>
            </a:r>
            <a:r>
              <a:rPr lang="ro-RO" altLang="en-US">
                <a:latin typeface="Lucida Sans" panose="020B0602030504020204"/>
                <a:ea typeface="Lucida Sans" panose="020B0602030504020204"/>
                <a:cs typeface="Lucida Sans" panose="020B0602030504020204"/>
                <a:sym typeface="Lucida Sans" panose="020B0602030504020204"/>
              </a:rPr>
              <a:t>mai târziu despre</a:t>
            </a:r>
            <a:r>
              <a:rPr lang="en-US">
                <a:latin typeface="Lucida Sans" panose="020B0602030504020204"/>
                <a:ea typeface="Lucida Sans" panose="020B0602030504020204"/>
                <a:cs typeface="Lucida Sans" panose="020B0602030504020204"/>
                <a:sym typeface="Lucida Sans" panose="020B0602030504020204"/>
              </a:rPr>
              <a:t> alții</a:t>
            </a:r>
            <a:r>
              <a:rPr lang="ro-RO" altLang="en-US">
                <a:latin typeface="Lucida Sans" panose="020B0602030504020204"/>
                <a:ea typeface="Lucida Sans" panose="020B0602030504020204"/>
                <a:cs typeface="Lucida Sans" panose="020B0602030504020204"/>
                <a:sym typeface="Lucida Sans" panose="020B0602030504020204"/>
              </a:rPr>
              <a:t>.</a:t>
            </a:r>
            <a:endParaRPr lang="en-US">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0"/>
              </a:spcBef>
              <a:spcAft>
                <a:spcPts val="0"/>
              </a:spcAft>
              <a:buClr>
                <a:schemeClr val="lt1"/>
              </a:buClr>
              <a:buSzPts val="2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A</a:t>
            </a:r>
            <a:r>
              <a:rPr lang="en-US">
                <a:latin typeface="Lucida Sans" panose="020B0602030504020204"/>
                <a:ea typeface="Lucida Sans" panose="020B0602030504020204"/>
                <a:cs typeface="Lucida Sans" panose="020B0602030504020204"/>
                <a:sym typeface="Lucida Sans" panose="020B0602030504020204"/>
              </a:rPr>
              <a:t>par</a:t>
            </a:r>
            <a:r>
              <a:rPr lang="ro-RO" altLang="en-US">
                <a:latin typeface="Lucida Sans" panose="020B0602030504020204"/>
                <a:ea typeface="Lucida Sans" panose="020B0602030504020204"/>
                <a:cs typeface="Lucida Sans" panose="020B0602030504020204"/>
                <a:sym typeface="Lucida Sans" panose="020B0602030504020204"/>
              </a:rPr>
              <a:t>e</a:t>
            </a:r>
            <a:r>
              <a:rPr lang="en-US">
                <a:latin typeface="Lucida Sans" panose="020B0602030504020204"/>
                <a:ea typeface="Lucida Sans" panose="020B0602030504020204"/>
                <a:cs typeface="Lucida Sans" panose="020B0602030504020204"/>
                <a:sym typeface="Lucida Sans" panose="020B0602030504020204"/>
              </a:rPr>
              <a:t> la vârsta de aproximativ 1 an</a:t>
            </a:r>
            <a:endParaRPr lang="en-US">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lt1"/>
              </a:buClr>
              <a:buSzPts val="2800"/>
              <a:buFont typeface="Lucida Sans" panose="020B0602030504020204"/>
              <a:buChar char="•"/>
            </a:pPr>
            <a:endParaRPr>
              <a:latin typeface="Lucida Sans" panose="020B0602030504020204"/>
              <a:ea typeface="Lucida Sans" panose="020B0602030504020204"/>
              <a:cs typeface="Lucida Sans" panose="020B0602030504020204"/>
              <a:sym typeface="Lucida Sans" panose="020B0602030504020204"/>
            </a:endParaRPr>
          </a:p>
          <a:p>
            <a:pPr marL="228600" lvl="0" indent="-50800" algn="l" rtl="0">
              <a:lnSpc>
                <a:spcPct val="90000"/>
              </a:lnSpc>
              <a:spcBef>
                <a:spcPts val="1000"/>
              </a:spcBef>
              <a:spcAft>
                <a:spcPts val="0"/>
              </a:spcAft>
              <a:buClr>
                <a:schemeClr val="lt1"/>
              </a:buClr>
              <a:buSzPts val="2800"/>
              <a:buNone/>
            </a:pPr>
            <a:endParaRPr>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1f7b3b2aad5_1_1276"/>
          <p:cNvSpPr txBox="1">
            <a:spLocks noGrp="1"/>
          </p:cNvSpPr>
          <p:nvPr>
            <p:ph type="title"/>
          </p:nvPr>
        </p:nvSpPr>
        <p:spPr>
          <a:xfrm>
            <a:off x="761800" y="559935"/>
            <a:ext cx="3832800" cy="4954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panose="020F0502020204030204"/>
              <a:buNone/>
            </a:pPr>
            <a:r>
              <a:rPr lang="ro-RO" altLang="en-US">
                <a:latin typeface="Lucida Sans" panose="020B0602030504020204"/>
                <a:ea typeface="Lucida Sans" panose="020B0602030504020204"/>
                <a:cs typeface="Lucida Sans" panose="020B0602030504020204"/>
                <a:sym typeface="Lucida Sans" panose="020B0602030504020204"/>
              </a:rPr>
              <a:t>Jocul în perioada 1 - 3 ani (copilul mic)</a:t>
            </a:r>
            <a:endParaRPr>
              <a:latin typeface="Lucida Sans" panose="020B0602030504020204"/>
              <a:ea typeface="Lucida Sans" panose="020B0602030504020204"/>
              <a:cs typeface="Lucida Sans" panose="020B0602030504020204"/>
              <a:sym typeface="Lucida Sans" panose="020B0602030504020204"/>
            </a:endParaRPr>
          </a:p>
        </p:txBody>
      </p:sp>
      <p:sp>
        <p:nvSpPr>
          <p:cNvPr id="312" name="Google Shape;312;g1f7b3b2aad5_1_1276"/>
          <p:cNvSpPr txBox="1">
            <a:spLocks noGrp="1"/>
          </p:cNvSpPr>
          <p:nvPr>
            <p:ph type="body" idx="1"/>
          </p:nvPr>
        </p:nvSpPr>
        <p:spPr>
          <a:xfrm>
            <a:off x="5180240" y="569327"/>
            <a:ext cx="6246600" cy="5657700"/>
          </a:xfrm>
          <a:prstGeom prst="rect">
            <a:avLst/>
          </a:prstGeom>
          <a:noFill/>
          <a:ln>
            <a:noFill/>
          </a:ln>
        </p:spPr>
        <p:txBody>
          <a:bodyPr spcFirstLastPara="1" wrap="square" lIns="91425" tIns="45700" rIns="91425" bIns="45700" anchor="t" anchorCtr="0">
            <a:normAutofit fontScale="77500" lnSpcReduction="10000"/>
          </a:bodyPr>
          <a:lstStyle/>
          <a:p>
            <a:pPr marL="228600" lvl="0" indent="-201930" algn="l" rtl="0">
              <a:lnSpc>
                <a:spcPct val="90000"/>
              </a:lnSpc>
              <a:spcBef>
                <a:spcPts val="0"/>
              </a:spcBef>
              <a:spcAft>
                <a:spcPts val="0"/>
              </a:spcAft>
              <a:buClr>
                <a:schemeClr val="lt1"/>
              </a:buClr>
              <a:buSzPct val="1040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M</a:t>
            </a:r>
            <a:r>
              <a:rPr lang="ro-RO" altLang="en-US">
                <a:latin typeface="Lucida Sans" panose="020B0602030504020204"/>
                <a:ea typeface="Lucida Sans" panose="020B0602030504020204"/>
                <a:cs typeface="Lucida Sans" panose="020B0602030504020204"/>
                <a:sym typeface="Lucida Sans" panose="020B0602030504020204"/>
              </a:rPr>
              <a:t>ai multă mobilitate, mai multă explorare, la o distanță mai depărtată de adult.</a:t>
            </a:r>
            <a:endParaRPr>
              <a:latin typeface="Lucida Sans" panose="020B0602030504020204"/>
              <a:ea typeface="Lucida Sans" panose="020B0602030504020204"/>
              <a:cs typeface="Lucida Sans" panose="020B0602030504020204"/>
              <a:sym typeface="Lucida Sans" panose="020B0602030504020204"/>
            </a:endParaRPr>
          </a:p>
          <a:p>
            <a:pPr marL="228600" lvl="0" indent="-201930" algn="l" rtl="0">
              <a:lnSpc>
                <a:spcPct val="90000"/>
              </a:lnSpc>
              <a:spcBef>
                <a:spcPts val="1000"/>
              </a:spcBef>
              <a:spcAft>
                <a:spcPts val="0"/>
              </a:spcAft>
              <a:buClr>
                <a:schemeClr val="lt1"/>
              </a:buClr>
              <a:buSzPct val="104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Formarea modelelor de atașament</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folosindu-se de adult ca bază de siguranță pentru </a:t>
            </a:r>
            <a:r>
              <a:rPr lang="en-US">
                <a:latin typeface="Lucida Sans" panose="020B0602030504020204"/>
                <a:ea typeface="Lucida Sans" panose="020B0602030504020204"/>
                <a:cs typeface="Lucida Sans" panose="020B0602030504020204"/>
                <a:sym typeface="Lucida Sans" panose="020B0602030504020204"/>
              </a:rPr>
              <a:t>explora</a:t>
            </a:r>
            <a:r>
              <a:rPr lang="ro-RO" altLang="en-US">
                <a:latin typeface="Lucida Sans" panose="020B0602030504020204"/>
                <a:ea typeface="Lucida Sans" panose="020B0602030504020204"/>
                <a:cs typeface="Lucida Sans" panose="020B0602030504020204"/>
                <a:sym typeface="Lucida Sans" panose="020B0602030504020204"/>
              </a:rPr>
              <a:t>re.</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228600" lvl="0" indent="-201930" algn="l" rtl="0">
              <a:lnSpc>
                <a:spcPct val="90000"/>
              </a:lnSpc>
              <a:spcBef>
                <a:spcPts val="1000"/>
              </a:spcBef>
              <a:spcAft>
                <a:spcPts val="0"/>
              </a:spcAft>
              <a:buClr>
                <a:schemeClr val="lt1"/>
              </a:buClr>
              <a:buSzPct val="104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Învățarea prin i</a:t>
            </a:r>
            <a:r>
              <a:rPr lang="ro-RO" altLang="en-US">
                <a:latin typeface="Lucida Sans" panose="020B0602030504020204" charset="0"/>
                <a:ea typeface="Lucida Sans" panose="020B0602030504020204"/>
                <a:cs typeface="Lucida Sans" panose="020B0602030504020204" charset="0"/>
                <a:sym typeface="Lucida Sans" panose="020B0602030504020204"/>
              </a:rPr>
              <a:t>mitație a regulii "E rândul meu"</a:t>
            </a:r>
            <a:endParaRPr>
              <a:latin typeface="Lucida Sans" panose="020B0602030504020204"/>
              <a:ea typeface="Lucida Sans" panose="020B0602030504020204"/>
              <a:cs typeface="Lucida Sans" panose="020B0602030504020204"/>
              <a:sym typeface="Lucida Sans" panose="020B0602030504020204"/>
            </a:endParaRPr>
          </a:p>
          <a:p>
            <a:pPr marL="228600" lvl="0" indent="-201930" algn="l" rtl="0">
              <a:lnSpc>
                <a:spcPct val="90000"/>
              </a:lnSpc>
              <a:spcBef>
                <a:spcPts val="1000"/>
              </a:spcBef>
              <a:spcAft>
                <a:spcPts val="0"/>
              </a:spcAft>
              <a:buClr>
                <a:schemeClr val="lt1"/>
              </a:buClr>
              <a:buSzPct val="104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Jucăriile în gură se observă tot mai rar, (după 1 an) și folosește corespunzător obiectele.</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228600" lvl="0" indent="-201930" algn="l" rtl="0">
              <a:lnSpc>
                <a:spcPct val="90000"/>
              </a:lnSpc>
              <a:spcBef>
                <a:spcPts val="1000"/>
              </a:spcBef>
              <a:spcAft>
                <a:spcPts val="0"/>
              </a:spcAft>
              <a:buClr>
                <a:schemeClr val="lt1"/>
              </a:buClr>
              <a:buSzPct val="104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Se joacă cu ceilalți </a:t>
            </a: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adeseori, unul lângă altul) </a:t>
            </a:r>
            <a:endParaRPr>
              <a:latin typeface="Lucida Sans" panose="020B0602030504020204"/>
              <a:ea typeface="Lucida Sans" panose="020B0602030504020204"/>
              <a:cs typeface="Lucida Sans" panose="020B0602030504020204"/>
              <a:sym typeface="Lucida Sans" panose="020B0602030504020204"/>
            </a:endParaRPr>
          </a:p>
          <a:p>
            <a:pPr marL="838200" lvl="1" indent="-340995" algn="l" rtl="0">
              <a:lnSpc>
                <a:spcPct val="90000"/>
              </a:lnSpc>
              <a:spcBef>
                <a:spcPts val="1000"/>
              </a:spcBef>
              <a:spcAft>
                <a:spcPts val="0"/>
              </a:spcAft>
              <a:buClr>
                <a:schemeClr val="lt1"/>
              </a:buClr>
              <a:buSzPct val="1400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1"/>
              </a:rPr>
              <a:t>https://www.youtube.com/watch?v=5iKgbefMVag</a:t>
            </a:r>
            <a:r>
              <a:rPr lang="en-US">
                <a:latin typeface="Lucida Sans" panose="020B0602030504020204"/>
                <a:ea typeface="Lucida Sans" panose="020B0602030504020204"/>
                <a:cs typeface="Lucida Sans" panose="020B0602030504020204"/>
                <a:sym typeface="Lucida Sans" panose="020B0602030504020204"/>
              </a:rPr>
              <a:t>   but in this example sharing a bit </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2"/>
              </a:rPr>
              <a:t>https://www.youtube.com/watch?v=mCOJ-95VO9k</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228600" lvl="0" indent="-201930" algn="l" rtl="0">
              <a:lnSpc>
                <a:spcPct val="90000"/>
              </a:lnSpc>
              <a:spcBef>
                <a:spcPts val="1000"/>
              </a:spcBef>
              <a:spcAft>
                <a:spcPts val="0"/>
              </a:spcAft>
              <a:buClr>
                <a:schemeClr val="lt1"/>
              </a:buClr>
              <a:buSzPct val="104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Jocul cu o</a:t>
            </a:r>
            <a:r>
              <a:rPr lang="en-US">
                <a:latin typeface="Lucida Sans" panose="020B0602030504020204"/>
                <a:ea typeface="Lucida Sans" panose="020B0602030504020204"/>
                <a:cs typeface="Lucida Sans" panose="020B0602030504020204"/>
                <a:sym typeface="Lucida Sans" panose="020B0602030504020204"/>
              </a:rPr>
              <a:t>b</a:t>
            </a:r>
            <a:r>
              <a:rPr lang="ro-RO" altLang="en-US">
                <a:latin typeface="Lucida Sans" panose="020B0602030504020204"/>
                <a:ea typeface="Lucida Sans" panose="020B0602030504020204"/>
                <a:cs typeface="Lucida Sans" panose="020B0602030504020204"/>
                <a:sym typeface="Lucida Sans" panose="020B0602030504020204"/>
              </a:rPr>
              <a:t>iecte</a:t>
            </a:r>
            <a:r>
              <a:rPr lang="en-US">
                <a:latin typeface="Lucida Sans" panose="020B0602030504020204"/>
                <a:ea typeface="Lucida Sans" panose="020B0602030504020204"/>
                <a:cs typeface="Lucida Sans" panose="020B0602030504020204"/>
                <a:sym typeface="Lucida Sans" panose="020B0602030504020204"/>
              </a:rPr>
              <a:t>/manipulativ/func</a:t>
            </a:r>
            <a:r>
              <a:rPr lang="ro-RO" altLang="en-US">
                <a:latin typeface="Lucida Sans" panose="020B0602030504020204"/>
                <a:ea typeface="Lucida Sans" panose="020B0602030504020204"/>
                <a:cs typeface="Lucida Sans" panose="020B0602030504020204"/>
                <a:sym typeface="Lucida Sans" panose="020B0602030504020204"/>
              </a:rPr>
              <a:t>țional </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combină obiecte, le folosește conform menirii lor, așează, stivuiește</a:t>
            </a:r>
            <a:r>
              <a:rPr lang="en-US">
                <a:latin typeface="Lucida Sans" panose="020B0602030504020204"/>
                <a:ea typeface="Lucida Sans" panose="020B0602030504020204"/>
                <a:cs typeface="Lucida Sans" panose="020B0602030504020204"/>
                <a:sym typeface="Lucida Sans" panose="020B0602030504020204"/>
              </a:rPr>
              <a:t>, constru</a:t>
            </a:r>
            <a:r>
              <a:rPr lang="ro-RO" altLang="en-US">
                <a:latin typeface="Lucida Sans" panose="020B0602030504020204"/>
                <a:ea typeface="Lucida Sans" panose="020B0602030504020204"/>
                <a:cs typeface="Lucida Sans" panose="020B0602030504020204"/>
                <a:sym typeface="Lucida Sans" panose="020B0602030504020204"/>
              </a:rPr>
              <a:t>iește.</a:t>
            </a:r>
            <a:endParaRPr>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1f7b3b2aad5_1_1281"/>
          <p:cNvSpPr txBox="1">
            <a:spLocks noGrp="1"/>
          </p:cNvSpPr>
          <p:nvPr>
            <p:ph type="title"/>
          </p:nvPr>
        </p:nvSpPr>
        <p:spPr>
          <a:xfrm>
            <a:off x="761800" y="559935"/>
            <a:ext cx="3832800" cy="4954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panose="020F0502020204030204"/>
              <a:buNone/>
            </a:pPr>
            <a:r>
              <a:rPr lang="ro-RO" altLang="en-US">
                <a:latin typeface="Lucida Sans" panose="020B0602030504020204"/>
                <a:ea typeface="Lucida Sans" panose="020B0602030504020204"/>
                <a:cs typeface="Lucida Sans" panose="020B0602030504020204"/>
                <a:sym typeface="Lucida Sans" panose="020B0602030504020204"/>
              </a:rPr>
              <a:t>Jocul preșcolarului </a:t>
            </a:r>
            <a:r>
              <a:rPr lang="en-US">
                <a:latin typeface="Lucida Sans" panose="020B0602030504020204"/>
                <a:ea typeface="Lucida Sans" panose="020B0602030504020204"/>
                <a:cs typeface="Lucida Sans" panose="020B0602030504020204"/>
                <a:sym typeface="Lucida Sans" panose="020B0602030504020204"/>
              </a:rPr>
              <a:t>(3-5 </a:t>
            </a:r>
            <a:r>
              <a:rPr lang="ro-RO" altLang="en-US">
                <a:latin typeface="Lucida Sans" panose="020B0602030504020204"/>
                <a:ea typeface="Lucida Sans" panose="020B0602030504020204"/>
                <a:cs typeface="Lucida Sans" panose="020B0602030504020204"/>
                <a:sym typeface="Lucida Sans" panose="020B0602030504020204"/>
              </a:rPr>
              <a:t>ani</a:t>
            </a:r>
            <a:r>
              <a:rPr lang="en-US">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p:txBody>
      </p:sp>
      <p:sp>
        <p:nvSpPr>
          <p:cNvPr id="318" name="Google Shape;318;g1f7b3b2aad5_1_1281"/>
          <p:cNvSpPr txBox="1">
            <a:spLocks noGrp="1"/>
          </p:cNvSpPr>
          <p:nvPr>
            <p:ph type="body" idx="1"/>
          </p:nvPr>
        </p:nvSpPr>
        <p:spPr>
          <a:xfrm>
            <a:off x="4321175" y="831215"/>
            <a:ext cx="7615555" cy="56578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800"/>
              <a:buFont typeface="Lucida Sans" panose="020B0602030504020204"/>
              <a:buChar char="•"/>
            </a:pPr>
            <a:r>
              <a:rPr lang="ro-RO" altLang="en-US" sz="2800">
                <a:latin typeface="Lucida Sans" panose="020B0602030504020204"/>
                <a:ea typeface="Lucida Sans" panose="020B0602030504020204"/>
                <a:cs typeface="Lucida Sans" panose="020B0602030504020204"/>
                <a:sym typeface="Lucida Sans" panose="020B0602030504020204"/>
              </a:rPr>
              <a:t>Joc manipulativ, cu mai mare îndemânare</a:t>
            </a:r>
            <a:endParaRPr sz="2800">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lt1"/>
              </a:buClr>
              <a:buSzPts val="2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Jocul simbolic (de simulare)</a:t>
            </a:r>
            <a:r>
              <a:rPr lang="en-US">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a:p>
            <a:pPr marL="685800" lvl="1" indent="-228600" algn="l" rtl="0">
              <a:lnSpc>
                <a:spcPct val="90000"/>
              </a:lnSpc>
              <a:spcBef>
                <a:spcPts val="500"/>
              </a:spcBef>
              <a:spcAft>
                <a:spcPts val="0"/>
              </a:spcAft>
              <a:buClr>
                <a:schemeClr val="lt1"/>
              </a:buClr>
              <a:buSzPts val="24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M</a:t>
            </a:r>
            <a:r>
              <a:rPr lang="ro-RO" altLang="en-US">
                <a:latin typeface="Lucida Sans" panose="020B0602030504020204"/>
                <a:ea typeface="Lucida Sans" panose="020B0602030504020204"/>
                <a:cs typeface="Lucida Sans" panose="020B0602030504020204"/>
                <a:sym typeface="Lucida Sans" panose="020B0602030504020204"/>
              </a:rPr>
              <a:t>ult mai complex în </a:t>
            </a:r>
            <a:r>
              <a:rPr lang="ro-RO" altLang="en-US">
                <a:latin typeface="Lucida Sans" panose="020B0602030504020204" charset="0"/>
                <a:ea typeface="Lucida Sans" panose="020B0602030504020204"/>
                <a:cs typeface="Lucida Sans" panose="020B0602030504020204" charset="0"/>
                <a:sym typeface="Lucida Sans" panose="020B0602030504020204"/>
              </a:rPr>
              <a:t>"a se preface"</a:t>
            </a:r>
            <a:r>
              <a:rPr lang="en-US">
                <a:latin typeface="Lucida Sans" panose="020B0602030504020204" charset="0"/>
                <a:ea typeface="Lucida Sans" panose="020B0602030504020204"/>
                <a:cs typeface="Lucida Sans" panose="020B0602030504020204" charset="0"/>
                <a:sym typeface="Lucida Sans" panose="020B0602030504020204"/>
              </a:rPr>
              <a:t>,</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inițial cu recuzita </a:t>
            </a:r>
            <a:r>
              <a:rPr lang="en-US">
                <a:latin typeface="Lucida Sans" panose="020B0602030504020204"/>
                <a:ea typeface="Lucida Sans" panose="020B0602030504020204"/>
                <a:cs typeface="Lucida Sans" panose="020B0602030504020204"/>
                <a:sym typeface="Lucida Sans" panose="020B0602030504020204"/>
              </a:rPr>
              <a:t>realist</a:t>
            </a:r>
            <a:r>
              <a:rPr lang="ro-RO" altLang="en-US">
                <a:latin typeface="Lucida Sans" panose="020B0602030504020204"/>
                <a:ea typeface="Lucida Sans" panose="020B0602030504020204"/>
                <a:cs typeface="Lucida Sans" panose="020B0602030504020204"/>
                <a:sym typeface="Lucida Sans" panose="020B0602030504020204"/>
              </a:rPr>
              <a:t>ă pt. ca apoi aceasta să nu mai fie necesară.</a:t>
            </a:r>
            <a:endParaRPr>
              <a:latin typeface="Lucida Sans" panose="020B0602030504020204"/>
              <a:ea typeface="Lucida Sans" panose="020B0602030504020204"/>
              <a:cs typeface="Lucida Sans" panose="020B0602030504020204"/>
              <a:sym typeface="Lucida Sans" panose="020B0602030504020204"/>
            </a:endParaRPr>
          </a:p>
          <a:p>
            <a:pPr marL="685800" lvl="1" indent="-228600" algn="l" rtl="0">
              <a:lnSpc>
                <a:spcPct val="90000"/>
              </a:lnSpc>
              <a:spcBef>
                <a:spcPts val="500"/>
              </a:spcBef>
              <a:spcAft>
                <a:spcPts val="0"/>
              </a:spcAft>
              <a:buClr>
                <a:schemeClr val="lt1"/>
              </a:buClr>
              <a:buSzPts val="24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Debutul jocului de rol</a:t>
            </a:r>
            <a:endParaRPr>
              <a:latin typeface="Lucida Sans" panose="020B0602030504020204"/>
              <a:ea typeface="Lucida Sans" panose="020B0602030504020204"/>
              <a:cs typeface="Lucida Sans" panose="020B0602030504020204"/>
              <a:sym typeface="Lucida Sans" panose="020B0602030504020204"/>
            </a:endParaRPr>
          </a:p>
          <a:p>
            <a:pPr marL="685800" lvl="1" indent="-228600" algn="l" rtl="0">
              <a:lnSpc>
                <a:spcPct val="90000"/>
              </a:lnSpc>
              <a:spcBef>
                <a:spcPts val="500"/>
              </a:spcBef>
              <a:spcAft>
                <a:spcPts val="0"/>
              </a:spcAft>
              <a:buClr>
                <a:schemeClr val="lt1"/>
              </a:buClr>
              <a:buSzPts val="2400"/>
              <a:buFont typeface="Lucida Sans" panose="020B0602030504020204"/>
              <a:buChar char="–"/>
            </a:pPr>
            <a:r>
              <a:rPr lang="ro-RO" altLang="en-US">
                <a:latin typeface="Lucida Sans" panose="020B0602030504020204" charset="0"/>
                <a:ea typeface="Lucida Sans" panose="020B0602030504020204"/>
                <a:cs typeface="Lucida Sans" panose="020B0602030504020204" charset="0"/>
                <a:sym typeface="Lucida Sans" panose="020B0602030504020204"/>
              </a:rPr>
              <a:t>Pregătirea "</a:t>
            </a:r>
            <a:r>
              <a:rPr lang="ro-RO" altLang="en-US">
                <a:latin typeface="Lucida Sans" panose="020B0602030504020204" charset="0"/>
                <a:ea typeface="Lucida Sans" panose="020B0602030504020204"/>
                <a:cs typeface="Lucida Sans" panose="020B0602030504020204" charset="0"/>
                <a:sym typeface="Lucida Sans" panose="020B0602030504020204"/>
              </a:rPr>
              <a:t>scenei", folosind un limbaj complex</a:t>
            </a:r>
            <a:endParaRPr>
              <a:latin typeface="Lucida Sans" panose="020B0602030504020204" charset="0"/>
              <a:ea typeface="Lucida Sans" panose="020B0602030504020204"/>
              <a:cs typeface="Lucida Sans" panose="020B0602030504020204" charset="0"/>
              <a:sym typeface="Lucida Sans" panose="020B0602030504020204"/>
            </a:endParaRPr>
          </a:p>
          <a:p>
            <a:pPr marL="228600" lvl="0" indent="-228600" algn="l" rtl="0">
              <a:lnSpc>
                <a:spcPct val="90000"/>
              </a:lnSpc>
              <a:spcBef>
                <a:spcPts val="1000"/>
              </a:spcBef>
              <a:spcAft>
                <a:spcPts val="0"/>
              </a:spcAft>
              <a:buClr>
                <a:schemeClr val="lt1"/>
              </a:buClr>
              <a:buSzPts val="2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Joc de coordonare motorie grosieră </a:t>
            </a:r>
            <a:r>
              <a:rPr lang="en-US">
                <a:latin typeface="Lucida Sans" panose="020B0602030504020204"/>
                <a:ea typeface="Lucida Sans" panose="020B0602030504020204"/>
                <a:cs typeface="Lucida Sans" panose="020B0602030504020204"/>
                <a:sym typeface="Lucida Sans" panose="020B0602030504020204"/>
              </a:rPr>
              <a:t>- de</a:t>
            </a:r>
            <a:r>
              <a:rPr lang="ro-RO" altLang="en-US">
                <a:latin typeface="Lucida Sans" panose="020B0602030504020204"/>
                <a:ea typeface="Lucida Sans" panose="020B0602030504020204"/>
                <a:cs typeface="Lucida Sans" panose="020B0602030504020204"/>
                <a:sym typeface="Lucida Sans" panose="020B0602030504020204"/>
              </a:rPr>
              <a:t>zvoltă numeroase abilități motorii </a:t>
            </a:r>
            <a:endParaRPr>
              <a:latin typeface="Lucida Sans" panose="020B0602030504020204"/>
              <a:ea typeface="Lucida Sans" panose="020B0602030504020204"/>
              <a:cs typeface="Lucida Sans" panose="020B0602030504020204"/>
              <a:sym typeface="Lucida Sans" panose="020B0602030504020204"/>
            </a:endParaRPr>
          </a:p>
          <a:p>
            <a:pPr marL="685800" lvl="1" indent="-228600" algn="l" rtl="0">
              <a:lnSpc>
                <a:spcPct val="90000"/>
              </a:lnSpc>
              <a:spcBef>
                <a:spcPts val="500"/>
              </a:spcBef>
              <a:spcAft>
                <a:spcPts val="0"/>
              </a:spcAft>
              <a:buClr>
                <a:schemeClr val="lt1"/>
              </a:buClr>
              <a:buSzPts val="24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În parcul de joacă</a:t>
            </a:r>
            <a:r>
              <a:rPr lang="en-US">
                <a:latin typeface="Lucida Sans" panose="020B0602030504020204"/>
                <a:ea typeface="Lucida Sans" panose="020B0602030504020204"/>
                <a:cs typeface="Lucida Sans" panose="020B0602030504020204"/>
                <a:sym typeface="Lucida Sans" panose="020B0602030504020204"/>
              </a:rPr>
              <a:t> – </a:t>
            </a:r>
            <a:r>
              <a:rPr lang="ro-RO" altLang="en-US">
                <a:latin typeface="Lucida Sans" panose="020B0602030504020204"/>
                <a:ea typeface="Lucida Sans" panose="020B0602030504020204"/>
                <a:cs typeface="Lucida Sans" panose="020B0602030504020204"/>
                <a:sym typeface="Lucida Sans" panose="020B0602030504020204"/>
              </a:rPr>
              <a:t>legănarea, sărituri, </a:t>
            </a:r>
            <a:r>
              <a:rPr lang="en-US">
                <a:latin typeface="Lucida Sans" panose="020B0602030504020204"/>
                <a:ea typeface="Lucida Sans" panose="020B0602030504020204"/>
                <a:cs typeface="Lucida Sans" panose="020B0602030504020204"/>
                <a:sym typeface="Lucida Sans" panose="020B0602030504020204"/>
              </a:rPr>
              <a:t>c</a:t>
            </a:r>
            <a:r>
              <a:rPr lang="ro-RO" altLang="en-US">
                <a:latin typeface="Lucida Sans" panose="020B0602030504020204"/>
                <a:ea typeface="Lucida Sans" panose="020B0602030504020204"/>
                <a:cs typeface="Lucida Sans" panose="020B0602030504020204"/>
                <a:sym typeface="Lucida Sans" panose="020B0602030504020204"/>
              </a:rPr>
              <a:t>ățăratul</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atârnat cu capul în jos, alunecarea (tobogan)</a:t>
            </a:r>
            <a:endParaRPr>
              <a:latin typeface="Lucida Sans" panose="020B0602030504020204"/>
              <a:ea typeface="Lucida Sans" panose="020B0602030504020204"/>
              <a:cs typeface="Lucida Sans" panose="020B0602030504020204"/>
              <a:sym typeface="Lucida Sans" panose="020B0602030504020204"/>
            </a:endParaRPr>
          </a:p>
          <a:p>
            <a:pPr marL="685800" lvl="1" indent="-228600" algn="l" rtl="0">
              <a:lnSpc>
                <a:spcPct val="90000"/>
              </a:lnSpc>
              <a:spcBef>
                <a:spcPts val="500"/>
              </a:spcBef>
              <a:spcAft>
                <a:spcPts val="0"/>
              </a:spcAft>
              <a:buClr>
                <a:schemeClr val="lt1"/>
              </a:buClr>
              <a:buSzPts val="24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jocuri de urmărie (de-a mâța) </a:t>
            </a:r>
            <a:endParaRPr>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3"/>
        <p:cNvGrpSpPr/>
        <p:nvPr/>
      </p:nvGrpSpPr>
      <p:grpSpPr>
        <a:xfrm>
          <a:off x="0" y="0"/>
          <a:ext cx="0" cy="0"/>
          <a:chOff x="0" y="0"/>
          <a:chExt cx="0" cy="0"/>
        </a:xfrm>
      </p:grpSpPr>
      <p:sp>
        <p:nvSpPr>
          <p:cNvPr id="324" name="Google Shape;324;g1f7b3b2aad5_1_1286"/>
          <p:cNvSpPr/>
          <p:nvPr/>
        </p:nvSpPr>
        <p:spPr>
          <a:xfrm>
            <a:off x="327503" y="4573050"/>
            <a:ext cx="7057500" cy="1965000"/>
          </a:xfrm>
          <a:prstGeom prst="rect">
            <a:avLst/>
          </a:prstGeom>
          <a:solidFill>
            <a:srgbClr val="643A5D">
              <a:alpha val="949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pic>
        <p:nvPicPr>
          <p:cNvPr id="325" name="Google Shape;325;g1f7b3b2aad5_1_1286"/>
          <p:cNvPicPr preferRelativeResize="0"/>
          <p:nvPr/>
        </p:nvPicPr>
        <p:blipFill rotWithShape="1">
          <a:blip r:embed="rId1"/>
          <a:srcRect l="3695" r="76"/>
          <a:stretch>
            <a:fillRect/>
          </a:stretch>
        </p:blipFill>
        <p:spPr>
          <a:xfrm>
            <a:off x="327504" y="321807"/>
            <a:ext cx="7057380" cy="4108335"/>
          </a:xfrm>
          <a:prstGeom prst="rect">
            <a:avLst/>
          </a:prstGeom>
          <a:noFill/>
          <a:ln>
            <a:noFill/>
          </a:ln>
        </p:spPr>
      </p:pic>
      <p:sp>
        <p:nvSpPr>
          <p:cNvPr id="326" name="Google Shape;326;g1f7b3b2aad5_1_1286"/>
          <p:cNvSpPr/>
          <p:nvPr/>
        </p:nvSpPr>
        <p:spPr>
          <a:xfrm>
            <a:off x="7533666" y="321806"/>
            <a:ext cx="4335000" cy="6216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panose="020F0502020204030204"/>
              <a:buNone/>
            </a:pPr>
            <a:endParaRPr sz="1800" b="0" i="0" u="none" strike="noStrike" cap="none">
              <a:solidFill>
                <a:srgbClr val="FFFFFF"/>
              </a:solidFill>
              <a:latin typeface="Calibri" panose="020F0502020204030204"/>
              <a:ea typeface="Calibri" panose="020F0502020204030204"/>
              <a:cs typeface="Calibri" panose="020F0502020204030204"/>
              <a:sym typeface="Calibri" panose="020F0502020204030204"/>
            </a:endParaRPr>
          </a:p>
        </p:txBody>
      </p:sp>
      <p:sp>
        <p:nvSpPr>
          <p:cNvPr id="327" name="Google Shape;327;g1f7b3b2aad5_1_1286"/>
          <p:cNvSpPr txBox="1"/>
          <p:nvPr/>
        </p:nvSpPr>
        <p:spPr>
          <a:xfrm>
            <a:off x="8028265" y="917936"/>
            <a:ext cx="3424500" cy="4853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ro-RO" altLang="en-US" sz="2000" i="0" u="none" strike="noStrike" cap="none">
                <a:solidFill>
                  <a:srgbClr val="FFFFFF"/>
                </a:solidFill>
                <a:latin typeface="Lucida Sans" panose="020B0602030504020204"/>
                <a:ea typeface="Lucida Sans" panose="020B0602030504020204"/>
                <a:cs typeface="Lucida Sans" panose="020B0602030504020204"/>
                <a:sym typeface="Lucida Sans" panose="020B0602030504020204"/>
              </a:rPr>
              <a:t>V</a:t>
            </a:r>
            <a:r>
              <a:rPr lang="en-US" sz="2000" i="0" u="none" strike="noStrike" cap="none">
                <a:solidFill>
                  <a:srgbClr val="FFFFFF"/>
                </a:solidFill>
                <a:latin typeface="Lucida Sans" panose="020B0602030504020204"/>
                <a:ea typeface="Lucida Sans" panose="020B0602030504020204"/>
                <a:cs typeface="Lucida Sans" panose="020B0602030504020204"/>
                <a:sym typeface="Lucida Sans" panose="020B0602030504020204"/>
              </a:rPr>
              <a:t>ideo</a:t>
            </a:r>
            <a:r>
              <a:rPr lang="ro-RO" altLang="en-US" sz="2000" i="0" u="none" strike="noStrike" cap="none">
                <a:solidFill>
                  <a:srgbClr val="FFFFFF"/>
                </a:solidFill>
                <a:latin typeface="Lucida Sans" panose="020B0602030504020204"/>
                <a:ea typeface="Lucida Sans" panose="020B0602030504020204"/>
                <a:cs typeface="Lucida Sans" panose="020B0602030504020204"/>
                <a:sym typeface="Lucida Sans" panose="020B0602030504020204"/>
              </a:rPr>
              <a:t>-înregistrări cu exemple de copii în diverse</a:t>
            </a:r>
            <a:r>
              <a:rPr lang="en-US" altLang="ro-RO" sz="2000" i="0" u="none" strike="noStrike" cap="none">
                <a:solidFill>
                  <a:srgbClr val="FFFFFF"/>
                </a:solidFill>
                <a:latin typeface="Lucida Sans" panose="020B0602030504020204"/>
                <a:ea typeface="Lucida Sans" panose="020B0602030504020204"/>
                <a:cs typeface="Lucida Sans" panose="020B0602030504020204"/>
                <a:sym typeface="Lucida Sans" panose="020B0602030504020204"/>
              </a:rPr>
              <a:t>le</a:t>
            </a:r>
            <a:r>
              <a:rPr lang="ro-RO" altLang="en-US" sz="2000" i="0" u="none" strike="noStrike" cap="none">
                <a:solidFill>
                  <a:srgbClr val="FFFFFF"/>
                </a:solidFill>
                <a:latin typeface="Lucida Sans" panose="020B0602030504020204"/>
                <a:ea typeface="Lucida Sans" panose="020B0602030504020204"/>
                <a:cs typeface="Lucida Sans" panose="020B0602030504020204"/>
                <a:sym typeface="Lucida Sans" panose="020B0602030504020204"/>
              </a:rPr>
              <a:t> sta</a:t>
            </a:r>
            <a:r>
              <a:rPr lang="en-US" altLang="ro-RO" sz="2000" i="0" u="none" strike="noStrike" cap="none">
                <a:solidFill>
                  <a:srgbClr val="FFFFFF"/>
                </a:solidFill>
                <a:latin typeface="Lucida Sans" panose="020B0602030504020204"/>
                <a:ea typeface="Lucida Sans" panose="020B0602030504020204"/>
                <a:cs typeface="Lucida Sans" panose="020B0602030504020204"/>
                <a:sym typeface="Lucida Sans" panose="020B0602030504020204"/>
              </a:rPr>
              <a:t>dii</a:t>
            </a:r>
            <a:r>
              <a:rPr lang="ro-RO" altLang="en-US" sz="2000" i="0" u="none" strike="noStrike" cap="none">
                <a:solidFill>
                  <a:srgbClr val="FFFFFF"/>
                </a:solidFill>
                <a:latin typeface="Lucida Sans" panose="020B0602030504020204"/>
                <a:ea typeface="Lucida Sans" panose="020B0602030504020204"/>
                <a:cs typeface="Lucida Sans" panose="020B0602030504020204"/>
                <a:sym typeface="Lucida Sans" panose="020B0602030504020204"/>
              </a:rPr>
              <a:t> ale jocului</a:t>
            </a:r>
            <a:endParaRPr sz="2000">
              <a:solidFill>
                <a:srgbClr val="FFFFFF"/>
              </a:solidFill>
              <a:latin typeface="Lucida Sans" panose="020B0602030504020204"/>
              <a:ea typeface="Lucida Sans" panose="020B0602030504020204"/>
              <a:cs typeface="Lucida Sans" panose="020B0602030504020204"/>
              <a:sym typeface="Lucida Sans" panose="020B0602030504020204"/>
            </a:endParaRPr>
          </a:p>
          <a:p>
            <a:pPr marL="0" marR="0" lvl="0" indent="457200" algn="l" rtl="0">
              <a:lnSpc>
                <a:spcPct val="90000"/>
              </a:lnSpc>
              <a:spcBef>
                <a:spcPts val="0"/>
              </a:spcBef>
              <a:spcAft>
                <a:spcPts val="0"/>
              </a:spcAft>
              <a:buNone/>
            </a:pPr>
            <a:r>
              <a:rPr lang="en-US" sz="2000" i="0" u="sng" strike="noStrike" cap="none">
                <a:solidFill>
                  <a:schemeClr val="bg1"/>
                </a:solidFill>
                <a:latin typeface="Lucida Sans" panose="020B0602030504020204"/>
                <a:ea typeface="Lucida Sans" panose="020B0602030504020204"/>
                <a:cs typeface="Lucida Sans" panose="020B0602030504020204"/>
                <a:sym typeface="Lucida Sans" panose="020B0602030504020204"/>
                <a:hlinkClick r:id="rId2"/>
              </a:rPr>
              <a:t>https://www.youtube.com/watch?v=xWel4PemG54</a:t>
            </a:r>
            <a:endParaRPr>
              <a:solidFill>
                <a:schemeClr val="bg1"/>
              </a:solidFill>
              <a:latin typeface="Lucida Sans" panose="020B0602030504020204"/>
              <a:ea typeface="Lucida Sans" panose="020B0602030504020204"/>
              <a:cs typeface="Lucida Sans" panose="020B0602030504020204"/>
              <a:sym typeface="Lucida Sans" panose="020B0602030504020204"/>
            </a:endParaRPr>
          </a:p>
          <a:p>
            <a:pPr marL="0" marR="0" lvl="0" indent="457200" algn="l" rtl="0">
              <a:lnSpc>
                <a:spcPct val="90000"/>
              </a:lnSpc>
              <a:spcBef>
                <a:spcPts val="0"/>
              </a:spcBef>
              <a:spcAft>
                <a:spcPts val="0"/>
              </a:spcAft>
              <a:buNone/>
            </a:pPr>
            <a:r>
              <a:rPr lang="en-US" sz="2000" i="0" u="sng" strike="noStrike" cap="none">
                <a:solidFill>
                  <a:schemeClr val="bg1"/>
                </a:solidFill>
                <a:latin typeface="Lucida Sans" panose="020B0602030504020204"/>
                <a:ea typeface="Lucida Sans" panose="020B0602030504020204"/>
                <a:cs typeface="Lucida Sans" panose="020B0602030504020204"/>
                <a:sym typeface="Lucida Sans" panose="020B0602030504020204"/>
                <a:hlinkClick r:id="rId3"/>
              </a:rPr>
              <a:t>https://www.youtube.com/watch?v=l05mzSyqQEk</a:t>
            </a:r>
            <a:endParaRPr sz="2000" i="0" u="none" strike="noStrike" cap="none">
              <a:solidFill>
                <a:schemeClr val="bg1"/>
              </a:solidFill>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90000"/>
              </a:lnSpc>
              <a:spcBef>
                <a:spcPts val="600"/>
              </a:spcBef>
              <a:spcAft>
                <a:spcPts val="0"/>
              </a:spcAft>
              <a:buNone/>
            </a:pPr>
            <a:endParaRPr sz="2000" i="0" u="none" strike="noStrike" cap="none">
              <a:solidFill>
                <a:schemeClr val="bg1"/>
              </a:solidFill>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90000"/>
              </a:lnSpc>
              <a:spcBef>
                <a:spcPts val="600"/>
              </a:spcBef>
              <a:spcAft>
                <a:spcPts val="0"/>
              </a:spcAft>
              <a:buNone/>
            </a:pPr>
            <a:endParaRPr sz="2000" i="0" u="none" strike="noStrike" cap="none">
              <a:solidFill>
                <a:schemeClr val="bg1"/>
              </a:solidFill>
              <a:latin typeface="Lucida Sans" panose="020B0602030504020204"/>
              <a:ea typeface="Lucida Sans" panose="020B0602030504020204"/>
              <a:cs typeface="Lucida Sans" panose="020B0602030504020204"/>
              <a:sym typeface="Lucida Sans" panose="020B0602030504020204"/>
            </a:endParaRPr>
          </a:p>
        </p:txBody>
      </p:sp>
      <p:sp>
        <p:nvSpPr>
          <p:cNvPr id="328" name="Google Shape;328;g1f7b3b2aad5_1_1286"/>
          <p:cNvSpPr txBox="1"/>
          <p:nvPr/>
        </p:nvSpPr>
        <p:spPr>
          <a:xfrm>
            <a:off x="1177135" y="4916029"/>
            <a:ext cx="5508600" cy="1320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a:solidFill>
                  <a:schemeClr val="lt1"/>
                </a:solidFill>
                <a:latin typeface="Calibri" panose="020F0502020204030204"/>
                <a:ea typeface="Calibri" panose="020F0502020204030204"/>
                <a:cs typeface="Calibri" panose="020F0502020204030204"/>
                <a:sym typeface="Calibri" panose="020F0502020204030204"/>
              </a:rPr>
              <a:t>Stadiile jocului </a:t>
            </a:r>
            <a:endParaRPr lang="en-US" sz="40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a:p>
            <a:pPr marL="0" marR="0" lvl="0" indent="0" algn="ctr" rtl="0">
              <a:spcBef>
                <a:spcPts val="0"/>
              </a:spcBef>
              <a:spcAft>
                <a:spcPts val="0"/>
              </a:spcAft>
              <a:buNone/>
            </a:pPr>
            <a:r>
              <a:rPr lang="ro-RO" altLang="en-US" sz="4000" b="0" i="0" u="none" strike="noStrike" cap="none">
                <a:solidFill>
                  <a:schemeClr val="lt1"/>
                </a:solidFill>
                <a:latin typeface="Calibri" panose="020F0502020204030204"/>
                <a:ea typeface="Calibri" panose="020F0502020204030204"/>
                <a:cs typeface="Calibri" panose="020F0502020204030204"/>
                <a:sym typeface="Calibri" panose="020F0502020204030204"/>
              </a:rPr>
              <a:t>(după </a:t>
            </a:r>
            <a:r>
              <a:rPr lang="en-US" sz="4000" b="0" i="0" u="none" strike="noStrike" cap="none">
                <a:solidFill>
                  <a:schemeClr val="lt1"/>
                </a:solidFill>
                <a:latin typeface="Calibri" panose="020F0502020204030204"/>
                <a:ea typeface="Calibri" panose="020F0502020204030204"/>
                <a:cs typeface="Calibri" panose="020F0502020204030204"/>
                <a:sym typeface="Calibri" panose="020F0502020204030204"/>
              </a:rPr>
              <a:t>Parten</a:t>
            </a:r>
            <a:r>
              <a:rPr lang="ro-RO" altLang="en-US" sz="4000" b="0" i="0" u="none" strike="noStrike" cap="none">
                <a:solidFill>
                  <a:schemeClr val="lt1"/>
                </a:solidFill>
                <a:latin typeface="Calibri" panose="020F0502020204030204"/>
                <a:ea typeface="Calibri" panose="020F0502020204030204"/>
                <a:cs typeface="Calibri" panose="020F0502020204030204"/>
                <a:sym typeface="Calibri" panose="020F0502020204030204"/>
              </a:rPr>
              <a:t>)</a:t>
            </a:r>
            <a:r>
              <a:rPr lang="en-US" sz="4000" b="0" i="0" u="none" strike="noStrike" cap="none">
                <a:solidFill>
                  <a:schemeClr val="lt1"/>
                </a:solidFill>
                <a:latin typeface="Calibri" panose="020F0502020204030204"/>
                <a:ea typeface="Calibri" panose="020F0502020204030204"/>
                <a:cs typeface="Calibri" panose="020F0502020204030204"/>
                <a:sym typeface="Calibri" panose="020F0502020204030204"/>
              </a:rPr>
              <a:t> </a:t>
            </a:r>
            <a:endParaRPr lang="en-US" sz="40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1f7b3b2aad5_1_1295"/>
          <p:cNvSpPr txBox="1">
            <a:spLocks noGrp="1"/>
          </p:cNvSpPr>
          <p:nvPr>
            <p:ph type="title"/>
          </p:nvPr>
        </p:nvSpPr>
        <p:spPr>
          <a:xfrm>
            <a:off x="761800" y="559935"/>
            <a:ext cx="3832800" cy="4954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panose="020F0502020204030204"/>
              <a:buNone/>
            </a:pPr>
            <a:r>
              <a:rPr lang="en-US">
                <a:latin typeface="Lucida Sans" panose="020B0602030504020204"/>
                <a:ea typeface="Lucida Sans" panose="020B0602030504020204"/>
                <a:cs typeface="Lucida Sans" panose="020B0602030504020204"/>
                <a:sym typeface="Lucida Sans" panose="020B0602030504020204"/>
              </a:rPr>
              <a:t>Importan</a:t>
            </a:r>
            <a:r>
              <a:rPr lang="ro-RO" altLang="en-US">
                <a:latin typeface="Lucida Sans" panose="020B0602030504020204"/>
                <a:ea typeface="Lucida Sans" panose="020B0602030504020204"/>
                <a:cs typeface="Lucida Sans" panose="020B0602030504020204"/>
                <a:sym typeface="Lucida Sans" panose="020B0602030504020204"/>
              </a:rPr>
              <a:t>ța imitației în jocul copiilor de vârstă apropiată </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p:txBody>
      </p:sp>
      <p:sp>
        <p:nvSpPr>
          <p:cNvPr id="335" name="Google Shape;335;g1f7b3b2aad5_1_1295"/>
          <p:cNvSpPr txBox="1">
            <a:spLocks noGrp="1"/>
          </p:cNvSpPr>
          <p:nvPr>
            <p:ph type="body" idx="1"/>
          </p:nvPr>
        </p:nvSpPr>
        <p:spPr>
          <a:xfrm>
            <a:off x="4594225" y="569595"/>
            <a:ext cx="7292975" cy="2928620"/>
          </a:xfrm>
          <a:prstGeom prst="rect">
            <a:avLst/>
          </a:prstGeom>
          <a:noFill/>
          <a:ln>
            <a:noFill/>
          </a:ln>
        </p:spPr>
        <p:txBody>
          <a:bodyPr spcFirstLastPara="1" wrap="square" lIns="91425" tIns="45700" rIns="91425" bIns="45700" anchor="t" anchorCtr="0">
            <a:normAutofit lnSpcReduction="20000"/>
          </a:bodyPr>
          <a:lstStyle/>
          <a:p>
            <a:pPr marL="228600" lvl="0" indent="-228600" algn="l" rtl="0">
              <a:lnSpc>
                <a:spcPct val="90000"/>
              </a:lnSpc>
              <a:spcBef>
                <a:spcPts val="0"/>
              </a:spcBef>
              <a:spcAft>
                <a:spcPts val="0"/>
              </a:spcAft>
              <a:buClr>
                <a:schemeClr val="lt1"/>
              </a:buClr>
              <a:buSzPts val="28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Numeroase studii arată că interacțiunile cu copiii de vârstă similară încep cu o imitație simplă până la mai complexă.</a:t>
            </a:r>
            <a:endParaRPr lang="ro-RO" altLang="en-US">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0"/>
              </a:spcBef>
              <a:spcAft>
                <a:spcPts val="0"/>
              </a:spcAft>
              <a:buClr>
                <a:schemeClr val="lt1"/>
              </a:buClr>
              <a:buSzPts val="2800"/>
              <a:buFont typeface="Lucida Sans" panose="020B0602030504020204"/>
              <a:buChar char="•"/>
            </a:pPr>
            <a:endParaRPr>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lt1"/>
              </a:buClr>
              <a:buSzPts val="28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Imita</a:t>
            </a:r>
            <a:r>
              <a:rPr lang="ro-RO" altLang="en-US">
                <a:latin typeface="Lucida Sans" panose="020B0602030504020204"/>
                <a:ea typeface="Lucida Sans" panose="020B0602030504020204"/>
                <a:cs typeface="Lucida Sans" panose="020B0602030504020204"/>
                <a:sym typeface="Lucida Sans" panose="020B0602030504020204"/>
              </a:rPr>
              <a:t>ția este deosebit de importantă pentru că demonstrează că </a:t>
            </a: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noi</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suntem </a:t>
            </a: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noi</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prieteni</a:t>
            </a:r>
            <a:r>
              <a:rPr lang="en-US">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90000"/>
              </a:lnSpc>
              <a:spcBef>
                <a:spcPts val="1000"/>
              </a:spcBef>
              <a:spcAft>
                <a:spcPts val="0"/>
              </a:spcAft>
              <a:buNone/>
            </a:pPr>
            <a:endParaRPr>
              <a:latin typeface="Lucida Sans" panose="020B0602030504020204"/>
              <a:ea typeface="Lucida Sans" panose="020B0602030504020204"/>
              <a:cs typeface="Lucida Sans" panose="020B0602030504020204"/>
              <a:sym typeface="Lucida Sans" panose="020B0602030504020204"/>
            </a:endParaRPr>
          </a:p>
        </p:txBody>
      </p:sp>
      <p:pic>
        <p:nvPicPr>
          <p:cNvPr id="336" name="Google Shape;336;g1f7b3b2aad5_1_1295"/>
          <p:cNvPicPr preferRelativeResize="0"/>
          <p:nvPr/>
        </p:nvPicPr>
        <p:blipFill>
          <a:blip r:embed="rId1"/>
          <a:stretch>
            <a:fillRect/>
          </a:stretch>
        </p:blipFill>
        <p:spPr>
          <a:xfrm>
            <a:off x="6401435" y="3498215"/>
            <a:ext cx="3699510" cy="27482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2d009683977_0_5"/>
          <p:cNvSpPr txBox="1">
            <a:spLocks noGrp="1"/>
          </p:cNvSpPr>
          <p:nvPr>
            <p:ph type="title"/>
          </p:nvPr>
        </p:nvSpPr>
        <p:spPr>
          <a:xfrm>
            <a:off x="812693" y="304870"/>
            <a:ext cx="10768200" cy="838500"/>
          </a:xfrm>
          <a:prstGeom prst="rect">
            <a:avLst/>
          </a:prstGeom>
        </p:spPr>
        <p:txBody>
          <a:bodyPr spcFirstLastPara="1" wrap="square" lIns="111750" tIns="55850" rIns="111750" bIns="55850" anchor="b" anchorCtr="0">
            <a:normAutofit/>
          </a:bodyPr>
          <a:lstStyle/>
          <a:p>
            <a:pPr marL="0" lvl="0" indent="0" algn="r" rtl="0">
              <a:spcBef>
                <a:spcPts val="0"/>
              </a:spcBef>
              <a:spcAft>
                <a:spcPts val="0"/>
              </a:spcAft>
              <a:buNone/>
            </a:pPr>
            <a:r>
              <a:rPr lang="ro-RO" altLang="en-US">
                <a:latin typeface="Lucida Sans" panose="020B0602030504020204"/>
                <a:ea typeface="Lucida Sans" panose="020B0602030504020204"/>
                <a:cs typeface="Lucida Sans" panose="020B0602030504020204"/>
                <a:sym typeface="Lucida Sans" panose="020B0602030504020204"/>
              </a:rPr>
              <a:t>Vă rugăm să rețineți!</a:t>
            </a:r>
            <a:endParaRPr>
              <a:latin typeface="Lucida Sans" panose="020B0602030504020204"/>
              <a:ea typeface="Lucida Sans" panose="020B0602030504020204"/>
              <a:cs typeface="Lucida Sans" panose="020B0602030504020204"/>
              <a:sym typeface="Lucida Sans" panose="020B0602030504020204"/>
            </a:endParaRPr>
          </a:p>
        </p:txBody>
      </p:sp>
      <p:sp>
        <p:nvSpPr>
          <p:cNvPr id="108" name="Google Shape;108;g2d009683977_0_5"/>
          <p:cNvSpPr txBox="1">
            <a:spLocks noGrp="1"/>
          </p:cNvSpPr>
          <p:nvPr>
            <p:ph type="body" idx="1"/>
          </p:nvPr>
        </p:nvSpPr>
        <p:spPr>
          <a:xfrm>
            <a:off x="469793" y="1448134"/>
            <a:ext cx="10768200" cy="4649400"/>
          </a:xfrm>
          <a:prstGeom prst="rect">
            <a:avLst/>
          </a:prstGeom>
        </p:spPr>
        <p:txBody>
          <a:bodyPr spcFirstLastPara="1" wrap="square" lIns="111750" tIns="55850" rIns="111750" bIns="55850" anchor="t" anchorCtr="0">
            <a:normAutofit fontScale="67500" lnSpcReduction="10000"/>
          </a:bodyPr>
          <a:lstStyle/>
          <a:p>
            <a:pPr marL="0" lvl="0" indent="0" algn="l" rtl="0">
              <a:spcBef>
                <a:spcPts val="1100"/>
              </a:spcBef>
              <a:spcAft>
                <a:spcPts val="0"/>
              </a:spcAft>
              <a:buNone/>
            </a:pPr>
            <a:r>
              <a:rPr lang="ro-RO" altLang="en-US">
                <a:latin typeface="Lucida Sans" panose="020B0602030504020204"/>
                <a:ea typeface="Lucida Sans" panose="020B0602030504020204"/>
                <a:cs typeface="Lucida Sans" panose="020B0602030504020204"/>
                <a:sym typeface="Lucida Sans" panose="020B0602030504020204"/>
              </a:rPr>
              <a:t>Câteva sugestii, încă de la început:</a:t>
            </a:r>
            <a:endParaRPr>
              <a:latin typeface="Lucida Sans" panose="020B0602030504020204"/>
              <a:ea typeface="Lucida Sans" panose="020B0602030504020204"/>
              <a:cs typeface="Lucida Sans" panose="020B0602030504020204"/>
              <a:sym typeface="Lucida Sans" panose="020B0602030504020204"/>
            </a:endParaRPr>
          </a:p>
          <a:p>
            <a:pPr marL="457200" lvl="0" indent="-336550" algn="l" rtl="0">
              <a:spcBef>
                <a:spcPts val="1100"/>
              </a:spcBef>
              <a:spcAft>
                <a:spcPts val="0"/>
              </a:spcAft>
              <a:buSzPct val="81000"/>
              <a:buFont typeface="Lucida Sans" panose="020B0602030504020204"/>
              <a:buAutoNum type="arabicPeriod"/>
            </a:pPr>
            <a:r>
              <a:rPr lang="ro-RO" altLang="en-US">
                <a:latin typeface="Lucida Sans" panose="020B0602030504020204"/>
                <a:ea typeface="Lucida Sans" panose="020B0602030504020204"/>
                <a:cs typeface="Lucida Sans" panose="020B0602030504020204"/>
                <a:sym typeface="Lucida Sans" panose="020B0602030504020204"/>
              </a:rPr>
              <a:t>Vom acorda timp la sfârșit pentru a răspunde întrebărilor, putând oferi și prin e-mail răspunsul, dacă este necesar.</a:t>
            </a:r>
            <a:endParaRPr>
              <a:latin typeface="Lucida Sans" panose="020B0602030504020204"/>
              <a:ea typeface="Lucida Sans" panose="020B0602030504020204"/>
              <a:cs typeface="Lucida Sans" panose="020B0602030504020204"/>
              <a:sym typeface="Lucida Sans" panose="020B0602030504020204"/>
            </a:endParaRPr>
          </a:p>
          <a:p>
            <a:pPr marL="457200" lvl="0" indent="-336550" algn="l" rtl="0">
              <a:spcBef>
                <a:spcPts val="0"/>
              </a:spcBef>
              <a:spcAft>
                <a:spcPts val="0"/>
              </a:spcAft>
              <a:buSzPct val="81000"/>
              <a:buFont typeface="Lucida Sans" panose="020B0602030504020204"/>
              <a:buAutoNum type="arabicPeriod"/>
            </a:pPr>
            <a:r>
              <a:rPr lang="ro-RO" altLang="en-US">
                <a:latin typeface="Lucida Sans" panose="020B0602030504020204"/>
                <a:ea typeface="Lucida Sans" panose="020B0602030504020204"/>
                <a:cs typeface="Lucida Sans" panose="020B0602030504020204"/>
                <a:sym typeface="Lucida Sans" panose="020B0602030504020204"/>
              </a:rPr>
              <a:t>Afirmațiile noastre sunt susținute de dovezi ale cercetării, dacă nu declarăm altfel în mod specific.</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457200" lvl="0" indent="-336550" algn="l" rtl="0">
              <a:spcBef>
                <a:spcPts val="0"/>
              </a:spcBef>
              <a:spcAft>
                <a:spcPts val="0"/>
              </a:spcAft>
              <a:buSzPct val="81000"/>
              <a:buFont typeface="Lucida Sans" panose="020B0602030504020204"/>
              <a:buAutoNum type="arabicPeriod"/>
            </a:pPr>
            <a:r>
              <a:rPr lang="ro-RO" altLang="en-US">
                <a:latin typeface="Lucida Sans" panose="020B0602030504020204"/>
                <a:ea typeface="Lucida Sans" panose="020B0602030504020204"/>
                <a:cs typeface="Lucida Sans" panose="020B0602030504020204"/>
                <a:sym typeface="Lucida Sans" panose="020B0602030504020204"/>
              </a:rPr>
              <a:t>Pentru a evita aglomerarea prezentării, citările și referințele sunt în josul paginii la </a:t>
            </a:r>
            <a:r>
              <a:rPr lang="en-US" altLang="en-US">
                <a:latin typeface="Lucida Sans" panose="020B0602030504020204"/>
                <a:ea typeface="Lucida Sans" panose="020B0602030504020204"/>
                <a:cs typeface="Lucida Sans" panose="020B0602030504020204"/>
                <a:sym typeface="Lucida Sans" panose="020B0602030504020204"/>
              </a:rPr>
              <a:t>“noti</a:t>
            </a:r>
            <a:r>
              <a:rPr lang="ro-RO" altLang="en-US">
                <a:latin typeface="Lucida Sans" panose="020B0602030504020204"/>
                <a:ea typeface="Lucida Sans" panose="020B0602030504020204"/>
                <a:cs typeface="Lucida Sans" panose="020B0602030504020204"/>
                <a:sym typeface="Lucida Sans" panose="020B0602030504020204"/>
              </a:rPr>
              <a:t>ț</a:t>
            </a:r>
            <a:r>
              <a:rPr lang="en-US" altLang="en-US">
                <a:latin typeface="Lucida Sans" panose="020B0602030504020204"/>
                <a:ea typeface="Lucida Sans" panose="020B0602030504020204"/>
                <a:cs typeface="Lucida Sans" panose="020B0602030504020204"/>
                <a:sym typeface="Lucida Sans" panose="020B0602030504020204"/>
              </a:rPr>
              <a:t>e”</a:t>
            </a:r>
            <a:r>
              <a:rPr lang="ro-RO" altLang="en-US">
                <a:latin typeface="Lucida Sans" panose="020B0602030504020204"/>
                <a:ea typeface="Lucida Sans" panose="020B0602030504020204"/>
                <a:cs typeface="Lucida Sans" panose="020B0602030504020204"/>
                <a:sym typeface="Lucida Sans" panose="020B0602030504020204"/>
              </a:rPr>
              <a:t>.</a:t>
            </a:r>
            <a:r>
              <a:rPr lang="en-US" alt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457200" lvl="0" indent="-336550" algn="l" rtl="0">
              <a:spcBef>
                <a:spcPts val="0"/>
              </a:spcBef>
              <a:spcAft>
                <a:spcPts val="0"/>
              </a:spcAft>
              <a:buSzPct val="81000"/>
              <a:buFont typeface="Lucida Sans" panose="020B0602030504020204"/>
              <a:buAutoNum type="arabicPeriod"/>
            </a:pPr>
            <a:r>
              <a:rPr lang="ro-RO" altLang="en-US">
                <a:latin typeface="Lucida Sans" panose="020B0602030504020204"/>
                <a:ea typeface="Lucida Sans" panose="020B0602030504020204"/>
                <a:cs typeface="Lucida Sans" panose="020B0602030504020204"/>
                <a:sym typeface="Lucida Sans" panose="020B0602030504020204"/>
              </a:rPr>
              <a:t>De dragul timpului, nu vom viziona astăzi videoclipurile, link-urile pentru înregistrările </a:t>
            </a:r>
            <a:r>
              <a:rPr lang="en-US">
                <a:latin typeface="Lucida Sans" panose="020B0602030504020204"/>
                <a:ea typeface="Lucida Sans" panose="020B0602030504020204"/>
                <a:cs typeface="Lucida Sans" panose="020B0602030504020204"/>
                <a:sym typeface="Lucida Sans" panose="020B0602030504020204"/>
              </a:rPr>
              <a:t>video </a:t>
            </a:r>
            <a:r>
              <a:rPr lang="ro-RO" altLang="en-US">
                <a:latin typeface="Lucida Sans" panose="020B0602030504020204"/>
                <a:ea typeface="Lucida Sans" panose="020B0602030504020204"/>
                <a:cs typeface="Lucida Sans" panose="020B0602030504020204"/>
                <a:sym typeface="Lucida Sans" panose="020B0602030504020204"/>
              </a:rPr>
              <a:t>fiind trecute pe pagina de prezentare, pentru a putea fi vizionate atunci când aveți timp.</a:t>
            </a:r>
            <a:endParaRPr>
              <a:latin typeface="Lucida Sans" panose="020B0602030504020204"/>
              <a:ea typeface="Lucida Sans" panose="020B0602030504020204"/>
              <a:cs typeface="Lucida Sans" panose="020B0602030504020204"/>
              <a:sym typeface="Lucida Sans" panose="020B0602030504020204"/>
            </a:endParaRPr>
          </a:p>
          <a:p>
            <a:pPr marL="457200" lvl="0" indent="-336550" algn="l" rtl="0">
              <a:spcBef>
                <a:spcPts val="0"/>
              </a:spcBef>
              <a:spcAft>
                <a:spcPts val="0"/>
              </a:spcAft>
              <a:buSzPct val="81000"/>
              <a:buFont typeface="Lucida Sans" panose="020B0602030504020204"/>
              <a:buAutoNum type="arabicPeriod"/>
            </a:pPr>
            <a:r>
              <a:rPr lang="ro-RO" altLang="en-US">
                <a:latin typeface="Lucida Sans" panose="020B0602030504020204"/>
                <a:ea typeface="Lucida Sans" panose="020B0602030504020204"/>
                <a:cs typeface="Lucida Sans" panose="020B0602030504020204"/>
                <a:sym typeface="Lucida Sans" panose="020B0602030504020204"/>
              </a:rPr>
              <a:t>Vă oferim tuturor această prezentare și resursele suplimentare într-un fișier G</a:t>
            </a:r>
            <a:r>
              <a:rPr lang="en-US">
                <a:latin typeface="Lucida Sans" panose="020B0602030504020204"/>
                <a:ea typeface="Lucida Sans" panose="020B0602030504020204"/>
                <a:cs typeface="Lucida Sans" panose="020B0602030504020204"/>
                <a:sym typeface="Lucida Sans" panose="020B0602030504020204"/>
              </a:rPr>
              <a:t>oogle</a:t>
            </a:r>
            <a:r>
              <a:rPr lang="ro-RO" altLang="en-US">
                <a:latin typeface="Lucida Sans" panose="020B0602030504020204"/>
                <a:ea typeface="Lucida Sans" panose="020B0602030504020204"/>
                <a:cs typeface="Lucida Sans" panose="020B0602030504020204"/>
                <a:sym typeface="Lucida Sans" panose="020B0602030504020204"/>
              </a:rPr>
              <a:t>, accesând link-ul</a:t>
            </a:r>
            <a:r>
              <a:rPr lang="en-US">
                <a:latin typeface="Lucida Sans" panose="020B0602030504020204"/>
                <a:ea typeface="Lucida Sans" panose="020B0602030504020204"/>
                <a:cs typeface="Lucida Sans" panose="020B0602030504020204"/>
                <a:sym typeface="Lucida Sans" panose="020B0602030504020204"/>
              </a:rPr>
              <a:t> </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1"/>
              </a:rPr>
              <a:t>https://drive.google.com/drive/folders/1zKh8qr3XwZm_9JPrt_7qwhaQvkh6rAcy?usp=sharing</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1f7b3b2aad5_1_1390"/>
          <p:cNvSpPr txBox="1">
            <a:spLocks noGrp="1"/>
          </p:cNvSpPr>
          <p:nvPr>
            <p:ph type="title"/>
          </p:nvPr>
        </p:nvSpPr>
        <p:spPr>
          <a:xfrm>
            <a:off x="761800" y="559935"/>
            <a:ext cx="3832800" cy="4954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Play"/>
              <a:buNone/>
            </a:pPr>
            <a:r>
              <a:rPr lang="ro-RO" altLang="en-US">
                <a:latin typeface="Lucida Sans" panose="020B0602030504020204"/>
                <a:ea typeface="Lucida Sans" panose="020B0602030504020204"/>
                <a:cs typeface="Lucida Sans" panose="020B0602030504020204"/>
                <a:sym typeface="Lucida Sans" panose="020B0602030504020204"/>
              </a:rPr>
              <a:t>JOCUL </a:t>
            </a:r>
            <a:r>
              <a:rPr lang="en-US">
                <a:latin typeface="Lucida Sans" panose="020B0602030504020204"/>
                <a:ea typeface="Lucida Sans" panose="020B0602030504020204"/>
                <a:cs typeface="Lucida Sans" panose="020B0602030504020204"/>
                <a:sym typeface="Lucida Sans" panose="020B0602030504020204"/>
              </a:rPr>
              <a:t> C</a:t>
            </a:r>
            <a:r>
              <a:rPr lang="ro-RO" altLang="en-US">
                <a:latin typeface="Lucida Sans" panose="020B0602030504020204"/>
                <a:ea typeface="Lucida Sans" panose="020B0602030504020204"/>
                <a:cs typeface="Lucida Sans" panose="020B0602030504020204"/>
                <a:sym typeface="Lucida Sans" panose="020B0602030504020204"/>
              </a:rPr>
              <a:t>OPIILOR ÎNTRE </a:t>
            </a:r>
            <a:r>
              <a:rPr lang="en-US">
                <a:latin typeface="Lucida Sans" panose="020B0602030504020204"/>
                <a:ea typeface="Lucida Sans" panose="020B0602030504020204"/>
                <a:cs typeface="Lucida Sans" panose="020B0602030504020204"/>
                <a:sym typeface="Lucida Sans" panose="020B0602030504020204"/>
              </a:rPr>
              <a:t>5-6 </a:t>
            </a:r>
            <a:r>
              <a:rPr lang="ro-RO" altLang="en-US">
                <a:latin typeface="Lucida Sans" panose="020B0602030504020204"/>
                <a:ea typeface="Lucida Sans" panose="020B0602030504020204"/>
                <a:cs typeface="Lucida Sans" panose="020B0602030504020204"/>
                <a:sym typeface="Lucida Sans" panose="020B0602030504020204"/>
              </a:rPr>
              <a:t>ani</a:t>
            </a:r>
            <a:endParaRPr lang="ro-RO" altLang="en-US">
              <a:latin typeface="Lucida Sans" panose="020B0602030504020204"/>
              <a:ea typeface="Lucida Sans" panose="020B0602030504020204"/>
              <a:cs typeface="Lucida Sans" panose="020B0602030504020204"/>
              <a:sym typeface="Lucida Sans" panose="020B0602030504020204"/>
            </a:endParaRPr>
          </a:p>
        </p:txBody>
      </p:sp>
      <p:sp>
        <p:nvSpPr>
          <p:cNvPr id="343" name="Google Shape;343;g1f7b3b2aad5_1_1390"/>
          <p:cNvSpPr txBox="1">
            <a:spLocks noGrp="1"/>
          </p:cNvSpPr>
          <p:nvPr>
            <p:ph type="body" idx="1"/>
          </p:nvPr>
        </p:nvSpPr>
        <p:spPr>
          <a:xfrm>
            <a:off x="4364675" y="422200"/>
            <a:ext cx="7196700" cy="5903700"/>
          </a:xfrm>
          <a:prstGeom prst="rect">
            <a:avLst/>
          </a:prstGeom>
          <a:noFill/>
          <a:ln>
            <a:noFill/>
          </a:ln>
        </p:spPr>
        <p:txBody>
          <a:bodyPr spcFirstLastPara="1" wrap="square" lIns="91425" tIns="45700" rIns="91425" bIns="45700" anchor="t" anchorCtr="0">
            <a:normAutofit fontScale="60000" lnSpcReduction="20000"/>
          </a:bodyPr>
          <a:lstStyle/>
          <a:p>
            <a:pPr marL="228600" lvl="0" indent="-219710" algn="l" rtl="0">
              <a:lnSpc>
                <a:spcPct val="100000"/>
              </a:lnSpc>
              <a:spcBef>
                <a:spcPts val="0"/>
              </a:spcBef>
              <a:spcAft>
                <a:spcPts val="0"/>
              </a:spcAft>
              <a:buClr>
                <a:schemeClr val="dk2"/>
              </a:buClr>
              <a:buSzPct val="71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S</a:t>
            </a:r>
            <a:r>
              <a:rPr lang="ro-RO" altLang="en-US">
                <a:latin typeface="Lucida Sans" panose="020B0602030504020204" charset="0"/>
                <a:ea typeface="Lucida Sans" panose="020B0602030504020204"/>
                <a:cs typeface="Lucida Sans" panose="020B0602030504020204" charset="0"/>
                <a:sym typeface="Lucida Sans" panose="020B0602030504020204"/>
              </a:rPr>
              <a:t>e implică, încă, în "prefăcătorii/simulare", </a:t>
            </a:r>
            <a:r>
              <a:rPr lang="ro-RO" altLang="en-US" sz="2855">
                <a:latin typeface="Lucida Sans" panose="020B0602030504020204" charset="0"/>
                <a:ea typeface="Lucida Sans" panose="020B0602030504020204"/>
                <a:cs typeface="Lucida Sans" panose="020B0602030504020204" charset="0"/>
                <a:sym typeface="Lucida Sans" panose="020B0602030504020204"/>
              </a:rPr>
              <a:t>dar jocul de rol și mai multă complexitate se manifestă, pe măsură ce se apropie de </a:t>
            </a:r>
            <a:r>
              <a:rPr lang="en-US">
                <a:latin typeface="Lucida Sans" panose="020B0602030504020204" charset="0"/>
                <a:ea typeface="Lucida Sans" panose="020B0602030504020204"/>
                <a:cs typeface="Lucida Sans" panose="020B0602030504020204" charset="0"/>
                <a:sym typeface="Lucida Sans" panose="020B0602030504020204"/>
              </a:rPr>
              <a:t>6</a:t>
            </a:r>
            <a:r>
              <a:rPr lang="ro-RO" altLang="en-US">
                <a:latin typeface="Lucida Sans" panose="020B0602030504020204" charset="0"/>
                <a:ea typeface="Lucida Sans" panose="020B0602030504020204"/>
                <a:cs typeface="Lucida Sans" panose="020B0602030504020204" charset="0"/>
                <a:sym typeface="Lucida Sans" panose="020B0602030504020204"/>
              </a:rPr>
              <a:t> ani </a:t>
            </a:r>
            <a:r>
              <a:rPr lang="en-US">
                <a:latin typeface="Lucida Sans" panose="020B0602030504020204" charset="0"/>
                <a:ea typeface="Lucida Sans" panose="020B0602030504020204"/>
                <a:cs typeface="Lucida Sans" panose="020B0602030504020204" charset="0"/>
                <a:sym typeface="Lucida Sans" panose="020B0602030504020204"/>
              </a:rPr>
              <a:t>+</a:t>
            </a:r>
            <a:r>
              <a:rPr lang="ro-RO" altLang="en-US">
                <a:latin typeface="Lucida Sans" panose="020B0602030504020204" charset="0"/>
                <a:ea typeface="Lucida Sans" panose="020B0602030504020204"/>
                <a:cs typeface="Lucida Sans" panose="020B0602030504020204" charset="0"/>
                <a:sym typeface="Lucida Sans" panose="020B0602030504020204"/>
              </a:rPr>
              <a:t>.</a:t>
            </a:r>
            <a:endParaRPr>
              <a:latin typeface="Lucida Sans" panose="020B0602030504020204" charset="0"/>
              <a:ea typeface="Lucida Sans" panose="020B0602030504020204"/>
              <a:cs typeface="Lucida Sans" panose="020B0602030504020204" charset="0"/>
              <a:sym typeface="Lucida Sans" panose="020B0602030504020204"/>
            </a:endParaRPr>
          </a:p>
          <a:p>
            <a:pPr marL="685800" lvl="1" indent="-220980" algn="l" rtl="0">
              <a:lnSpc>
                <a:spcPct val="100000"/>
              </a:lnSpc>
              <a:spcBef>
                <a:spcPts val="500"/>
              </a:spcBef>
              <a:spcAft>
                <a:spcPts val="0"/>
              </a:spcAft>
              <a:buClr>
                <a:schemeClr val="dk2"/>
              </a:buClr>
              <a:buSzPct val="800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S</a:t>
            </a:r>
            <a:r>
              <a:rPr lang="ro-RO" altLang="en-US">
                <a:latin typeface="Lucida Sans" panose="020B0602030504020204"/>
                <a:ea typeface="Lucida Sans" panose="020B0602030504020204"/>
                <a:cs typeface="Lucida Sans" panose="020B0602030504020204"/>
                <a:sym typeface="Lucida Sans" panose="020B0602030504020204"/>
              </a:rPr>
              <a:t>e bucură în continuare de obiectele de recuzită, în cadrul jocului simbolic </a:t>
            </a: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îmbrăcăminte</a:t>
            </a: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 portmoneu/ calculator, bucătărie/ tractor/ mașină de jucărie de tuns gazon, etc.</a:t>
            </a:r>
            <a:r>
              <a:rPr lang="en-US">
                <a:latin typeface="Lucida Sans" panose="020B0602030504020204"/>
                <a:ea typeface="Lucida Sans" panose="020B0602030504020204"/>
                <a:cs typeface="Lucida Sans" panose="020B0602030504020204"/>
                <a:sym typeface="Lucida Sans" panose="020B0602030504020204"/>
              </a:rPr>
              <a:t>) </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1"/>
              </a:rPr>
              <a:t>https://www.youtube.com/watch?v=JE9eq3mZhg0&amp;t=52s</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685800" lvl="1" indent="-220980" algn="l" rtl="0">
              <a:lnSpc>
                <a:spcPct val="100000"/>
              </a:lnSpc>
              <a:spcBef>
                <a:spcPts val="500"/>
              </a:spcBef>
              <a:spcAft>
                <a:spcPts val="0"/>
              </a:spcAft>
              <a:buClr>
                <a:schemeClr val="dk2"/>
              </a:buClr>
              <a:buSzPct val="80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Se bucură de scene familiare și imaginare, în cadrul jocului simbolic </a:t>
            </a: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pretind că merg la cumpărături/ shoppping, </a:t>
            </a:r>
            <a:r>
              <a:rPr lang="en-US">
                <a:latin typeface="Lucida Sans" panose="020B0602030504020204"/>
                <a:ea typeface="Lucida Sans" panose="020B0602030504020204"/>
                <a:cs typeface="Lucida Sans" panose="020B0602030504020204"/>
                <a:sym typeface="Lucida Sans" panose="020B0602030504020204"/>
              </a:rPr>
              <a:t>castl</a:t>
            </a:r>
            <a:r>
              <a:rPr lang="ro-RO" altLang="en-US">
                <a:latin typeface="Lucida Sans" panose="020B0602030504020204"/>
                <a:ea typeface="Lucida Sans" panose="020B0602030504020204"/>
                <a:cs typeface="Lucida Sans" panose="020B0602030504020204"/>
                <a:sym typeface="Lucida Sans" panose="020B0602030504020204"/>
              </a:rPr>
              <a:t>ele și balauri</a:t>
            </a:r>
            <a:r>
              <a:rPr lang="en-US">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a:p>
            <a:pPr marL="228600" lvl="0" indent="-219710" algn="l" rtl="0">
              <a:lnSpc>
                <a:spcPct val="100000"/>
              </a:lnSpc>
              <a:spcBef>
                <a:spcPts val="1000"/>
              </a:spcBef>
              <a:spcAft>
                <a:spcPts val="0"/>
              </a:spcAft>
              <a:buClr>
                <a:schemeClr val="dk2"/>
              </a:buClr>
              <a:buSzPct val="71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Jocul în care construiește continuă, incluzând simboluri </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interacțiunea </a:t>
            </a:r>
            <a:r>
              <a:rPr lang="en-US">
                <a:latin typeface="Lucida Sans" panose="020B0602030504020204"/>
                <a:ea typeface="Lucida Sans" panose="020B0602030504020204"/>
                <a:cs typeface="Lucida Sans" panose="020B0602030504020204"/>
                <a:sym typeface="Lucida Sans" panose="020B0602030504020204"/>
              </a:rPr>
              <a:t>social</a:t>
            </a:r>
            <a:r>
              <a:rPr lang="ro-RO" altLang="en-US">
                <a:latin typeface="Lucida Sans" panose="020B0602030504020204"/>
                <a:ea typeface="Lucida Sans" panose="020B0602030504020204"/>
                <a:cs typeface="Lucida Sans" panose="020B0602030504020204"/>
                <a:sym typeface="Lucida Sans" panose="020B0602030504020204"/>
              </a:rPr>
              <a:t>ă; construiește cu ajutorul recuzitei pentru a </a:t>
            </a:r>
            <a:r>
              <a:rPr lang="ro-RO" altLang="en-US">
                <a:latin typeface="Times New Roman" panose="02020603050405020304" charset="0"/>
                <a:ea typeface="Lucida Sans" panose="020B0602030504020204"/>
                <a:cs typeface="Times New Roman" panose="02020603050405020304" charset="0"/>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se preface că</a:t>
            </a:r>
            <a:r>
              <a:rPr lang="ro-RO" altLang="en-US">
                <a:latin typeface="Times New Roman" panose="02020603050405020304" charset="0"/>
                <a:ea typeface="Lucida Sans" panose="020B0602030504020204"/>
                <a:cs typeface="Times New Roman" panose="02020603050405020304" charset="0"/>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685800" lvl="1" indent="-220980" algn="l" rtl="0">
              <a:lnSpc>
                <a:spcPct val="100000"/>
              </a:lnSpc>
              <a:spcBef>
                <a:spcPts val="500"/>
              </a:spcBef>
              <a:spcAft>
                <a:spcPts val="0"/>
              </a:spcAft>
              <a:buClr>
                <a:schemeClr val="dk2"/>
              </a:buClr>
              <a:buSzPct val="800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Produc</a:t>
            </a:r>
            <a:r>
              <a:rPr lang="ro-RO" altLang="en-US">
                <a:latin typeface="Lucida Sans" panose="020B0602030504020204"/>
                <a:ea typeface="Lucida Sans" panose="020B0602030504020204"/>
                <a:cs typeface="Lucida Sans" panose="020B0602030504020204"/>
                <a:sym typeface="Lucida Sans" panose="020B0602030504020204"/>
              </a:rPr>
              <a:t>e obiecte </a:t>
            </a:r>
            <a:r>
              <a:rPr lang="en-US">
                <a:latin typeface="Lucida Sans" panose="020B0602030504020204"/>
                <a:ea typeface="Lucida Sans" panose="020B0602030504020204"/>
                <a:cs typeface="Lucida Sans" panose="020B0602030504020204"/>
                <a:sym typeface="Lucida Sans" panose="020B0602030504020204"/>
              </a:rPr>
              <a:t>recogni</a:t>
            </a:r>
            <a:r>
              <a:rPr lang="ro-RO" altLang="en-US">
                <a:latin typeface="Lucida Sans" panose="020B0602030504020204"/>
                <a:ea typeface="Lucida Sans" panose="020B0602030504020204"/>
                <a:cs typeface="Lucida Sans" panose="020B0602030504020204"/>
                <a:sym typeface="Lucida Sans" panose="020B0602030504020204"/>
              </a:rPr>
              <a:t>scibile în construcțiile și desenele sale</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685800" lvl="1" indent="-220980" algn="l" rtl="0">
              <a:lnSpc>
                <a:spcPct val="100000"/>
              </a:lnSpc>
              <a:spcBef>
                <a:spcPts val="500"/>
              </a:spcBef>
              <a:spcAft>
                <a:spcPts val="0"/>
              </a:spcAft>
              <a:buClr>
                <a:schemeClr val="dk2"/>
              </a:buClr>
              <a:buSzPct val="800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Compar</a:t>
            </a:r>
            <a:r>
              <a:rPr lang="ro-RO" altLang="en-US">
                <a:latin typeface="Lucida Sans" panose="020B0602030504020204"/>
                <a:ea typeface="Lucida Sans" panose="020B0602030504020204"/>
                <a:cs typeface="Lucida Sans" panose="020B0602030504020204"/>
                <a:sym typeface="Lucida Sans" panose="020B0602030504020204"/>
              </a:rPr>
              <a:t>ă copii mici </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2"/>
              </a:rPr>
              <a:t>https://www.youtube.com/watch?v=3f3rOz0NzPc&amp;t=11s</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cu cei mari </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3"/>
              </a:rPr>
              <a:t>https://www.youtube.com/watch?v=0neXyHWtWHs</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228600" lvl="0" indent="-219710" algn="l" rtl="0">
              <a:lnSpc>
                <a:spcPct val="100000"/>
              </a:lnSpc>
              <a:spcBef>
                <a:spcPts val="1000"/>
              </a:spcBef>
              <a:spcAft>
                <a:spcPts val="0"/>
              </a:spcAft>
              <a:buClr>
                <a:schemeClr val="dk2"/>
              </a:buClr>
              <a:buSzPct val="71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Coordonarea motorie grosieră și fină este MULT d</a:t>
            </a:r>
            <a:r>
              <a:rPr lang="en-US">
                <a:latin typeface="Lucida Sans" panose="020B0602030504020204"/>
                <a:ea typeface="Lucida Sans" panose="020B0602030504020204"/>
                <a:cs typeface="Lucida Sans" panose="020B0602030504020204"/>
                <a:sym typeface="Lucida Sans" panose="020B0602030504020204"/>
              </a:rPr>
              <a:t>e</a:t>
            </a:r>
            <a:r>
              <a:rPr lang="ro-RO" altLang="en-US">
                <a:latin typeface="Lucida Sans" panose="020B0602030504020204"/>
                <a:ea typeface="Lucida Sans" panose="020B0602030504020204"/>
                <a:cs typeface="Lucida Sans" panose="020B0602030504020204"/>
                <a:sym typeface="Lucida Sans" panose="020B0602030504020204"/>
              </a:rPr>
              <a:t>z</a:t>
            </a:r>
            <a:r>
              <a:rPr lang="en-US">
                <a:latin typeface="Lucida Sans" panose="020B0602030504020204"/>
                <a:ea typeface="Lucida Sans" panose="020B0602030504020204"/>
                <a:cs typeface="Lucida Sans" panose="020B0602030504020204"/>
                <a:sym typeface="Lucida Sans" panose="020B0602030504020204"/>
              </a:rPr>
              <a:t>v</a:t>
            </a:r>
            <a:r>
              <a:rPr lang="ro-RO" altLang="en-US">
                <a:latin typeface="Lucida Sans" panose="020B0602030504020204"/>
                <a:ea typeface="Lucida Sans" panose="020B0602030504020204"/>
                <a:cs typeface="Lucida Sans" panose="020B0602030504020204"/>
                <a:sym typeface="Lucida Sans" panose="020B0602030504020204"/>
              </a:rPr>
              <a:t>oltată și realizată </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685800" lvl="1" indent="-220980" algn="l" rtl="0">
              <a:lnSpc>
                <a:spcPct val="100000"/>
              </a:lnSpc>
              <a:spcBef>
                <a:spcPts val="500"/>
              </a:spcBef>
              <a:spcAft>
                <a:spcPts val="0"/>
              </a:spcAft>
              <a:buClr>
                <a:schemeClr val="dk2"/>
              </a:buClr>
              <a:buSzPct val="80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Abilități mult</a:t>
            </a:r>
            <a:r>
              <a:rPr lang="ro-RO" altLang="en-US">
                <a:latin typeface="Lucida Sans" panose="020B0602030504020204"/>
                <a:ea typeface="Lucida Sans" panose="020B0602030504020204"/>
                <a:cs typeface="Lucida Sans" panose="020B0602030504020204"/>
                <a:sym typeface="Lucida Sans" panose="020B0602030504020204"/>
              </a:rPr>
              <a:t> îmbunătățite în </a:t>
            </a:r>
            <a:r>
              <a:rPr lang="ro-RO" altLang="en-US">
                <a:latin typeface="Lucida Sans" panose="020B0602030504020204"/>
                <a:ea typeface="Lucida Sans" panose="020B0602030504020204"/>
                <a:cs typeface="Lucida Sans" panose="020B0602030504020204"/>
                <a:sym typeface="Lucida Sans" panose="020B0602030504020204"/>
              </a:rPr>
              <a:t>manipularea obiectelor de joacă, </a:t>
            </a:r>
            <a:r>
              <a:rPr lang="en-US">
                <a:latin typeface="Lucida Sans" panose="020B0602030504020204"/>
                <a:ea typeface="Lucida Sans" panose="020B0602030504020204"/>
                <a:cs typeface="Lucida Sans" panose="020B0602030504020204"/>
                <a:sym typeface="Lucida Sans" panose="020B0602030504020204"/>
              </a:rPr>
              <a:t>art</a:t>
            </a:r>
            <a:r>
              <a:rPr lang="ro-RO" altLang="en-US">
                <a:latin typeface="Lucida Sans" panose="020B0602030504020204"/>
                <a:ea typeface="Lucida Sans" panose="020B0602030504020204"/>
                <a:cs typeface="Lucida Sans" panose="020B0602030504020204"/>
                <a:sym typeface="Lucida Sans" panose="020B0602030504020204"/>
              </a:rPr>
              <a:t>ă</a:t>
            </a: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 meșteșuguri.</a:t>
            </a:r>
            <a:endParaRPr lang="ro-RO" altLang="en-US">
              <a:latin typeface="Lucida Sans" panose="020B0602030504020204"/>
              <a:ea typeface="Lucida Sans" panose="020B0602030504020204"/>
              <a:cs typeface="Lucida Sans" panose="020B0602030504020204"/>
              <a:sym typeface="Lucida Sans" panose="020B0602030504020204"/>
            </a:endParaRPr>
          </a:p>
          <a:p>
            <a:pPr marL="685800" lvl="1" indent="-220980" algn="l" rtl="0">
              <a:lnSpc>
                <a:spcPct val="100000"/>
              </a:lnSpc>
              <a:spcBef>
                <a:spcPts val="500"/>
              </a:spcBef>
              <a:spcAft>
                <a:spcPts val="0"/>
              </a:spcAft>
              <a:buClr>
                <a:schemeClr val="dk2"/>
              </a:buClr>
              <a:buSzPct val="80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Abilități îmbunătățite în echilibru și balans, cățărat, urcare, leagăne gonflabile.</a:t>
            </a:r>
            <a:endParaRPr>
              <a:latin typeface="Lucida Sans" panose="020B0602030504020204"/>
              <a:ea typeface="Lucida Sans" panose="020B0602030504020204"/>
              <a:cs typeface="Lucida Sans" panose="020B0602030504020204"/>
              <a:sym typeface="Lucida Sans" panose="020B0602030504020204"/>
            </a:endParaRPr>
          </a:p>
          <a:p>
            <a:pPr marL="1143000" lvl="2" indent="-221615" algn="l" rtl="0">
              <a:lnSpc>
                <a:spcPct val="100000"/>
              </a:lnSpc>
              <a:spcBef>
                <a:spcPts val="500"/>
              </a:spcBef>
              <a:spcAft>
                <a:spcPts val="0"/>
              </a:spcAft>
              <a:buClr>
                <a:schemeClr val="dk2"/>
              </a:buClr>
              <a:buSzPct val="720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4"/>
              </a:rPr>
              <a:t>https://www.youtube.com/watch?v=XdY_rEgW1AM</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1143000" lvl="2" indent="-221615" algn="l" rtl="0">
              <a:lnSpc>
                <a:spcPct val="100000"/>
              </a:lnSpc>
              <a:spcBef>
                <a:spcPts val="500"/>
              </a:spcBef>
              <a:spcAft>
                <a:spcPts val="0"/>
              </a:spcAft>
              <a:buClr>
                <a:schemeClr val="dk2"/>
              </a:buClr>
              <a:buSzPct val="720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5"/>
              </a:rPr>
              <a:t>https://www.youtube.com/watch?v=1Z9jD10PXVE</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1143000" lvl="2" indent="-221615" algn="l" rtl="0">
              <a:lnSpc>
                <a:spcPct val="100000"/>
              </a:lnSpc>
              <a:spcBef>
                <a:spcPts val="500"/>
              </a:spcBef>
              <a:spcAft>
                <a:spcPts val="0"/>
              </a:spcAft>
              <a:buClr>
                <a:schemeClr val="dk2"/>
              </a:buClr>
              <a:buSzPct val="720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6"/>
              </a:rPr>
              <a:t>https://www.youtube.com/watch?v=WZevXFUnehA</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1143000" lvl="2" indent="-221615" algn="l" rtl="0">
              <a:lnSpc>
                <a:spcPct val="100000"/>
              </a:lnSpc>
              <a:spcBef>
                <a:spcPts val="500"/>
              </a:spcBef>
              <a:spcAft>
                <a:spcPts val="0"/>
              </a:spcAft>
              <a:buClr>
                <a:schemeClr val="dk2"/>
              </a:buClr>
              <a:buSzPct val="720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7"/>
              </a:rPr>
              <a:t>https://www.youtube.com/watch?v=iMRupknmFnA</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1143000" lvl="2" indent="-221615" algn="l" rtl="0">
              <a:lnSpc>
                <a:spcPct val="100000"/>
              </a:lnSpc>
              <a:spcBef>
                <a:spcPts val="500"/>
              </a:spcBef>
              <a:spcAft>
                <a:spcPts val="0"/>
              </a:spcAft>
              <a:buClr>
                <a:schemeClr val="dk2"/>
              </a:buClr>
              <a:buSzPct val="720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8"/>
              </a:rPr>
              <a:t>https://www.youtube.com/watch?v=cK4aeiXk-k8</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685800" lvl="1" indent="-220980" algn="l" rtl="0">
              <a:lnSpc>
                <a:spcPct val="100000"/>
              </a:lnSpc>
              <a:spcBef>
                <a:spcPts val="500"/>
              </a:spcBef>
              <a:spcAft>
                <a:spcPts val="0"/>
              </a:spcAft>
              <a:buClr>
                <a:schemeClr val="dk2"/>
              </a:buClr>
              <a:buSzPct val="80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Mersul cu bicicleta </a:t>
            </a: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între </a:t>
            </a:r>
            <a:r>
              <a:rPr lang="en-US">
                <a:latin typeface="Lucida Sans" panose="020B0602030504020204"/>
                <a:ea typeface="Lucida Sans" panose="020B0602030504020204"/>
                <a:cs typeface="Lucida Sans" panose="020B0602030504020204"/>
                <a:sym typeface="Lucida Sans" panose="020B0602030504020204"/>
              </a:rPr>
              <a:t>4</a:t>
            </a:r>
            <a:r>
              <a:rPr lang="ro-RO" altLang="en-US">
                <a:latin typeface="Lucida Sans" panose="020B0602030504020204"/>
                <a:ea typeface="Lucida Sans" panose="020B0602030504020204"/>
                <a:cs typeface="Lucida Sans" panose="020B0602030504020204"/>
                <a:sym typeface="Lucida Sans" panose="020B0602030504020204"/>
              </a:rPr>
              <a:t> </a:t>
            </a:r>
            <a:r>
              <a:rPr lang="en-US">
                <a:latin typeface="Lucida Sans" panose="020B0602030504020204"/>
                <a:ea typeface="Lucida Sans" panose="020B0602030504020204"/>
                <a:cs typeface="Lucida Sans" panose="020B0602030504020204"/>
                <a:sym typeface="Lucida Sans" panose="020B0602030504020204"/>
              </a:rPr>
              <a:t>- 5</a:t>
            </a:r>
            <a:r>
              <a:rPr lang="ro-RO" altLang="en-US">
                <a:latin typeface="Lucida Sans" panose="020B0602030504020204"/>
                <a:ea typeface="Lucida Sans" panose="020B0602030504020204"/>
                <a:cs typeface="Lucida Sans" panose="020B0602030504020204"/>
                <a:sym typeface="Lucida Sans" panose="020B0602030504020204"/>
              </a:rPr>
              <a:t> ani, uneori chiar mai devreme</a:t>
            </a:r>
            <a:r>
              <a:rPr lang="en-US">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a:p>
            <a:pPr marL="228600" lvl="0" indent="-133985" algn="l" rtl="0">
              <a:lnSpc>
                <a:spcPct val="100000"/>
              </a:lnSpc>
              <a:spcBef>
                <a:spcPts val="1000"/>
              </a:spcBef>
              <a:spcAft>
                <a:spcPts val="0"/>
              </a:spcAft>
              <a:buClr>
                <a:schemeClr val="dk2"/>
              </a:buClr>
              <a:buSzPct val="71000"/>
              <a:buNone/>
            </a:p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1f7b3b2aad5_1_1396"/>
          <p:cNvSpPr txBox="1">
            <a:spLocks noGrp="1"/>
          </p:cNvSpPr>
          <p:nvPr>
            <p:ph type="title"/>
          </p:nvPr>
        </p:nvSpPr>
        <p:spPr>
          <a:xfrm>
            <a:off x="761800" y="559935"/>
            <a:ext cx="3832800" cy="4954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Play"/>
              <a:buNone/>
            </a:pPr>
            <a:r>
              <a:rPr lang="ro-RO" altLang="en-US">
                <a:latin typeface="Lucida Sans" panose="020B0602030504020204"/>
                <a:ea typeface="Lucida Sans" panose="020B0602030504020204"/>
                <a:cs typeface="Lucida Sans" panose="020B0602030504020204"/>
                <a:sym typeface="Lucida Sans" panose="020B0602030504020204"/>
              </a:rPr>
              <a:t>JOCUL COPIILOR ÎNTRE </a:t>
            </a:r>
            <a:r>
              <a:rPr lang="en-US">
                <a:latin typeface="Lucida Sans" panose="020B0602030504020204"/>
                <a:ea typeface="Lucida Sans" panose="020B0602030504020204"/>
                <a:cs typeface="Lucida Sans" panose="020B0602030504020204"/>
                <a:sym typeface="Lucida Sans" panose="020B0602030504020204"/>
              </a:rPr>
              <a:t>7-1</a:t>
            </a:r>
            <a:r>
              <a:rPr lang="ro-RO" altLang="en-US">
                <a:latin typeface="Lucida Sans" panose="020B0602030504020204"/>
                <a:ea typeface="Lucida Sans" panose="020B0602030504020204"/>
                <a:cs typeface="Lucida Sans" panose="020B0602030504020204"/>
                <a:sym typeface="Lucida Sans" panose="020B0602030504020204"/>
              </a:rPr>
              <a:t>1ANI</a:t>
            </a:r>
            <a:endParaRPr lang="ro-RO" altLang="en-US">
              <a:latin typeface="Lucida Sans" panose="020B0602030504020204"/>
              <a:ea typeface="Lucida Sans" panose="020B0602030504020204"/>
              <a:cs typeface="Lucida Sans" panose="020B0602030504020204"/>
              <a:sym typeface="Lucida Sans" panose="020B0602030504020204"/>
            </a:endParaRPr>
          </a:p>
        </p:txBody>
      </p:sp>
      <p:sp>
        <p:nvSpPr>
          <p:cNvPr id="350" name="Google Shape;350;g1f7b3b2aad5_1_1396"/>
          <p:cNvSpPr txBox="1">
            <a:spLocks noGrp="1"/>
          </p:cNvSpPr>
          <p:nvPr>
            <p:ph type="body" idx="1"/>
          </p:nvPr>
        </p:nvSpPr>
        <p:spPr>
          <a:xfrm>
            <a:off x="5180240" y="569327"/>
            <a:ext cx="6246600" cy="5657700"/>
          </a:xfrm>
          <a:prstGeom prst="rect">
            <a:avLst/>
          </a:prstGeom>
          <a:noFill/>
          <a:ln>
            <a:noFill/>
          </a:ln>
        </p:spPr>
        <p:txBody>
          <a:bodyPr spcFirstLastPara="1" wrap="square" lIns="91425" tIns="45700" rIns="91425" bIns="45700" anchor="t" anchorCtr="0">
            <a:normAutofit fontScale="70000" lnSpcReduction="10000"/>
          </a:bodyPr>
          <a:lstStyle/>
          <a:p>
            <a:pPr marL="228600" lvl="0" indent="-201295" algn="l" rtl="0">
              <a:lnSpc>
                <a:spcPct val="100000"/>
              </a:lnSpc>
              <a:spcBef>
                <a:spcPts val="0"/>
              </a:spcBef>
              <a:spcAft>
                <a:spcPts val="0"/>
              </a:spcAft>
              <a:buClr>
                <a:schemeClr val="dk2"/>
              </a:buClr>
              <a:buSzPct val="71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Jocul cu reguli începe în jurul a 7 ani și continuă până la 1</a:t>
            </a:r>
            <a:r>
              <a:rPr lang="en-US">
                <a:latin typeface="Lucida Sans" panose="020B0602030504020204"/>
                <a:ea typeface="Lucida Sans" panose="020B0602030504020204"/>
                <a:cs typeface="Lucida Sans" panose="020B0602030504020204"/>
                <a:sym typeface="Lucida Sans" panose="020B0602030504020204"/>
              </a:rPr>
              <a:t>1 – </a:t>
            </a:r>
            <a:r>
              <a:rPr lang="ro-RO" altLang="en-US">
                <a:latin typeface="Lucida Sans" panose="020B0602030504020204"/>
                <a:ea typeface="Lucida Sans" panose="020B0602030504020204"/>
                <a:cs typeface="Lucida Sans" panose="020B0602030504020204"/>
                <a:sym typeface="Lucida Sans" panose="020B0602030504020204"/>
              </a:rPr>
              <a:t>fieecare copil e diferit. </a:t>
            </a:r>
            <a:endParaRPr>
              <a:latin typeface="Lucida Sans" panose="020B0602030504020204"/>
              <a:ea typeface="Lucida Sans" panose="020B0602030504020204"/>
              <a:cs typeface="Lucida Sans" panose="020B0602030504020204"/>
              <a:sym typeface="Lucida Sans" panose="020B0602030504020204"/>
            </a:endParaRPr>
          </a:p>
          <a:p>
            <a:pPr marL="228600" lvl="0" indent="-201295" algn="l" rtl="0">
              <a:lnSpc>
                <a:spcPct val="100000"/>
              </a:lnSpc>
              <a:spcBef>
                <a:spcPts val="1000"/>
              </a:spcBef>
              <a:spcAft>
                <a:spcPts val="0"/>
              </a:spcAft>
              <a:buClr>
                <a:schemeClr val="dk2"/>
              </a:buClr>
              <a:buSzPct val="71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Trânta și lupta</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jocuri tematice mai agresive</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urmăriea/ vânătoarea</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de-a prinselea, etc. </a:t>
            </a:r>
            <a:endParaRPr>
              <a:latin typeface="Lucida Sans" panose="020B0602030504020204"/>
              <a:ea typeface="Lucida Sans" panose="020B0602030504020204"/>
              <a:cs typeface="Lucida Sans" panose="020B0602030504020204"/>
              <a:sym typeface="Lucida Sans" panose="020B0602030504020204"/>
            </a:endParaRPr>
          </a:p>
          <a:p>
            <a:pPr marL="685800" lvl="1" indent="-205740" algn="l" rtl="0">
              <a:lnSpc>
                <a:spcPct val="100000"/>
              </a:lnSpc>
              <a:spcBef>
                <a:spcPts val="500"/>
              </a:spcBef>
              <a:spcAft>
                <a:spcPts val="0"/>
              </a:spcAft>
              <a:buClr>
                <a:schemeClr val="dk2"/>
              </a:buClr>
              <a:buSzPct val="800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1"/>
              </a:rPr>
              <a:t>https://www.youtube.com/watch?v=iQ-GYbqRrio</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685800" lvl="1" indent="-205740" algn="l" rtl="0">
              <a:lnSpc>
                <a:spcPct val="100000"/>
              </a:lnSpc>
              <a:spcBef>
                <a:spcPts val="500"/>
              </a:spcBef>
              <a:spcAft>
                <a:spcPts val="0"/>
              </a:spcAft>
              <a:buClr>
                <a:schemeClr val="dk2"/>
              </a:buClr>
              <a:buSzPct val="80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Începe cu copii de același sex și apoi devine încrucișat</a:t>
            </a:r>
            <a:endParaRPr lang="ro-RO" altLang="en-US">
              <a:latin typeface="Lucida Sans" panose="020B0602030504020204"/>
              <a:ea typeface="Lucida Sans" panose="020B0602030504020204"/>
              <a:cs typeface="Lucida Sans" panose="020B0602030504020204"/>
              <a:sym typeface="Lucida Sans" panose="020B0602030504020204"/>
            </a:endParaRPr>
          </a:p>
          <a:p>
            <a:pPr marL="685800" lvl="1" indent="-205740" algn="l" rtl="0">
              <a:lnSpc>
                <a:spcPct val="100000"/>
              </a:lnSpc>
              <a:spcBef>
                <a:spcPts val="500"/>
              </a:spcBef>
              <a:spcAft>
                <a:spcPts val="0"/>
              </a:spcAft>
              <a:buClr>
                <a:schemeClr val="dk2"/>
              </a:buClr>
              <a:buSzPct val="80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Continuă și în </a:t>
            </a:r>
            <a:r>
              <a:rPr lang="en-US">
                <a:latin typeface="Lucida Sans" panose="020B0602030504020204"/>
                <a:ea typeface="Lucida Sans" panose="020B0602030504020204"/>
                <a:cs typeface="Lucida Sans" panose="020B0602030504020204"/>
                <a:sym typeface="Lucida Sans" panose="020B0602030504020204"/>
              </a:rPr>
              <a:t>adolescen</a:t>
            </a:r>
            <a:r>
              <a:rPr lang="ro-RO" altLang="en-US">
                <a:latin typeface="Lucida Sans" panose="020B0602030504020204"/>
                <a:ea typeface="Lucida Sans" panose="020B0602030504020204"/>
                <a:cs typeface="Lucida Sans" panose="020B0602030504020204"/>
                <a:sym typeface="Lucida Sans" panose="020B0602030504020204"/>
              </a:rPr>
              <a:t>ță</a:t>
            </a:r>
            <a:endParaRPr>
              <a:latin typeface="Lucida Sans" panose="020B0602030504020204"/>
              <a:ea typeface="Lucida Sans" panose="020B0602030504020204"/>
              <a:cs typeface="Lucida Sans" panose="020B0602030504020204"/>
              <a:sym typeface="Lucida Sans" panose="020B0602030504020204"/>
            </a:endParaRPr>
          </a:p>
          <a:p>
            <a:pPr marL="228600" lvl="0" indent="-201295" algn="l" rtl="0">
              <a:lnSpc>
                <a:spcPct val="100000"/>
              </a:lnSpc>
              <a:spcBef>
                <a:spcPts val="1000"/>
              </a:spcBef>
              <a:spcAft>
                <a:spcPts val="0"/>
              </a:spcAft>
              <a:buClr>
                <a:schemeClr val="dk2"/>
              </a:buClr>
              <a:buSzPct val="710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Sport</a:t>
            </a:r>
            <a:r>
              <a:rPr lang="ro-RO" altLang="en-US">
                <a:latin typeface="Lucida Sans" panose="020B0602030504020204"/>
                <a:ea typeface="Lucida Sans" panose="020B0602030504020204"/>
                <a:cs typeface="Lucida Sans" panose="020B0602030504020204"/>
                <a:sym typeface="Lucida Sans" panose="020B0602030504020204"/>
              </a:rPr>
              <a:t>uri</a:t>
            </a:r>
            <a:endParaRPr>
              <a:latin typeface="Lucida Sans" panose="020B0602030504020204"/>
              <a:ea typeface="Lucida Sans" panose="020B0602030504020204"/>
              <a:cs typeface="Lucida Sans" panose="020B0602030504020204"/>
              <a:sym typeface="Lucida Sans" panose="020B0602030504020204"/>
            </a:endParaRPr>
          </a:p>
          <a:p>
            <a:pPr marL="228600" lvl="0" indent="-201295" algn="l" rtl="0">
              <a:lnSpc>
                <a:spcPct val="100000"/>
              </a:lnSpc>
              <a:spcBef>
                <a:spcPts val="1000"/>
              </a:spcBef>
              <a:spcAft>
                <a:spcPts val="0"/>
              </a:spcAft>
              <a:buClr>
                <a:schemeClr val="dk2"/>
              </a:buClr>
              <a:buSzPct val="71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Asumarea riscului </a:t>
            </a:r>
            <a:endParaRPr>
              <a:latin typeface="Lucida Sans" panose="020B0602030504020204"/>
              <a:ea typeface="Lucida Sans" panose="020B0602030504020204"/>
              <a:cs typeface="Lucida Sans" panose="020B0602030504020204"/>
              <a:sym typeface="Lucida Sans" panose="020B0602030504020204"/>
            </a:endParaRPr>
          </a:p>
          <a:p>
            <a:pPr marL="228600" lvl="0" indent="-201295" algn="l" rtl="0">
              <a:lnSpc>
                <a:spcPct val="100000"/>
              </a:lnSpc>
              <a:spcBef>
                <a:spcPts val="1000"/>
              </a:spcBef>
              <a:spcAft>
                <a:spcPts val="0"/>
              </a:spcAft>
              <a:buClr>
                <a:schemeClr val="dk2"/>
              </a:buClr>
              <a:buSzPct val="710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Continu</a:t>
            </a:r>
            <a:r>
              <a:rPr lang="ro-RO" altLang="en-US">
                <a:latin typeface="Lucida Sans" panose="020B0602030504020204"/>
                <a:ea typeface="Lucida Sans" panose="020B0602030504020204"/>
                <a:cs typeface="Lucida Sans" panose="020B0602030504020204"/>
                <a:sym typeface="Lucida Sans" panose="020B0602030504020204"/>
              </a:rPr>
              <a:t>ă jocul de contruire, dar mult mai complex -</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cum ar fi </a:t>
            </a:r>
            <a:r>
              <a:rPr lang="en-US">
                <a:latin typeface="Lucida Sans" panose="020B0602030504020204"/>
                <a:ea typeface="Lucida Sans" panose="020B0602030504020204"/>
                <a:cs typeface="Lucida Sans" panose="020B0602030504020204"/>
                <a:sym typeface="Lucida Sans" panose="020B0602030504020204"/>
              </a:rPr>
              <a:t>Legos, </a:t>
            </a:r>
            <a:r>
              <a:rPr lang="ro-RO" altLang="en-US">
                <a:latin typeface="Lucida Sans" panose="020B0602030504020204"/>
                <a:ea typeface="Lucida Sans" panose="020B0602030504020204"/>
                <a:cs typeface="Lucida Sans" panose="020B0602030504020204"/>
                <a:sym typeface="Lucida Sans" panose="020B0602030504020204"/>
              </a:rPr>
              <a:t>piese complexe de interconectare</a:t>
            </a:r>
            <a:endParaRPr>
              <a:latin typeface="Lucida Sans" panose="020B0602030504020204"/>
              <a:ea typeface="Lucida Sans" panose="020B0602030504020204"/>
              <a:cs typeface="Lucida Sans" panose="020B0602030504020204"/>
              <a:sym typeface="Lucida Sans" panose="020B0602030504020204"/>
            </a:endParaRPr>
          </a:p>
          <a:p>
            <a:pPr marL="228600" lvl="0" indent="-201295" algn="l" rtl="0">
              <a:lnSpc>
                <a:spcPct val="100000"/>
              </a:lnSpc>
              <a:spcBef>
                <a:spcPts val="1000"/>
              </a:spcBef>
              <a:spcAft>
                <a:spcPts val="0"/>
              </a:spcAft>
              <a:buClr>
                <a:schemeClr val="dk2"/>
              </a:buClr>
              <a:buSzPct val="71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Jocul de colecție </a:t>
            </a:r>
            <a:r>
              <a:rPr lang="en-US">
                <a:latin typeface="Lucida Sans" panose="020B0602030504020204"/>
                <a:ea typeface="Lucida Sans" panose="020B0602030504020204"/>
                <a:cs typeface="Lucida Sans" panose="020B0602030504020204"/>
                <a:sym typeface="Lucida Sans" panose="020B0602030504020204"/>
              </a:rPr>
              <a:t>(c</a:t>
            </a:r>
            <a:r>
              <a:rPr lang="ro-RO" altLang="en-US">
                <a:latin typeface="Lucida Sans" panose="020B0602030504020204"/>
                <a:ea typeface="Lucida Sans" panose="020B0602030504020204"/>
                <a:cs typeface="Lucida Sans" panose="020B0602030504020204"/>
                <a:sym typeface="Lucida Sans" panose="020B0602030504020204"/>
              </a:rPr>
              <a:t>arduri</a:t>
            </a: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 șervețele, mașinuțe, ....</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alte obiecte</a:t>
            </a:r>
            <a:r>
              <a:rPr lang="en-US">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a:p>
            <a:pPr marL="228600" lvl="0" indent="-201295" algn="l" rtl="0">
              <a:lnSpc>
                <a:spcPct val="100000"/>
              </a:lnSpc>
              <a:spcBef>
                <a:spcPts val="1000"/>
              </a:spcBef>
              <a:spcAft>
                <a:spcPts val="0"/>
              </a:spcAft>
              <a:buClr>
                <a:schemeClr val="dk2"/>
              </a:buClr>
              <a:buSzPct val="710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Art</a:t>
            </a:r>
            <a:r>
              <a:rPr lang="ro-RO" altLang="en-US">
                <a:latin typeface="Lucida Sans" panose="020B0602030504020204"/>
                <a:ea typeface="Lucida Sans" panose="020B0602030504020204"/>
                <a:cs typeface="Lucida Sans" panose="020B0602030504020204"/>
                <a:sym typeface="Lucida Sans" panose="020B0602030504020204"/>
              </a:rPr>
              <a:t>a devine mai complexă</a:t>
            </a:r>
            <a:endParaRPr lang="ro-RO" altLang="en-US">
              <a:latin typeface="Lucida Sans" panose="020B0602030504020204"/>
              <a:ea typeface="Lucida Sans" panose="020B0602030504020204"/>
              <a:cs typeface="Lucida Sans" panose="020B0602030504020204"/>
              <a:sym typeface="Lucida Sans" panose="020B0602030504020204"/>
            </a:endParaRPr>
          </a:p>
          <a:p>
            <a:pPr marL="27305" lvl="0" indent="0" algn="l" rtl="0">
              <a:lnSpc>
                <a:spcPct val="100000"/>
              </a:lnSpc>
              <a:spcBef>
                <a:spcPts val="1000"/>
              </a:spcBef>
              <a:spcAft>
                <a:spcPts val="0"/>
              </a:spcAft>
              <a:buClr>
                <a:schemeClr val="dk2"/>
              </a:buClr>
              <a:buSzPct val="71000"/>
              <a:buFont typeface="Lucida Sans" panose="020B0602030504020204"/>
              <a:buNone/>
            </a:pPr>
            <a:r>
              <a:rPr lang="en-US">
                <a:latin typeface="Lucida Sans" panose="020B0602030504020204"/>
                <a:ea typeface="Lucida Sans" panose="020B0602030504020204"/>
                <a:cs typeface="Lucida Sans" panose="020B0602030504020204"/>
                <a:sym typeface="Lucida Sans" panose="020B0602030504020204"/>
              </a:rPr>
              <a:t> </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2"/>
              </a:rPr>
              <a:t>https://www.youtube.com/watch?v=AJxH2H4SXe0</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228600" lvl="0" indent="-115570" algn="l" rtl="0">
              <a:lnSpc>
                <a:spcPct val="100000"/>
              </a:lnSpc>
              <a:spcBef>
                <a:spcPts val="1000"/>
              </a:spcBef>
              <a:spcAft>
                <a:spcPts val="0"/>
              </a:spcAft>
              <a:buClr>
                <a:schemeClr val="dk2"/>
              </a:buClr>
              <a:buSzPct val="71000"/>
              <a:buNone/>
            </a:pPr>
            <a:endParaRPr>
              <a:latin typeface="Lucida Sans" panose="020B0602030504020204"/>
              <a:ea typeface="Lucida Sans" panose="020B0602030504020204"/>
              <a:cs typeface="Lucida Sans" panose="020B0602030504020204"/>
              <a:sym typeface="Lucida Sans" panose="020B0602030504020204"/>
            </a:endParaRPr>
          </a:p>
        </p:txBody>
      </p:sp>
      <p:pic>
        <p:nvPicPr>
          <p:cNvPr id="351" name="Google Shape;351;g1f7b3b2aad5_1_1396"/>
          <p:cNvPicPr preferRelativeResize="0"/>
          <p:nvPr/>
        </p:nvPicPr>
        <p:blipFill rotWithShape="1">
          <a:blip r:embed="rId3"/>
          <a:srcRect/>
          <a:stretch>
            <a:fillRect/>
          </a:stretch>
        </p:blipFill>
        <p:spPr>
          <a:xfrm>
            <a:off x="3242175" y="4736376"/>
            <a:ext cx="2042069" cy="204816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g1f7b3b2aad5_1_1403"/>
          <p:cNvSpPr txBox="1">
            <a:spLocks noGrp="1"/>
          </p:cNvSpPr>
          <p:nvPr>
            <p:ph type="title"/>
          </p:nvPr>
        </p:nvSpPr>
        <p:spPr>
          <a:xfrm>
            <a:off x="761800" y="559935"/>
            <a:ext cx="3832800" cy="4954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Play"/>
              <a:buNone/>
            </a:pPr>
            <a:r>
              <a:rPr lang="en-US">
                <a:latin typeface="Lucida Sans" panose="020B0602030504020204"/>
                <a:ea typeface="Lucida Sans" panose="020B0602030504020204"/>
                <a:cs typeface="Lucida Sans" panose="020B0602030504020204"/>
                <a:sym typeface="Lucida Sans" panose="020B0602030504020204"/>
              </a:rPr>
              <a:t>ADOLESCEN</a:t>
            </a:r>
            <a:r>
              <a:rPr lang="ro-RO" altLang="en-US">
                <a:latin typeface="Lucida Sans" panose="020B0602030504020204"/>
                <a:ea typeface="Lucida Sans" panose="020B0602030504020204"/>
                <a:cs typeface="Lucida Sans" panose="020B0602030504020204"/>
                <a:sym typeface="Lucida Sans" panose="020B0602030504020204"/>
              </a:rPr>
              <a:t>ȚA</a:t>
            </a:r>
            <a:endParaRPr>
              <a:latin typeface="Lucida Sans" panose="020B0602030504020204"/>
              <a:ea typeface="Lucida Sans" panose="020B0602030504020204"/>
              <a:cs typeface="Lucida Sans" panose="020B0602030504020204"/>
              <a:sym typeface="Lucida Sans" panose="020B0602030504020204"/>
            </a:endParaRPr>
          </a:p>
        </p:txBody>
      </p:sp>
      <p:sp>
        <p:nvSpPr>
          <p:cNvPr id="357" name="Google Shape;357;g1f7b3b2aad5_1_1403"/>
          <p:cNvSpPr txBox="1">
            <a:spLocks noGrp="1"/>
          </p:cNvSpPr>
          <p:nvPr>
            <p:ph type="body" idx="1"/>
          </p:nvPr>
        </p:nvSpPr>
        <p:spPr>
          <a:xfrm>
            <a:off x="5180240" y="569327"/>
            <a:ext cx="6246600" cy="5657700"/>
          </a:xfrm>
          <a:prstGeom prst="rect">
            <a:avLst/>
          </a:prstGeom>
          <a:noFill/>
          <a:ln>
            <a:noFill/>
          </a:ln>
        </p:spPr>
        <p:txBody>
          <a:bodyPr spcFirstLastPara="1" wrap="square" lIns="91425" tIns="45700" rIns="91425" bIns="45700" anchor="t" anchorCtr="0">
            <a:normAutofit fontScale="90000" lnSpcReduction="10000"/>
          </a:bodyPr>
          <a:lstStyle/>
          <a:p>
            <a:pPr marL="228600" lvl="0" indent="-228600" algn="l" rtl="0">
              <a:lnSpc>
                <a:spcPct val="100000"/>
              </a:lnSpc>
              <a:spcBef>
                <a:spcPts val="0"/>
              </a:spcBef>
              <a:spcAft>
                <a:spcPts val="0"/>
              </a:spcAft>
              <a:buClr>
                <a:schemeClr val="dk2"/>
              </a:buClr>
              <a:buSzPts val="192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Mai este vorba despre joacă</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Sau este vorba de </a:t>
            </a: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agrement/ destindere/timp liber</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până la această vârstă</a:t>
            </a:r>
            <a:r>
              <a:rPr lang="en-US">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a:p>
            <a:pPr marL="685800" lvl="1" indent="-228600" algn="l" rtl="0">
              <a:lnSpc>
                <a:spcPct val="100000"/>
              </a:lnSpc>
              <a:spcBef>
                <a:spcPts val="500"/>
              </a:spcBef>
              <a:spcAft>
                <a:spcPts val="0"/>
              </a:spcAft>
              <a:buClr>
                <a:schemeClr val="dk2"/>
              </a:buClr>
              <a:buSzPts val="16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Dep</a:t>
            </a:r>
            <a:r>
              <a:rPr lang="ro-RO" altLang="en-US">
                <a:latin typeface="Lucida Sans" panose="020B0602030504020204"/>
                <a:ea typeface="Lucida Sans" panose="020B0602030504020204"/>
                <a:cs typeface="Lucida Sans" panose="020B0602030504020204"/>
                <a:sym typeface="Lucida Sans" panose="020B0602030504020204"/>
              </a:rPr>
              <a:t>inde de definițiile peentru joc și timp liber</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100000"/>
              </a:lnSpc>
              <a:spcBef>
                <a:spcPts val="1000"/>
              </a:spcBef>
              <a:spcAft>
                <a:spcPts val="0"/>
              </a:spcAft>
              <a:buClr>
                <a:schemeClr val="dk2"/>
              </a:buClr>
              <a:buSzPts val="192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Joacă/ distracție continuă, riscantă </a:t>
            </a: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uneori, chiar mai riscantă</a:t>
            </a:r>
            <a:r>
              <a:rPr lang="en-US">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100000"/>
              </a:lnSpc>
              <a:spcBef>
                <a:spcPts val="1000"/>
              </a:spcBef>
              <a:spcAft>
                <a:spcPts val="0"/>
              </a:spcAft>
              <a:buClr>
                <a:schemeClr val="dk2"/>
              </a:buClr>
              <a:buSzPts val="192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Hobb</a:t>
            </a:r>
            <a:r>
              <a:rPr lang="ro-RO" altLang="en-US">
                <a:latin typeface="Lucida Sans" panose="020B0602030504020204"/>
                <a:ea typeface="Lucida Sans" panose="020B0602030504020204"/>
                <a:cs typeface="Lucida Sans" panose="020B0602030504020204"/>
                <a:sym typeface="Lucida Sans" panose="020B0602030504020204"/>
              </a:rPr>
              <a:t>y-uri </a:t>
            </a:r>
            <a:endParaRPr lang="ro-RO" altLang="en-US">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100000"/>
              </a:lnSpc>
              <a:spcBef>
                <a:spcPts val="1000"/>
              </a:spcBef>
              <a:spcAft>
                <a:spcPts val="0"/>
              </a:spcAft>
              <a:buClr>
                <a:schemeClr val="dk2"/>
              </a:buClr>
              <a:buSzPts val="192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Sport</a:t>
            </a:r>
            <a:r>
              <a:rPr lang="ro-RO" altLang="en-US">
                <a:latin typeface="Lucida Sans" panose="020B0602030504020204"/>
                <a:ea typeface="Lucida Sans" panose="020B0602030504020204"/>
                <a:cs typeface="Lucida Sans" panose="020B0602030504020204"/>
                <a:sym typeface="Lucida Sans" panose="020B0602030504020204"/>
              </a:rPr>
              <a:t>uri</a:t>
            </a:r>
            <a:endParaRPr lang="ro-RO" altLang="en-US">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100000"/>
              </a:lnSpc>
              <a:spcBef>
                <a:spcPts val="1000"/>
              </a:spcBef>
              <a:spcAft>
                <a:spcPts val="0"/>
              </a:spcAft>
              <a:buClr>
                <a:schemeClr val="dk2"/>
              </a:buClr>
              <a:buSzPts val="192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Filme </a:t>
            </a:r>
            <a:endParaRPr>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100000"/>
              </a:lnSpc>
              <a:spcBef>
                <a:spcPts val="1000"/>
              </a:spcBef>
              <a:spcAft>
                <a:spcPts val="0"/>
              </a:spcAft>
              <a:buClr>
                <a:schemeClr val="dk2"/>
              </a:buClr>
              <a:buSzPts val="192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Jocuri video</a:t>
            </a:r>
            <a:endParaRPr lang="ro-RO" altLang="en-US">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100000"/>
              </a:lnSpc>
              <a:spcBef>
                <a:spcPts val="1000"/>
              </a:spcBef>
              <a:spcAft>
                <a:spcPts val="0"/>
              </a:spcAft>
              <a:buClr>
                <a:schemeClr val="dk2"/>
              </a:buClr>
              <a:buSzPts val="192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Trimite texte (scrie)</a:t>
            </a:r>
            <a:endParaRPr>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100000"/>
              </a:lnSpc>
              <a:spcBef>
                <a:spcPts val="1000"/>
              </a:spcBef>
              <a:spcAft>
                <a:spcPts val="0"/>
              </a:spcAft>
              <a:buClr>
                <a:schemeClr val="dk2"/>
              </a:buClr>
              <a:buSzPts val="192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Adolecenții vor să socializeze, fie cu cei de vârstă apropiată fie cu alții.</a:t>
            </a:r>
            <a:endParaRPr>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1f7b3b2aad5_1_1413"/>
          <p:cNvSpPr txBox="1">
            <a:spLocks noGrp="1"/>
          </p:cNvSpPr>
          <p:nvPr>
            <p:ph type="title"/>
          </p:nvPr>
        </p:nvSpPr>
        <p:spPr>
          <a:xfrm>
            <a:off x="761800" y="559935"/>
            <a:ext cx="3832800" cy="4954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Play"/>
              <a:buNone/>
            </a:pPr>
            <a:r>
              <a:rPr lang="ro-RO" altLang="en-US">
                <a:latin typeface="Lucida Sans" panose="020B0602030504020204"/>
                <a:ea typeface="Lucida Sans" panose="020B0602030504020204"/>
                <a:cs typeface="Lucida Sans" panose="020B0602030504020204"/>
                <a:sym typeface="Lucida Sans" panose="020B0602030504020204"/>
              </a:rPr>
              <a:t>JOCUL CU REGULI </a:t>
            </a:r>
            <a:endParaRPr>
              <a:latin typeface="Lucida Sans" panose="020B0602030504020204"/>
              <a:ea typeface="Lucida Sans" panose="020B0602030504020204"/>
              <a:cs typeface="Lucida Sans" panose="020B0602030504020204"/>
              <a:sym typeface="Lucida Sans" panose="020B0602030504020204"/>
            </a:endParaRPr>
          </a:p>
        </p:txBody>
      </p:sp>
      <p:sp>
        <p:nvSpPr>
          <p:cNvPr id="363" name="Google Shape;363;g1f7b3b2aad5_1_1413"/>
          <p:cNvSpPr txBox="1">
            <a:spLocks noGrp="1"/>
          </p:cNvSpPr>
          <p:nvPr>
            <p:ph type="body" idx="1"/>
          </p:nvPr>
        </p:nvSpPr>
        <p:spPr>
          <a:xfrm>
            <a:off x="4289425" y="569595"/>
            <a:ext cx="7742555" cy="5657850"/>
          </a:xfrm>
          <a:prstGeom prst="rect">
            <a:avLst/>
          </a:prstGeom>
          <a:noFill/>
          <a:ln>
            <a:noFill/>
          </a:ln>
        </p:spPr>
        <p:txBody>
          <a:bodyPr spcFirstLastPara="1" wrap="square" lIns="91425" tIns="45700" rIns="91425" bIns="45700" anchor="t" anchorCtr="0">
            <a:normAutofit fontScale="77500" lnSpcReduction="20000"/>
          </a:bodyPr>
          <a:lstStyle/>
          <a:p>
            <a:pPr marL="228600" lvl="0" indent="-219710" algn="l" rtl="0">
              <a:lnSpc>
                <a:spcPct val="100000"/>
              </a:lnSpc>
              <a:spcBef>
                <a:spcPts val="0"/>
              </a:spcBef>
              <a:spcAft>
                <a:spcPts val="0"/>
              </a:spcAft>
              <a:buClr>
                <a:schemeClr val="dk2"/>
              </a:buClr>
              <a:buSzPct val="71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Copilul de 4 ani are nevoie de multă structură pentru a se juca după reguli</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685800" lvl="1" indent="-220980" algn="l" rtl="0">
              <a:lnSpc>
                <a:spcPct val="100000"/>
              </a:lnSpc>
              <a:spcBef>
                <a:spcPts val="500"/>
              </a:spcBef>
              <a:spcAft>
                <a:spcPts val="0"/>
              </a:spcAft>
              <a:buClr>
                <a:schemeClr val="dk2"/>
              </a:buClr>
              <a:buSzPct val="80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Poate să înceapă cu jocuri de tip </a:t>
            </a:r>
            <a:r>
              <a:rPr lang="en-US">
                <a:latin typeface="Lucida Sans" panose="020B0602030504020204"/>
                <a:ea typeface="Lucida Sans" panose="020B0602030504020204"/>
                <a:cs typeface="Lucida Sans" panose="020B0602030504020204"/>
                <a:sym typeface="Lucida Sans" panose="020B0602030504020204"/>
              </a:rPr>
              <a:t>Candyland,Chutes</a:t>
            </a:r>
            <a:r>
              <a:rPr lang="ro-RO" altLang="en-US">
                <a:latin typeface="Lucida Sans" panose="020B0602030504020204"/>
                <a:ea typeface="Lucida Sans" panose="020B0602030504020204"/>
                <a:cs typeface="Lucida Sans" panose="020B0602030504020204"/>
                <a:sym typeface="Lucida Sans" panose="020B0602030504020204"/>
              </a:rPr>
              <a:t> </a:t>
            </a:r>
            <a:r>
              <a:rPr lang="en-US">
                <a:latin typeface="Lucida Sans" panose="020B0602030504020204"/>
                <a:ea typeface="Lucida Sans" panose="020B0602030504020204"/>
                <a:cs typeface="Lucida Sans" panose="020B0602030504020204"/>
                <a:sym typeface="Lucida Sans" panose="020B0602030504020204"/>
              </a:rPr>
              <a:t>and Ladders</a:t>
            </a:r>
            <a:r>
              <a:rPr lang="ro-RO" alt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Piticot, Nu te supăra frate!, Ludo, șerpii și scările)</a:t>
            </a:r>
            <a:endParaRPr>
              <a:latin typeface="Lucida Sans" panose="020B0602030504020204"/>
              <a:ea typeface="Lucida Sans" panose="020B0602030504020204"/>
              <a:cs typeface="Lucida Sans" panose="020B0602030504020204"/>
              <a:sym typeface="Lucida Sans" panose="020B0602030504020204"/>
            </a:endParaRPr>
          </a:p>
          <a:p>
            <a:pPr marL="685800" lvl="1" indent="-220980" algn="l" rtl="0">
              <a:lnSpc>
                <a:spcPct val="100000"/>
              </a:lnSpc>
              <a:spcBef>
                <a:spcPts val="500"/>
              </a:spcBef>
              <a:spcAft>
                <a:spcPts val="0"/>
              </a:spcAft>
              <a:buClr>
                <a:schemeClr val="dk2"/>
              </a:buClr>
              <a:buSzPct val="80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Jocuri simple de potrivire cu imagini</a:t>
            </a:r>
            <a:endParaRPr lang="ro-RO" altLang="en-US">
              <a:latin typeface="Lucida Sans" panose="020B0602030504020204"/>
              <a:ea typeface="Lucida Sans" panose="020B0602030504020204"/>
              <a:cs typeface="Lucida Sans" panose="020B0602030504020204"/>
              <a:sym typeface="Lucida Sans" panose="020B0602030504020204"/>
            </a:endParaRPr>
          </a:p>
          <a:p>
            <a:pPr marL="685800" lvl="1" indent="-220980" algn="l" rtl="0">
              <a:lnSpc>
                <a:spcPct val="100000"/>
              </a:lnSpc>
              <a:spcBef>
                <a:spcPts val="500"/>
              </a:spcBef>
              <a:spcAft>
                <a:spcPts val="0"/>
              </a:spcAft>
              <a:buClr>
                <a:schemeClr val="dk2"/>
              </a:buClr>
              <a:buSzPct val="80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Titirezul/ Sfârleaza </a:t>
            </a:r>
            <a:endParaRPr lang="ro-RO" altLang="en-US">
              <a:latin typeface="Lucida Sans" panose="020B0602030504020204"/>
              <a:ea typeface="Lucida Sans" panose="020B0602030504020204"/>
              <a:cs typeface="Lucida Sans" panose="020B0602030504020204"/>
              <a:sym typeface="Lucida Sans" panose="020B0602030504020204"/>
            </a:endParaRPr>
          </a:p>
          <a:p>
            <a:pPr marL="685800" lvl="1" indent="-220980" algn="l" rtl="0">
              <a:lnSpc>
                <a:spcPct val="100000"/>
              </a:lnSpc>
              <a:spcBef>
                <a:spcPts val="500"/>
              </a:spcBef>
              <a:spcAft>
                <a:spcPts val="0"/>
              </a:spcAft>
              <a:buClr>
                <a:schemeClr val="dk2"/>
              </a:buClr>
              <a:buSzPct val="80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Nu sunt foarte buni la reguli de urmărire /etichetare </a:t>
            </a:r>
            <a:r>
              <a:rPr lang="en-US">
                <a:latin typeface="Lucida Sans" panose="020B0602030504020204"/>
                <a:ea typeface="Lucida Sans" panose="020B0602030504020204"/>
                <a:cs typeface="Lucida Sans" panose="020B0602030504020204"/>
                <a:sym typeface="Lucida Sans" panose="020B0602030504020204"/>
              </a:rPr>
              <a:t> </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1"/>
              </a:rPr>
              <a:t>https://www.youtube.com/watch?v=32bkyszGg_c</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685800" lvl="1" indent="-220980" algn="l" rtl="0">
              <a:lnSpc>
                <a:spcPct val="100000"/>
              </a:lnSpc>
              <a:spcBef>
                <a:spcPts val="500"/>
              </a:spcBef>
              <a:spcAft>
                <a:spcPts val="0"/>
              </a:spcAft>
              <a:buClr>
                <a:schemeClr val="dk2"/>
              </a:buClr>
              <a:buSzPct val="80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Deși nu reușesc, încearcă să respecte regulile sau le schimbă pe parcurs</a:t>
            </a:r>
            <a:endParaRPr>
              <a:latin typeface="Lucida Sans" panose="020B0602030504020204"/>
              <a:ea typeface="Lucida Sans" panose="020B0602030504020204"/>
              <a:cs typeface="Lucida Sans" panose="020B0602030504020204"/>
              <a:sym typeface="Lucida Sans" panose="020B0602030504020204"/>
            </a:endParaRPr>
          </a:p>
          <a:p>
            <a:pPr marL="228600" lvl="0" indent="-219710" algn="l" rtl="0">
              <a:lnSpc>
                <a:spcPct val="100000"/>
              </a:lnSpc>
              <a:spcBef>
                <a:spcPts val="1000"/>
              </a:spcBef>
              <a:spcAft>
                <a:spcPts val="0"/>
              </a:spcAft>
              <a:buClr>
                <a:schemeClr val="dk2"/>
              </a:buClr>
              <a:buSzPct val="71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La 5 ani, poate juca jocuri cu mai multe reguli </a:t>
            </a:r>
            <a:endParaRPr>
              <a:latin typeface="Lucida Sans" panose="020B0602030504020204"/>
              <a:ea typeface="Lucida Sans" panose="020B0602030504020204"/>
              <a:cs typeface="Lucida Sans" panose="020B0602030504020204"/>
              <a:sym typeface="Lucida Sans" panose="020B0602030504020204"/>
            </a:endParaRPr>
          </a:p>
          <a:p>
            <a:pPr marL="685800" lvl="1" indent="-220980" algn="l" rtl="0">
              <a:lnSpc>
                <a:spcPct val="100000"/>
              </a:lnSpc>
              <a:spcBef>
                <a:spcPts val="500"/>
              </a:spcBef>
              <a:spcAft>
                <a:spcPts val="0"/>
              </a:spcAft>
              <a:buClr>
                <a:schemeClr val="dk2"/>
              </a:buClr>
              <a:buSzPct val="800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2"/>
              </a:rPr>
              <a:t>https://www.youtube.com/watch?v=uVhC2aT6wQc</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228600" lvl="0" indent="-219710" algn="l" rtl="0">
              <a:lnSpc>
                <a:spcPct val="100000"/>
              </a:lnSpc>
              <a:spcBef>
                <a:spcPts val="1000"/>
              </a:spcBef>
              <a:spcAft>
                <a:spcPts val="0"/>
              </a:spcAft>
              <a:buClr>
                <a:schemeClr val="dk2"/>
              </a:buClr>
              <a:buSzPct val="71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La 7 ani este tipul de joacă preferat pentru mulți copii </a:t>
            </a:r>
            <a:endParaRPr>
              <a:latin typeface="Lucida Sans" panose="020B0602030504020204"/>
              <a:ea typeface="Lucida Sans" panose="020B0602030504020204"/>
              <a:cs typeface="Lucida Sans" panose="020B0602030504020204"/>
              <a:sym typeface="Lucida Sans" panose="020B0602030504020204"/>
            </a:endParaRPr>
          </a:p>
          <a:p>
            <a:pPr marL="685800" lvl="1" indent="-220980" algn="l" rtl="0">
              <a:lnSpc>
                <a:spcPct val="100000"/>
              </a:lnSpc>
              <a:spcBef>
                <a:spcPts val="500"/>
              </a:spcBef>
              <a:spcAft>
                <a:spcPts val="0"/>
              </a:spcAft>
              <a:buClr>
                <a:schemeClr val="dk2"/>
              </a:buClr>
              <a:buSzPct val="80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mai competitiv </a:t>
            </a:r>
            <a:endParaRPr>
              <a:latin typeface="Lucida Sans" panose="020B0602030504020204"/>
              <a:ea typeface="Lucida Sans" panose="020B0602030504020204"/>
              <a:cs typeface="Lucida Sans" panose="020B0602030504020204"/>
              <a:sym typeface="Lucida Sans" panose="020B0602030504020204"/>
            </a:endParaRPr>
          </a:p>
          <a:p>
            <a:pPr marL="685800" lvl="1" indent="-220980" algn="l" rtl="0">
              <a:lnSpc>
                <a:spcPct val="100000"/>
              </a:lnSpc>
              <a:spcBef>
                <a:spcPts val="500"/>
              </a:spcBef>
              <a:spcAft>
                <a:spcPts val="0"/>
              </a:spcAft>
              <a:buClr>
                <a:schemeClr val="dk2"/>
              </a:buClr>
              <a:buSzPct val="80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încearcă să coordoneze regulile cu ceilalți </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228600" lvl="0" indent="-219710" algn="l" rtl="0">
              <a:lnSpc>
                <a:spcPct val="100000"/>
              </a:lnSpc>
              <a:spcBef>
                <a:spcPts val="1000"/>
              </a:spcBef>
              <a:spcAft>
                <a:spcPts val="0"/>
              </a:spcAft>
              <a:buClr>
                <a:schemeClr val="dk2"/>
              </a:buClr>
              <a:buSzPct val="71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La 8 ani </a:t>
            </a: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sau chiar mai devreme</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este capabil să înceapă jocuri de strategie, cum ar fi șahul.</a:t>
            </a:r>
            <a:endParaRPr>
              <a:latin typeface="Lucida Sans" panose="020B0602030504020204"/>
              <a:ea typeface="Lucida Sans" panose="020B0602030504020204"/>
              <a:cs typeface="Lucida Sans" panose="020B0602030504020204"/>
              <a:sym typeface="Lucida Sans" panose="020B0602030504020204"/>
            </a:endParaRPr>
          </a:p>
          <a:p>
            <a:pPr marL="228600" lvl="0" indent="-219710" algn="l" rtl="0">
              <a:lnSpc>
                <a:spcPct val="100000"/>
              </a:lnSpc>
              <a:spcBef>
                <a:spcPts val="1000"/>
              </a:spcBef>
              <a:spcAft>
                <a:spcPts val="0"/>
              </a:spcAft>
              <a:buClr>
                <a:schemeClr val="dk2"/>
              </a:buClr>
              <a:buSzPct val="71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Pînă la </a:t>
            </a:r>
            <a:r>
              <a:rPr lang="en-US">
                <a:latin typeface="Lucida Sans" panose="020B0602030504020204"/>
                <a:ea typeface="Lucida Sans" panose="020B0602030504020204"/>
                <a:cs typeface="Lucida Sans" panose="020B0602030504020204"/>
                <a:sym typeface="Lucida Sans" panose="020B0602030504020204"/>
              </a:rPr>
              <a:t>11-12 </a:t>
            </a:r>
            <a:r>
              <a:rPr lang="ro-RO" altLang="en-US">
                <a:latin typeface="Lucida Sans" panose="020B0602030504020204"/>
                <a:ea typeface="Lucida Sans" panose="020B0602030504020204"/>
                <a:cs typeface="Lucida Sans" panose="020B0602030504020204"/>
                <a:sym typeface="Lucida Sans" panose="020B0602030504020204"/>
              </a:rPr>
              <a:t>ani </a:t>
            </a:r>
            <a:r>
              <a:rPr lang="en-US">
                <a:latin typeface="Lucida Sans" panose="020B0602030504020204"/>
                <a:ea typeface="Lucida Sans" panose="020B0602030504020204"/>
                <a:cs typeface="Lucida Sans" panose="020B0602030504020204"/>
                <a:sym typeface="Lucida Sans" panose="020B0602030504020204"/>
              </a:rPr>
              <a:t>– anticip</a:t>
            </a:r>
            <a:r>
              <a:rPr lang="ro-RO" altLang="en-US">
                <a:latin typeface="Lucida Sans" panose="020B0602030504020204"/>
                <a:ea typeface="Lucida Sans" panose="020B0602030504020204"/>
                <a:cs typeface="Lucida Sans" panose="020B0602030504020204"/>
                <a:sym typeface="Lucida Sans" panose="020B0602030504020204"/>
              </a:rPr>
              <a:t>ează probleme și oferă reguli pentru rezolvare.</a:t>
            </a:r>
            <a:endParaRPr>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1f7b3b2aad5_1_1418"/>
          <p:cNvSpPr txBox="1">
            <a:spLocks noGrp="1"/>
          </p:cNvSpPr>
          <p:nvPr>
            <p:ph type="title"/>
          </p:nvPr>
        </p:nvSpPr>
        <p:spPr>
          <a:xfrm>
            <a:off x="247650" y="537210"/>
            <a:ext cx="3261995" cy="497713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Play"/>
              <a:buNone/>
            </a:pPr>
            <a:r>
              <a:rPr lang="ro-RO" altLang="en-US">
                <a:latin typeface="Lucida Sans" panose="020B0602030504020204"/>
                <a:ea typeface="Lucida Sans" panose="020B0602030504020204"/>
                <a:cs typeface="Lucida Sans" panose="020B0602030504020204"/>
                <a:sym typeface="Lucida Sans" panose="020B0602030504020204"/>
              </a:rPr>
              <a:t>JOCUL PRIN </a:t>
            </a:r>
            <a:r>
              <a:rPr lang="en-US">
                <a:latin typeface="Lucida Sans" panose="020B0602030504020204"/>
                <a:ea typeface="Lucida Sans" panose="020B0602030504020204"/>
                <a:cs typeface="Lucida Sans" panose="020B0602030504020204"/>
                <a:sym typeface="Lucida Sans" panose="020B0602030504020204"/>
              </a:rPr>
              <a:t>ART</a:t>
            </a:r>
            <a:r>
              <a:rPr lang="ro-RO" altLang="en-US">
                <a:latin typeface="Lucida Sans" panose="020B0602030504020204"/>
                <a:ea typeface="Lucida Sans" panose="020B0602030504020204"/>
                <a:cs typeface="Lucida Sans" panose="020B0602030504020204"/>
                <a:sym typeface="Lucida Sans" panose="020B0602030504020204"/>
              </a:rPr>
              <a:t>Ă și MUZICĂ </a:t>
            </a:r>
            <a:endParaRPr>
              <a:latin typeface="Lucida Sans" panose="020B0602030504020204"/>
              <a:ea typeface="Lucida Sans" panose="020B0602030504020204"/>
              <a:cs typeface="Lucida Sans" panose="020B0602030504020204"/>
              <a:sym typeface="Lucida Sans" panose="020B0602030504020204"/>
            </a:endParaRPr>
          </a:p>
        </p:txBody>
      </p:sp>
      <p:sp>
        <p:nvSpPr>
          <p:cNvPr id="370" name="Google Shape;370;g1f7b3b2aad5_1_1418"/>
          <p:cNvSpPr txBox="1">
            <a:spLocks noGrp="1"/>
          </p:cNvSpPr>
          <p:nvPr>
            <p:ph type="body" idx="1"/>
          </p:nvPr>
        </p:nvSpPr>
        <p:spPr>
          <a:xfrm>
            <a:off x="3623945" y="261620"/>
            <a:ext cx="8074660" cy="6597650"/>
          </a:xfrm>
          <a:prstGeom prst="rect">
            <a:avLst/>
          </a:prstGeom>
          <a:noFill/>
          <a:ln>
            <a:noFill/>
          </a:ln>
        </p:spPr>
        <p:txBody>
          <a:bodyPr spcFirstLastPara="1" wrap="square" lIns="91425" tIns="45700" rIns="91425" bIns="45700" anchor="t" anchorCtr="0">
            <a:normAutofit fontScale="70000" lnSpcReduction="20000"/>
          </a:bodyPr>
          <a:lstStyle/>
          <a:p>
            <a:pPr marL="228600" lvl="0" indent="-210185" algn="l" rtl="0">
              <a:lnSpc>
                <a:spcPct val="100000"/>
              </a:lnSpc>
              <a:spcBef>
                <a:spcPts val="0"/>
              </a:spcBef>
              <a:spcAft>
                <a:spcPts val="0"/>
              </a:spcAft>
              <a:buClr>
                <a:schemeClr val="dk2"/>
              </a:buClr>
              <a:buSzPct val="71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Se bucură de realizarea unor lucrări realiste de artă </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1"/>
              </a:rPr>
              <a:t>https://www.youtube.com/watch?v=6BlLZL1-tUY</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și adeseori este încântat de diverse ateliere și meșteșuguri (vârsta preșcolară), având continuitate pentru unii până la maturitate.</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228600" lvl="0" indent="-210185" algn="l" rtl="0">
              <a:lnSpc>
                <a:spcPct val="100000"/>
              </a:lnSpc>
              <a:spcBef>
                <a:spcPts val="1000"/>
              </a:spcBef>
              <a:spcAft>
                <a:spcPts val="0"/>
              </a:spcAft>
              <a:buClr>
                <a:schemeClr val="dk2"/>
              </a:buClr>
              <a:buSzPct val="71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Jocul prin muzică include inventarea de cântece, folosirea rimelor</a:t>
            </a:r>
            <a:endParaRPr>
              <a:latin typeface="Lucida Sans" panose="020B0602030504020204"/>
              <a:ea typeface="Lucida Sans" panose="020B0602030504020204"/>
              <a:cs typeface="Lucida Sans" panose="020B0602030504020204"/>
              <a:sym typeface="Lucida Sans" panose="020B0602030504020204"/>
            </a:endParaRPr>
          </a:p>
          <a:p>
            <a:pPr marL="685800" lvl="1" indent="-213360" algn="l" rtl="0">
              <a:lnSpc>
                <a:spcPct val="100000"/>
              </a:lnSpc>
              <a:spcBef>
                <a:spcPts val="500"/>
              </a:spcBef>
              <a:spcAft>
                <a:spcPts val="0"/>
              </a:spcAft>
              <a:buClr>
                <a:schemeClr val="dk2"/>
              </a:buClr>
              <a:buSzPct val="800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M</a:t>
            </a:r>
            <a:r>
              <a:rPr lang="ro-RO" altLang="en-US">
                <a:latin typeface="Lucida Sans" panose="020B0602030504020204"/>
                <a:ea typeface="Lucida Sans" panose="020B0602030504020204"/>
                <a:cs typeface="Lucida Sans" panose="020B0602030504020204"/>
                <a:sym typeface="Lucida Sans" panose="020B0602030504020204"/>
              </a:rPr>
              <a:t>ișcarea în timp, cu muzica </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1143000" lvl="2" indent="-214630" algn="l" rtl="0">
              <a:lnSpc>
                <a:spcPct val="100000"/>
              </a:lnSpc>
              <a:spcBef>
                <a:spcPts val="500"/>
              </a:spcBef>
              <a:spcAft>
                <a:spcPts val="0"/>
              </a:spcAft>
              <a:buClr>
                <a:schemeClr val="dk2"/>
              </a:buClr>
              <a:buSzPct val="720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2"/>
              </a:rPr>
              <a:t>https://www.youtube.com/watch?v=IDJfKOclUPA</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1143000" lvl="2" indent="-214630" algn="l" rtl="0">
              <a:lnSpc>
                <a:spcPct val="100000"/>
              </a:lnSpc>
              <a:spcBef>
                <a:spcPts val="500"/>
              </a:spcBef>
              <a:spcAft>
                <a:spcPts val="0"/>
              </a:spcAft>
              <a:buClr>
                <a:schemeClr val="dk2"/>
              </a:buClr>
              <a:buSzPct val="720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3"/>
              </a:rPr>
              <a:t>https://www.youtube.com/watch?v=4kP4oOlpFW0</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este lung, dar urmăriți-l pt. a vă face o idee</a:t>
            </a:r>
            <a:r>
              <a:rPr lang="en-US">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a:p>
            <a:pPr marL="1143000" lvl="2" indent="-214630" algn="l" rtl="0">
              <a:lnSpc>
                <a:spcPct val="100000"/>
              </a:lnSpc>
              <a:spcBef>
                <a:spcPts val="500"/>
              </a:spcBef>
              <a:spcAft>
                <a:spcPts val="0"/>
              </a:spcAft>
              <a:buClr>
                <a:schemeClr val="dk2"/>
              </a:buClr>
              <a:buSzPct val="720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4"/>
              </a:rPr>
              <a:t>https://www.youtube.com/watch?v=UcCo2N9Tkfs</a:t>
            </a:r>
            <a:r>
              <a:rPr lang="en-US">
                <a:latin typeface="Lucida Sans" panose="020B0602030504020204"/>
                <a:ea typeface="Lucida Sans" panose="020B0602030504020204"/>
                <a:cs typeface="Lucida Sans" panose="020B0602030504020204"/>
                <a:sym typeface="Lucida Sans" panose="020B0602030504020204"/>
              </a:rPr>
              <a:t> (6 </a:t>
            </a:r>
            <a:r>
              <a:rPr lang="ro-RO" altLang="en-US">
                <a:latin typeface="Lucida Sans" panose="020B0602030504020204"/>
                <a:ea typeface="Lucida Sans" panose="020B0602030504020204"/>
                <a:cs typeface="Lucida Sans" panose="020B0602030504020204"/>
                <a:sym typeface="Lucida Sans" panose="020B0602030504020204"/>
              </a:rPr>
              <a:t>ani</a:t>
            </a:r>
            <a:r>
              <a:rPr lang="en-US">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a:p>
            <a:pPr marL="685800" lvl="1" indent="-213360" algn="l" rtl="0">
              <a:lnSpc>
                <a:spcPct val="100000"/>
              </a:lnSpc>
              <a:spcBef>
                <a:spcPts val="500"/>
              </a:spcBef>
              <a:spcAft>
                <a:spcPts val="0"/>
              </a:spcAft>
              <a:buClr>
                <a:schemeClr val="dk2"/>
              </a:buClr>
              <a:buSzPct val="800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Dan</a:t>
            </a:r>
            <a:r>
              <a:rPr lang="ro-RO" altLang="en-US">
                <a:latin typeface="Lucida Sans" panose="020B0602030504020204"/>
                <a:ea typeface="Lucida Sans" panose="020B0602030504020204"/>
                <a:cs typeface="Lucida Sans" panose="020B0602030504020204"/>
                <a:sym typeface="Lucida Sans" panose="020B0602030504020204"/>
              </a:rPr>
              <a:t>sul începe devreme </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5"/>
              </a:rPr>
              <a:t>https://www.youtube.com/watch?v=lidYDN2YgKY</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și se îmbunătățește odată cu abilitățile motorii </a:t>
            </a:r>
            <a:r>
              <a:rPr lang="en-US">
                <a:latin typeface="Lucida Sans" panose="020B0602030504020204"/>
                <a:ea typeface="Lucida Sans" panose="020B0602030504020204"/>
                <a:cs typeface="Lucida Sans" panose="020B0602030504020204"/>
                <a:sym typeface="Lucida Sans" panose="020B0602030504020204"/>
              </a:rPr>
              <a:t> </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6"/>
              </a:rPr>
              <a:t>https://www.youtube.com/watch?v=AcMmLmvOYTo</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sare înainte, la partea de dans</a:t>
            </a:r>
            <a:r>
              <a:rPr lang="en-US">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a:p>
            <a:pPr marL="685800" lvl="1" indent="-213360" algn="l" rtl="0">
              <a:lnSpc>
                <a:spcPct val="100000"/>
              </a:lnSpc>
              <a:spcBef>
                <a:spcPts val="500"/>
              </a:spcBef>
              <a:spcAft>
                <a:spcPts val="0"/>
              </a:spcAft>
              <a:buClr>
                <a:schemeClr val="dk2"/>
              </a:buClr>
              <a:buSzPct val="80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Folosește </a:t>
            </a:r>
            <a:r>
              <a:rPr lang="en-US">
                <a:latin typeface="Lucida Sans" panose="020B0602030504020204"/>
                <a:ea typeface="Lucida Sans" panose="020B0602030504020204"/>
                <a:cs typeface="Lucida Sans" panose="020B0602030504020204"/>
                <a:sym typeface="Lucida Sans" panose="020B0602030504020204"/>
              </a:rPr>
              <a:t>instrument</a:t>
            </a:r>
            <a:r>
              <a:rPr lang="ro-RO" altLang="en-US">
                <a:latin typeface="Lucida Sans" panose="020B0602030504020204"/>
                <a:ea typeface="Lucida Sans" panose="020B0602030504020204"/>
                <a:cs typeface="Lucida Sans" panose="020B0602030504020204"/>
                <a:sym typeface="Lucida Sans" panose="020B0602030504020204"/>
              </a:rPr>
              <a:t>e pentru a crea muzică </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1143000" lvl="2" indent="-214630" algn="l" rtl="0">
              <a:lnSpc>
                <a:spcPct val="100000"/>
              </a:lnSpc>
              <a:spcBef>
                <a:spcPts val="500"/>
              </a:spcBef>
              <a:spcAft>
                <a:spcPts val="0"/>
              </a:spcAft>
              <a:buClr>
                <a:schemeClr val="dk2"/>
              </a:buClr>
              <a:buSzPct val="720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7"/>
              </a:rPr>
              <a:t>https://www.youtube.com/watch?v=lRegL7TE31o</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grădiniță</a:t>
            </a:r>
            <a:r>
              <a:rPr lang="en-US">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a:p>
            <a:pPr marL="1143000" lvl="2" indent="-214630" algn="l" rtl="0">
              <a:lnSpc>
                <a:spcPct val="100000"/>
              </a:lnSpc>
              <a:spcBef>
                <a:spcPts val="500"/>
              </a:spcBef>
              <a:spcAft>
                <a:spcPts val="0"/>
              </a:spcAft>
              <a:buClr>
                <a:schemeClr val="dk2"/>
              </a:buClr>
              <a:buSzPct val="72000"/>
              <a:buFont typeface="Lucida Sans" panose="020B0602030504020204"/>
              <a:buChar char="•"/>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8"/>
              </a:rPr>
              <a:t>https://www.youtube.com/watch?v=VPMxe9ruxTE</a:t>
            </a:r>
            <a:r>
              <a:rPr lang="en-US">
                <a:latin typeface="Lucida Sans" panose="020B0602030504020204"/>
                <a:ea typeface="Lucida Sans" panose="020B0602030504020204"/>
                <a:cs typeface="Lucida Sans" panose="020B0602030504020204"/>
                <a:sym typeface="Lucida Sans" panose="020B0602030504020204"/>
              </a:rPr>
              <a:t>  (5</a:t>
            </a:r>
            <a:r>
              <a:rPr lang="ro-RO" altLang="en-US">
                <a:latin typeface="Lucida Sans" panose="020B0602030504020204"/>
                <a:ea typeface="Lucida Sans" panose="020B0602030504020204"/>
                <a:cs typeface="Lucida Sans" panose="020B0602030504020204"/>
                <a:sym typeface="Lucida Sans" panose="020B0602030504020204"/>
              </a:rPr>
              <a:t> ani</a:t>
            </a:r>
            <a:r>
              <a:rPr lang="en-US">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a:p>
            <a:pPr marL="228600" lvl="0" indent="-210185" algn="l" rtl="0">
              <a:lnSpc>
                <a:spcPct val="100000"/>
              </a:lnSpc>
              <a:spcBef>
                <a:spcPts val="1000"/>
              </a:spcBef>
              <a:spcAft>
                <a:spcPts val="0"/>
              </a:spcAft>
              <a:buClr>
                <a:schemeClr val="dk2"/>
              </a:buClr>
              <a:buSzPct val="71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În cele din urmă, poate progresa spre a învăța să cânte la un instrument și să se implice foarte mult în artă </a:t>
            </a:r>
            <a:endParaRPr>
              <a:latin typeface="Lucida Sans" panose="020B0602030504020204"/>
              <a:ea typeface="Lucida Sans" panose="020B0602030504020204"/>
              <a:cs typeface="Lucida Sans" panose="020B0602030504020204"/>
              <a:sym typeface="Lucida Sans" panose="020B0602030504020204"/>
            </a:endParaRPr>
          </a:p>
          <a:p>
            <a:pPr marL="685800" lvl="1" indent="-213360" algn="l" rtl="0">
              <a:lnSpc>
                <a:spcPct val="100000"/>
              </a:lnSpc>
              <a:spcBef>
                <a:spcPts val="500"/>
              </a:spcBef>
              <a:spcAft>
                <a:spcPts val="0"/>
              </a:spcAft>
              <a:buClr>
                <a:schemeClr val="dk2"/>
              </a:buClr>
              <a:buSzPct val="80000"/>
              <a:buFont typeface="Lucida Sans" panose="020B0602030504020204"/>
              <a:buChar char="–"/>
            </a:pPr>
            <a:r>
              <a:rPr lang="ro-RO" altLang="en-US">
                <a:latin typeface="Lucida Sans" panose="020B0602030504020204"/>
                <a:ea typeface="Lucida Sans" panose="020B0602030504020204"/>
                <a:cs typeface="Lucida Sans" panose="020B0602030504020204"/>
                <a:sym typeface="Lucida Sans" panose="020B0602030504020204"/>
              </a:rPr>
              <a:t>Cântă la un instrument pe la 8 ani </a:t>
            </a: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sau chiar mai devreme</a:t>
            </a:r>
            <a:r>
              <a:rPr lang="en-US">
                <a:latin typeface="Lucida Sans" panose="020B0602030504020204"/>
                <a:ea typeface="Lucida Sans" panose="020B0602030504020204"/>
                <a:cs typeface="Lucida Sans" panose="020B0602030504020204"/>
                <a:sym typeface="Lucida Sans" panose="020B0602030504020204"/>
              </a:rPr>
              <a:t>) </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9"/>
              </a:rPr>
              <a:t>https://www.youtube.com/watch?v=YzEuFkT2G24</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și</a:t>
            </a:r>
            <a:r>
              <a:rPr lang="en-US">
                <a:latin typeface="Lucida Sans" panose="020B0602030504020204"/>
                <a:ea typeface="Lucida Sans" panose="020B0602030504020204"/>
                <a:cs typeface="Lucida Sans" panose="020B0602030504020204"/>
                <a:sym typeface="Lucida Sans" panose="020B0602030504020204"/>
              </a:rPr>
              <a:t>  </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6"/>
              </a:rPr>
              <a:t>https://www.youtube.com/watch?v=AcMmLmvOYTo</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685800" lvl="1" indent="-213360" algn="l" rtl="0">
              <a:lnSpc>
                <a:spcPct val="100000"/>
              </a:lnSpc>
              <a:spcBef>
                <a:spcPts val="500"/>
              </a:spcBef>
              <a:spcAft>
                <a:spcPts val="0"/>
              </a:spcAft>
              <a:buClr>
                <a:schemeClr val="dk2"/>
              </a:buClr>
              <a:buSzPct val="800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Art</a:t>
            </a:r>
            <a:r>
              <a:rPr lang="ro-RO" altLang="en-US">
                <a:latin typeface="Lucida Sans" panose="020B0602030504020204"/>
                <a:ea typeface="Lucida Sans" panose="020B0602030504020204"/>
                <a:cs typeface="Lucida Sans" panose="020B0602030504020204"/>
                <a:sym typeface="Lucida Sans" panose="020B0602030504020204"/>
              </a:rPr>
              <a:t>a poate începe de foarte timpuriu și devine pur și simplu mai</a:t>
            </a:r>
            <a:r>
              <a:rPr lang="en-US">
                <a:latin typeface="Lucida Sans" panose="020B0602030504020204"/>
                <a:ea typeface="Lucida Sans" panose="020B0602030504020204"/>
                <a:cs typeface="Lucida Sans" panose="020B0602030504020204"/>
                <a:sym typeface="Lucida Sans" panose="020B0602030504020204"/>
              </a:rPr>
              <a:t> complex</a:t>
            </a:r>
            <a:r>
              <a:rPr lang="ro-RO" altLang="en-US">
                <a:latin typeface="Lucida Sans" panose="020B0602030504020204"/>
                <a:ea typeface="Lucida Sans" panose="020B0602030504020204"/>
                <a:cs typeface="Lucida Sans" panose="020B0602030504020204"/>
                <a:sym typeface="Lucida Sans" panose="020B0602030504020204"/>
              </a:rPr>
              <a:t>ă</a:t>
            </a:r>
            <a:r>
              <a:rPr lang="en-US">
                <a:latin typeface="Lucida Sans" panose="020B0602030504020204"/>
                <a:ea typeface="Lucida Sans" panose="020B0602030504020204"/>
                <a:cs typeface="Lucida Sans" panose="020B0602030504020204"/>
                <a:sym typeface="Lucida Sans" panose="020B0602030504020204"/>
              </a:rPr>
              <a:t>/ realistic</a:t>
            </a:r>
            <a:r>
              <a:rPr lang="ro-RO" altLang="en-US">
                <a:latin typeface="Lucida Sans" panose="020B0602030504020204"/>
                <a:ea typeface="Lucida Sans" panose="020B0602030504020204"/>
                <a:cs typeface="Lucida Sans" panose="020B0602030504020204"/>
                <a:sym typeface="Lucida Sans" panose="020B0602030504020204"/>
              </a:rPr>
              <a:t>ă</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sau</a:t>
            </a:r>
            <a:r>
              <a:rPr lang="en-US">
                <a:latin typeface="Lucida Sans" panose="020B0602030504020204"/>
                <a:ea typeface="Lucida Sans" panose="020B0602030504020204"/>
                <a:cs typeface="Lucida Sans" panose="020B0602030504020204"/>
                <a:sym typeface="Lucida Sans" panose="020B0602030504020204"/>
              </a:rPr>
              <a:t> artistic</a:t>
            </a:r>
            <a:r>
              <a:rPr lang="ro-RO" altLang="en-US">
                <a:latin typeface="Lucida Sans" panose="020B0602030504020204"/>
                <a:ea typeface="Lucida Sans" panose="020B0602030504020204"/>
                <a:cs typeface="Lucida Sans" panose="020B0602030504020204"/>
                <a:sym typeface="Lucida Sans" panose="020B0602030504020204"/>
              </a:rPr>
              <a:t>ă, pe măsură ce copiii cresc.</a:t>
            </a:r>
            <a:r>
              <a:rPr lang="en-US">
                <a:latin typeface="Lucida Sans" panose="020B0602030504020204"/>
                <a:ea typeface="Lucida Sans" panose="020B0602030504020204"/>
                <a:cs typeface="Lucida Sans" panose="020B0602030504020204"/>
                <a:sym typeface="Lucida Sans" panose="020B0602030504020204"/>
              </a:rPr>
              <a:t> </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10"/>
              </a:rPr>
              <a:t>https://www.youtube.com/watch?v=1KeSkURoYKA</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685800" lvl="1" indent="-213360" algn="l" rtl="0">
              <a:lnSpc>
                <a:spcPct val="100000"/>
              </a:lnSpc>
              <a:spcBef>
                <a:spcPts val="500"/>
              </a:spcBef>
              <a:spcAft>
                <a:spcPts val="0"/>
              </a:spcAft>
              <a:buClr>
                <a:schemeClr val="dk2"/>
              </a:buClr>
              <a:buSzPct val="80000"/>
              <a:buFont typeface="Lucida Sans" panose="020B0602030504020204"/>
              <a:buChar char="–"/>
            </a:pPr>
            <a:r>
              <a:rPr lang="en-US">
                <a:latin typeface="Lucida Sans" panose="020B0602030504020204"/>
                <a:ea typeface="Lucida Sans" panose="020B0602030504020204"/>
                <a:cs typeface="Lucida Sans" panose="020B0602030504020204"/>
                <a:sym typeface="Lucida Sans" panose="020B0602030504020204"/>
              </a:rPr>
              <a:t> </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11"/>
              </a:rPr>
              <a:t>https://www.nytimes.com/2022/09/26/style/andres-valencia-art-paintings.html</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cf0ef35b72_0_46"/>
          <p:cNvSpPr txBox="1">
            <a:spLocks noGrp="1"/>
          </p:cNvSpPr>
          <p:nvPr>
            <p:ph type="title"/>
          </p:nvPr>
        </p:nvSpPr>
        <p:spPr>
          <a:xfrm>
            <a:off x="761900" y="559807"/>
            <a:ext cx="3833400" cy="4953600"/>
          </a:xfrm>
          <a:prstGeom prst="rect">
            <a:avLst/>
          </a:prstGeom>
        </p:spPr>
        <p:txBody>
          <a:bodyPr spcFirstLastPara="1" wrap="square" lIns="111750" tIns="55850" rIns="111750" bIns="55850" anchor="t" anchorCtr="0">
            <a:normAutofit/>
          </a:bodyPr>
          <a:lstStyle/>
          <a:p>
            <a:pPr marL="0" lvl="0" indent="0" algn="r" rtl="0">
              <a:spcBef>
                <a:spcPts val="0"/>
              </a:spcBef>
              <a:spcAft>
                <a:spcPts val="0"/>
              </a:spcAft>
              <a:buNone/>
            </a:pPr>
            <a:r>
              <a:rPr lang="ro-RO" altLang="en-US">
                <a:latin typeface="Lucida Sans" panose="020B0602030504020204"/>
                <a:ea typeface="Lucida Sans" panose="020B0602030504020204"/>
                <a:cs typeface="Lucida Sans" panose="020B0602030504020204"/>
                <a:sym typeface="Lucida Sans" panose="020B0602030504020204"/>
              </a:rPr>
              <a:t>Jocul riscant</a:t>
            </a:r>
            <a:endParaRPr>
              <a:latin typeface="Lucida Sans" panose="020B0602030504020204"/>
              <a:ea typeface="Lucida Sans" panose="020B0602030504020204"/>
              <a:cs typeface="Lucida Sans" panose="020B0602030504020204"/>
              <a:sym typeface="Lucida Sans" panose="020B0602030504020204"/>
            </a:endParaRPr>
          </a:p>
        </p:txBody>
      </p:sp>
      <p:sp>
        <p:nvSpPr>
          <p:cNvPr id="377" name="Google Shape;377;g2cf0ef35b72_0_46"/>
          <p:cNvSpPr txBox="1">
            <a:spLocks noGrp="1"/>
          </p:cNvSpPr>
          <p:nvPr>
            <p:ph type="body" idx="1"/>
          </p:nvPr>
        </p:nvSpPr>
        <p:spPr>
          <a:xfrm>
            <a:off x="5180920" y="569197"/>
            <a:ext cx="6247500" cy="5656500"/>
          </a:xfrm>
          <a:prstGeom prst="rect">
            <a:avLst/>
          </a:prstGeom>
        </p:spPr>
        <p:txBody>
          <a:bodyPr spcFirstLastPara="1" wrap="square" lIns="111750" tIns="55850" rIns="111750" bIns="55850" anchor="t" anchorCtr="0">
            <a:normAutofit lnSpcReduction="20000"/>
          </a:bodyPr>
          <a:lstStyle/>
          <a:p>
            <a:pPr marL="228600" lvl="0" indent="-228600" algn="l" rtl="0">
              <a:lnSpc>
                <a:spcPct val="90000"/>
              </a:lnSpc>
              <a:spcBef>
                <a:spcPts val="0"/>
              </a:spcBef>
              <a:spcAft>
                <a:spcPts val="0"/>
              </a:spcAft>
              <a:buClr>
                <a:schemeClr val="dk2"/>
              </a:buClr>
              <a:buSzPts val="1440"/>
              <a:buFont typeface="Lucida Sans" panose="020B0602030504020204"/>
              <a:buChar char="•"/>
            </a:pPr>
            <a:endParaRPr lang="en-US" sz="1800">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0"/>
              </a:spcBef>
              <a:spcAft>
                <a:spcPts val="0"/>
              </a:spcAft>
              <a:buClr>
                <a:schemeClr val="dk2"/>
              </a:buClr>
              <a:buSzPts val="1440"/>
              <a:buFont typeface="Lucida Sans" panose="020B0602030504020204"/>
              <a:buChar char="•"/>
            </a:pPr>
            <a:r>
              <a:rPr lang="en-US" sz="1800">
                <a:latin typeface="Lucida Sans" panose="020B0602030504020204"/>
                <a:ea typeface="Lucida Sans" panose="020B0602030504020204"/>
                <a:cs typeface="Lucida Sans" panose="020B0602030504020204"/>
                <a:sym typeface="Lucida Sans" panose="020B0602030504020204"/>
              </a:rPr>
              <a:t>Definit ca „form</a:t>
            </a:r>
            <a:r>
              <a:rPr lang="ro-RO" altLang="en-US" sz="1800">
                <a:latin typeface="Lucida Sans" panose="020B0602030504020204"/>
                <a:ea typeface="Lucida Sans" panose="020B0602030504020204"/>
                <a:cs typeface="Lucida Sans" panose="020B0602030504020204"/>
                <a:sym typeface="Lucida Sans" panose="020B0602030504020204"/>
              </a:rPr>
              <a:t>ă</a:t>
            </a:r>
            <a:r>
              <a:rPr lang="en-US" sz="1800">
                <a:latin typeface="Lucida Sans" panose="020B0602030504020204"/>
                <a:ea typeface="Lucida Sans" panose="020B0602030504020204"/>
                <a:cs typeface="Lucida Sans" panose="020B0602030504020204"/>
                <a:sym typeface="Lucida Sans" panose="020B0602030504020204"/>
              </a:rPr>
              <a:t> palpitant</a:t>
            </a:r>
            <a:r>
              <a:rPr lang="ro-RO" altLang="en-US" sz="1800">
                <a:latin typeface="Lucida Sans" panose="020B0602030504020204"/>
                <a:ea typeface="Lucida Sans" panose="020B0602030504020204"/>
                <a:cs typeface="Lucida Sans" panose="020B0602030504020204"/>
                <a:sym typeface="Lucida Sans" panose="020B0602030504020204"/>
              </a:rPr>
              <a:t>ă</a:t>
            </a:r>
            <a:r>
              <a:rPr lang="en-US" sz="1800">
                <a:latin typeface="Lucida Sans" panose="020B0602030504020204"/>
                <a:ea typeface="Lucida Sans" panose="020B0602030504020204"/>
                <a:cs typeface="Lucida Sans" panose="020B0602030504020204"/>
                <a:sym typeface="Lucida Sans" panose="020B0602030504020204"/>
              </a:rPr>
              <a:t> și incitant</a:t>
            </a:r>
            <a:r>
              <a:rPr lang="ro-RO" altLang="en-US" sz="1800">
                <a:latin typeface="Lucida Sans" panose="020B0602030504020204"/>
                <a:ea typeface="Lucida Sans" panose="020B0602030504020204"/>
                <a:cs typeface="Lucida Sans" panose="020B0602030504020204"/>
                <a:sym typeface="Lucida Sans" panose="020B0602030504020204"/>
              </a:rPr>
              <a:t>ă</a:t>
            </a:r>
            <a:r>
              <a:rPr lang="en-US" sz="1800">
                <a:latin typeface="Lucida Sans" panose="020B0602030504020204"/>
                <a:ea typeface="Lucida Sans" panose="020B0602030504020204"/>
                <a:cs typeface="Lucida Sans" panose="020B0602030504020204"/>
                <a:sym typeface="Lucida Sans" panose="020B0602030504020204"/>
              </a:rPr>
              <a:t> de joc fizic care implică incertitudine și risc de rănire fizică” (Sandseter, 2010b).</a:t>
            </a:r>
            <a:endParaRPr lang="en-US" sz="1800">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0"/>
              </a:spcBef>
              <a:spcAft>
                <a:spcPts val="0"/>
              </a:spcAft>
              <a:buClr>
                <a:schemeClr val="dk2"/>
              </a:buClr>
              <a:buSzPts val="1440"/>
              <a:buFont typeface="Lucida Sans" panose="020B0602030504020204"/>
              <a:buChar char="•"/>
            </a:pPr>
            <a:endParaRPr lang="en-US" sz="1800">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0"/>
              </a:spcBef>
              <a:spcAft>
                <a:spcPts val="0"/>
              </a:spcAft>
              <a:buClr>
                <a:schemeClr val="dk2"/>
              </a:buClr>
              <a:buSzPts val="1440"/>
              <a:buFont typeface="Lucida Sans" panose="020B0602030504020204"/>
              <a:buChar char="•"/>
            </a:pPr>
            <a:r>
              <a:rPr lang="en-US" sz="1800">
                <a:latin typeface="Lucida Sans" panose="020B0602030504020204"/>
                <a:ea typeface="Lucida Sans" panose="020B0602030504020204"/>
                <a:cs typeface="Lucida Sans" panose="020B0602030504020204"/>
                <a:sym typeface="Lucida Sans" panose="020B0602030504020204"/>
              </a:rPr>
              <a:t>Poate începe chiar de la vârsta copiilor mici</a:t>
            </a:r>
            <a:r>
              <a:rPr lang="ro-RO" altLang="en-US" sz="1800">
                <a:latin typeface="Lucida Sans" panose="020B0602030504020204"/>
                <a:ea typeface="Lucida Sans" panose="020B0602030504020204"/>
                <a:cs typeface="Lucida Sans" panose="020B0602030504020204"/>
                <a:sym typeface="Lucida Sans" panose="020B0602030504020204"/>
              </a:rPr>
              <a:t> (</a:t>
            </a:r>
            <a:r>
              <a:rPr lang="en-US" sz="1800">
                <a:latin typeface="Lucida Sans" panose="020B0602030504020204"/>
                <a:ea typeface="Lucida Sans" panose="020B0602030504020204"/>
                <a:cs typeface="Lucida Sans" panose="020B0602030504020204"/>
                <a:sym typeface="Lucida Sans" panose="020B0602030504020204"/>
              </a:rPr>
              <a:t>pre-</a:t>
            </a:r>
            <a:r>
              <a:rPr lang="ro-RO" altLang="en-US" sz="1800">
                <a:latin typeface="Lucida Sans" panose="020B0602030504020204"/>
                <a:ea typeface="Lucida Sans" panose="020B0602030504020204"/>
                <a:cs typeface="Lucida Sans" panose="020B0602030504020204"/>
                <a:sym typeface="Lucida Sans" panose="020B0602030504020204"/>
              </a:rPr>
              <a:t>școlari)</a:t>
            </a:r>
            <a:r>
              <a:rPr lang="en-US" sz="1800">
                <a:latin typeface="Lucida Sans" panose="020B0602030504020204"/>
                <a:ea typeface="Lucida Sans" panose="020B0602030504020204"/>
                <a:cs typeface="Lucida Sans" panose="020B0602030504020204"/>
                <a:sym typeface="Lucida Sans" panose="020B0602030504020204"/>
              </a:rPr>
              <a:t>, dar este evident la copiii de peste 5 ani</a:t>
            </a:r>
            <a:r>
              <a:rPr lang="ro-RO" altLang="en-US" sz="1800">
                <a:latin typeface="Lucida Sans" panose="020B0602030504020204"/>
                <a:ea typeface="Lucida Sans" panose="020B0602030504020204"/>
                <a:cs typeface="Lucida Sans" panose="020B0602030504020204"/>
                <a:sym typeface="Lucida Sans" panose="020B0602030504020204"/>
              </a:rPr>
              <a:t>.</a:t>
            </a:r>
            <a:endParaRPr lang="ro-RO" altLang="en-US" sz="1800">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0"/>
              </a:spcBef>
              <a:spcAft>
                <a:spcPts val="0"/>
              </a:spcAft>
              <a:buClr>
                <a:schemeClr val="dk2"/>
              </a:buClr>
              <a:buSzPts val="1440"/>
              <a:buFont typeface="Lucida Sans" panose="020B0602030504020204"/>
              <a:buChar char="•"/>
            </a:pPr>
            <a:endParaRPr lang="ro-RO" altLang="en-US" sz="1800">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0"/>
              </a:spcBef>
              <a:spcAft>
                <a:spcPts val="0"/>
              </a:spcAft>
              <a:buClr>
                <a:schemeClr val="dk2"/>
              </a:buClr>
              <a:buSzPts val="1440"/>
              <a:buFont typeface="Lucida Sans" panose="020B0602030504020204"/>
              <a:buChar char="•"/>
            </a:pPr>
            <a:r>
              <a:rPr lang="ro-RO" altLang="en-US" sz="1800">
                <a:latin typeface="Lucida Sans" panose="020B0602030504020204"/>
                <a:ea typeface="Lucida Sans" panose="020B0602030504020204"/>
                <a:cs typeface="Lucida Sans" panose="020B0602030504020204"/>
                <a:sym typeface="Lucida Sans" panose="020B0602030504020204"/>
              </a:rPr>
              <a:t>6 </a:t>
            </a:r>
            <a:r>
              <a:rPr lang="en-US" sz="1800">
                <a:latin typeface="Lucida Sans" panose="020B0602030504020204"/>
                <a:ea typeface="Lucida Sans" panose="020B0602030504020204"/>
                <a:cs typeface="Lucida Sans" panose="020B0602030504020204"/>
                <a:sym typeface="Lucida Sans" panose="020B0602030504020204"/>
              </a:rPr>
              <a:t>categori</a:t>
            </a:r>
            <a:r>
              <a:rPr lang="ro-RO" altLang="en-US" sz="1800">
                <a:latin typeface="Lucida Sans" panose="020B0602030504020204"/>
                <a:ea typeface="Lucida Sans" panose="020B0602030504020204"/>
                <a:cs typeface="Lucida Sans" panose="020B0602030504020204"/>
                <a:sym typeface="Lucida Sans" panose="020B0602030504020204"/>
              </a:rPr>
              <a:t>i</a:t>
            </a:r>
            <a:r>
              <a:rPr lang="en-US" sz="1800">
                <a:latin typeface="Lucida Sans" panose="020B0602030504020204"/>
                <a:ea typeface="Lucida Sans" panose="020B0602030504020204"/>
                <a:cs typeface="Lucida Sans" panose="020B0602030504020204"/>
                <a:sym typeface="Lucida Sans" panose="020B0602030504020204"/>
              </a:rPr>
              <a:t> (Sandseter, 2007)</a:t>
            </a:r>
            <a:endParaRPr>
              <a:latin typeface="Lucida Sans" panose="020B0602030504020204"/>
              <a:ea typeface="Lucida Sans" panose="020B0602030504020204"/>
              <a:cs typeface="Lucida Sans" panose="020B0602030504020204"/>
              <a:sym typeface="Lucida Sans" panose="020B0602030504020204"/>
            </a:endParaRPr>
          </a:p>
          <a:p>
            <a:pPr marL="685800" lvl="1" indent="-228600" algn="l" rtl="0">
              <a:lnSpc>
                <a:spcPct val="90000"/>
              </a:lnSpc>
              <a:spcBef>
                <a:spcPts val="500"/>
              </a:spcBef>
              <a:spcAft>
                <a:spcPts val="0"/>
              </a:spcAft>
              <a:buClr>
                <a:schemeClr val="dk2"/>
              </a:buClr>
              <a:buSzPts val="1440"/>
              <a:buFont typeface="Lucida Sans" panose="020B0602030504020204"/>
              <a:buChar char="–"/>
            </a:pPr>
            <a:r>
              <a:rPr lang="en-US" sz="1800">
                <a:latin typeface="Lucida Sans" panose="020B0602030504020204"/>
                <a:ea typeface="Lucida Sans" panose="020B0602030504020204"/>
                <a:cs typeface="Lucida Sans" panose="020B0602030504020204"/>
                <a:sym typeface="Lucida Sans" panose="020B0602030504020204"/>
              </a:rPr>
              <a:t>(1) </a:t>
            </a:r>
            <a:r>
              <a:rPr lang="ro-RO" altLang="en-US" sz="1800">
                <a:latin typeface="Lucida Sans" panose="020B0602030504020204"/>
                <a:ea typeface="Lucida Sans" panose="020B0602030504020204"/>
                <a:cs typeface="Lucida Sans" panose="020B0602030504020204"/>
                <a:sym typeface="Lucida Sans" panose="020B0602030504020204"/>
              </a:rPr>
              <a:t>jocul la mare înălțime</a:t>
            </a:r>
            <a:r>
              <a:rPr lang="en-US" sz="1800">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a:p>
            <a:pPr marL="685800" lvl="1" indent="-228600" algn="l" rtl="0">
              <a:lnSpc>
                <a:spcPct val="90000"/>
              </a:lnSpc>
              <a:spcBef>
                <a:spcPts val="500"/>
              </a:spcBef>
              <a:spcAft>
                <a:spcPts val="0"/>
              </a:spcAft>
              <a:buClr>
                <a:schemeClr val="dk2"/>
              </a:buClr>
              <a:buSzPts val="1440"/>
              <a:buFont typeface="Lucida Sans" panose="020B0602030504020204"/>
              <a:buChar char="–"/>
            </a:pPr>
            <a:r>
              <a:rPr lang="en-US" sz="1800">
                <a:latin typeface="Lucida Sans" panose="020B0602030504020204"/>
                <a:ea typeface="Lucida Sans" panose="020B0602030504020204"/>
                <a:cs typeface="Lucida Sans" panose="020B0602030504020204"/>
                <a:sym typeface="Lucida Sans" panose="020B0602030504020204"/>
              </a:rPr>
              <a:t>(2) </a:t>
            </a:r>
            <a:r>
              <a:rPr lang="ro-RO" altLang="en-US" sz="1800">
                <a:latin typeface="Lucida Sans" panose="020B0602030504020204"/>
                <a:ea typeface="Lucida Sans" panose="020B0602030504020204"/>
                <a:cs typeface="Lucida Sans" panose="020B0602030504020204"/>
                <a:sym typeface="Lucida Sans" panose="020B0602030504020204"/>
              </a:rPr>
              <a:t>jocul cu mare viteză</a:t>
            </a:r>
            <a:r>
              <a:rPr lang="en-US" sz="1800">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685800" lvl="1" indent="-228600" algn="l" rtl="0">
              <a:lnSpc>
                <a:spcPct val="90000"/>
              </a:lnSpc>
              <a:spcBef>
                <a:spcPts val="500"/>
              </a:spcBef>
              <a:spcAft>
                <a:spcPts val="0"/>
              </a:spcAft>
              <a:buClr>
                <a:schemeClr val="dk2"/>
              </a:buClr>
              <a:buSzPts val="1440"/>
              <a:buFont typeface="Lucida Sans" panose="020B0602030504020204"/>
              <a:buChar char="–"/>
            </a:pPr>
            <a:r>
              <a:rPr lang="en-US" sz="1800">
                <a:latin typeface="Lucida Sans" panose="020B0602030504020204"/>
                <a:ea typeface="Lucida Sans" panose="020B0602030504020204"/>
                <a:cs typeface="Lucida Sans" panose="020B0602030504020204"/>
                <a:sym typeface="Lucida Sans" panose="020B0602030504020204"/>
              </a:rPr>
              <a:t>(3) </a:t>
            </a:r>
            <a:r>
              <a:rPr lang="ro-RO" altLang="en-US" sz="1800">
                <a:latin typeface="Lucida Sans" panose="020B0602030504020204"/>
                <a:ea typeface="Lucida Sans" panose="020B0602030504020204"/>
                <a:cs typeface="Lucida Sans" panose="020B0602030504020204"/>
                <a:sym typeface="Lucida Sans" panose="020B0602030504020204"/>
              </a:rPr>
              <a:t>jocul cu unelte periculoase</a:t>
            </a:r>
            <a:r>
              <a:rPr lang="en-US" sz="1800">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685800" lvl="1" indent="-228600" algn="l" rtl="0">
              <a:lnSpc>
                <a:spcPct val="90000"/>
              </a:lnSpc>
              <a:spcBef>
                <a:spcPts val="500"/>
              </a:spcBef>
              <a:spcAft>
                <a:spcPts val="0"/>
              </a:spcAft>
              <a:buClr>
                <a:schemeClr val="dk2"/>
              </a:buClr>
              <a:buSzPts val="1440"/>
              <a:buFont typeface="Lucida Sans" panose="020B0602030504020204"/>
              <a:buChar char="–"/>
            </a:pPr>
            <a:r>
              <a:rPr lang="en-US" sz="1800">
                <a:latin typeface="Lucida Sans" panose="020B0602030504020204"/>
                <a:ea typeface="Lucida Sans" panose="020B0602030504020204"/>
                <a:cs typeface="Lucida Sans" panose="020B0602030504020204"/>
                <a:sym typeface="Lucida Sans" panose="020B0602030504020204"/>
              </a:rPr>
              <a:t>(4) </a:t>
            </a:r>
            <a:r>
              <a:rPr lang="ro-RO" altLang="en-US" sz="1800">
                <a:latin typeface="Lucida Sans" panose="020B0602030504020204"/>
                <a:ea typeface="Lucida Sans" panose="020B0602030504020204"/>
                <a:cs typeface="Lucida Sans" panose="020B0602030504020204"/>
                <a:sym typeface="Lucida Sans" panose="020B0602030504020204"/>
              </a:rPr>
              <a:t>jocul în aproiperea unor elemente periculoase</a:t>
            </a:r>
            <a:r>
              <a:rPr lang="en-US" sz="1800">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a:p>
            <a:pPr marL="685800" lvl="1" indent="-228600" algn="l" rtl="0">
              <a:lnSpc>
                <a:spcPct val="90000"/>
              </a:lnSpc>
              <a:spcBef>
                <a:spcPts val="500"/>
              </a:spcBef>
              <a:spcAft>
                <a:spcPts val="0"/>
              </a:spcAft>
              <a:buClr>
                <a:schemeClr val="dk2"/>
              </a:buClr>
              <a:buSzPts val="1440"/>
              <a:buFont typeface="Lucida Sans" panose="020B0602030504020204"/>
              <a:buChar char="–"/>
            </a:pPr>
            <a:r>
              <a:rPr lang="en-US" sz="1800">
                <a:latin typeface="Lucida Sans" panose="020B0602030504020204"/>
                <a:ea typeface="Lucida Sans" panose="020B0602030504020204"/>
                <a:cs typeface="Lucida Sans" panose="020B0602030504020204"/>
                <a:sym typeface="Lucida Sans" panose="020B0602030504020204"/>
              </a:rPr>
              <a:t>(5) </a:t>
            </a:r>
            <a:r>
              <a:rPr lang="ro-RO" altLang="en-US" sz="1800">
                <a:latin typeface="Lucida Sans" panose="020B0602030504020204"/>
                <a:ea typeface="Lucida Sans" panose="020B0602030504020204"/>
                <a:cs typeface="Lucida Sans" panose="020B0602030504020204"/>
                <a:sym typeface="Lucida Sans" panose="020B0602030504020204"/>
              </a:rPr>
              <a:t>jocul dur cu trânte și sărituri </a:t>
            </a:r>
            <a:r>
              <a:rPr lang="en-US" sz="1800">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685800" lvl="1" indent="-228600" algn="l" rtl="0">
              <a:lnSpc>
                <a:spcPct val="90000"/>
              </a:lnSpc>
              <a:spcBef>
                <a:spcPts val="500"/>
              </a:spcBef>
              <a:spcAft>
                <a:spcPts val="0"/>
              </a:spcAft>
              <a:buClr>
                <a:schemeClr val="dk2"/>
              </a:buClr>
              <a:buSzPts val="1440"/>
              <a:buFont typeface="Lucida Sans" panose="020B0602030504020204"/>
              <a:buChar char="–"/>
            </a:pPr>
            <a:r>
              <a:rPr lang="en-US" sz="1800">
                <a:latin typeface="Lucida Sans" panose="020B0602030504020204"/>
                <a:ea typeface="Lucida Sans" panose="020B0602030504020204"/>
                <a:cs typeface="Lucida Sans" panose="020B0602030504020204"/>
                <a:sym typeface="Lucida Sans" panose="020B0602030504020204"/>
              </a:rPr>
              <a:t>(6) </a:t>
            </a:r>
            <a:r>
              <a:rPr lang="ro-RO" altLang="en-US" sz="1800">
                <a:latin typeface="Lucida Sans" panose="020B0602030504020204"/>
                <a:ea typeface="Lucida Sans" panose="020B0602030504020204"/>
                <a:cs typeface="Lucida Sans" panose="020B0602030504020204"/>
                <a:sym typeface="Lucida Sans" panose="020B0602030504020204"/>
              </a:rPr>
              <a:t>copiii merg să exploreze de unul singur</a:t>
            </a:r>
            <a:r>
              <a:rPr lang="en-US" sz="1800">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dk2"/>
              </a:buClr>
              <a:buSzPts val="1440"/>
              <a:buFont typeface="Lucida Sans" panose="020B0602030504020204"/>
              <a:buChar char="•"/>
            </a:pPr>
            <a:r>
              <a:rPr lang="en-US" sz="1800">
                <a:latin typeface="Lucida Sans" panose="020B0602030504020204"/>
                <a:ea typeface="Lucida Sans" panose="020B0602030504020204"/>
                <a:cs typeface="Lucida Sans" panose="020B0602030504020204"/>
                <a:sym typeface="Lucida Sans" panose="020B0602030504020204"/>
              </a:rPr>
              <a:t>Ex</a:t>
            </a:r>
            <a:r>
              <a:rPr lang="ro-RO" altLang="en-US" sz="1800">
                <a:latin typeface="Lucida Sans" panose="020B0602030504020204"/>
                <a:ea typeface="Lucida Sans" panose="020B0602030504020204"/>
                <a:cs typeface="Lucida Sans" panose="020B0602030504020204"/>
                <a:sym typeface="Lucida Sans" panose="020B0602030504020204"/>
              </a:rPr>
              <a:t>e</a:t>
            </a:r>
            <a:r>
              <a:rPr lang="en-US" sz="1800">
                <a:latin typeface="Lucida Sans" panose="020B0602030504020204"/>
                <a:ea typeface="Lucida Sans" panose="020B0602030504020204"/>
                <a:cs typeface="Lucida Sans" panose="020B0602030504020204"/>
                <a:sym typeface="Lucida Sans" panose="020B0602030504020204"/>
              </a:rPr>
              <a:t>mple </a:t>
            </a:r>
            <a:r>
              <a:rPr lang="en-US" sz="1800" u="sng">
                <a:solidFill>
                  <a:schemeClr val="hlink"/>
                </a:solidFill>
                <a:latin typeface="Lucida Sans" panose="020B0602030504020204"/>
                <a:ea typeface="Lucida Sans" panose="020B0602030504020204"/>
                <a:cs typeface="Lucida Sans" panose="020B0602030504020204"/>
                <a:sym typeface="Lucida Sans" panose="020B0602030504020204"/>
                <a:hlinkClick r:id="rId1"/>
              </a:rPr>
              <a:t>https://www.youtube.com/watch?v=Gerlop5Hqms</a:t>
            </a:r>
            <a:r>
              <a:rPr lang="en-US" sz="1800">
                <a:latin typeface="Lucida Sans" panose="020B0602030504020204"/>
                <a:ea typeface="Lucida Sans" panose="020B0602030504020204"/>
                <a:cs typeface="Lucida Sans" panose="020B0602030504020204"/>
                <a:sym typeface="Lucida Sans" panose="020B0602030504020204"/>
              </a:rPr>
              <a:t>  (</a:t>
            </a:r>
            <a:r>
              <a:rPr lang="ro-RO" altLang="en-US" sz="1800">
                <a:latin typeface="Lucida Sans" panose="020B0602030504020204"/>
                <a:ea typeface="Lucida Sans" panose="020B0602030504020204"/>
                <a:cs typeface="Lucida Sans" panose="020B0602030504020204"/>
                <a:sym typeface="Lucida Sans" panose="020B0602030504020204"/>
              </a:rPr>
              <a:t>cățăratul în copac</a:t>
            </a:r>
            <a:r>
              <a:rPr lang="en-US" sz="1800">
                <a:latin typeface="Lucida Sans" panose="020B0602030504020204"/>
                <a:ea typeface="Lucida Sans" panose="020B0602030504020204"/>
                <a:cs typeface="Lucida Sans" panose="020B0602030504020204"/>
                <a:sym typeface="Lucida Sans" panose="020B0602030504020204"/>
              </a:rPr>
              <a:t>) </a:t>
            </a:r>
            <a:r>
              <a:rPr lang="ro-RO" altLang="en-US" sz="1800">
                <a:latin typeface="Lucida Sans" panose="020B0602030504020204"/>
                <a:ea typeface="Lucida Sans" panose="020B0602030504020204"/>
                <a:cs typeface="Lucida Sans" panose="020B0602030504020204"/>
                <a:sym typeface="Lucida Sans" panose="020B0602030504020204"/>
              </a:rPr>
              <a:t> și</a:t>
            </a:r>
            <a:r>
              <a:rPr lang="en-US" sz="1800">
                <a:latin typeface="Lucida Sans" panose="020B0602030504020204"/>
                <a:ea typeface="Lucida Sans" panose="020B0602030504020204"/>
                <a:cs typeface="Lucida Sans" panose="020B0602030504020204"/>
                <a:sym typeface="Lucida Sans" panose="020B0602030504020204"/>
              </a:rPr>
              <a:t> </a:t>
            </a:r>
            <a:r>
              <a:rPr lang="en-US" sz="1800" u="sng">
                <a:solidFill>
                  <a:schemeClr val="hlink"/>
                </a:solidFill>
                <a:latin typeface="Lucida Sans" panose="020B0602030504020204"/>
                <a:ea typeface="Lucida Sans" panose="020B0602030504020204"/>
                <a:cs typeface="Lucida Sans" panose="020B0602030504020204"/>
                <a:sym typeface="Lucida Sans" panose="020B0602030504020204"/>
                <a:hlinkClick r:id="rId2"/>
              </a:rPr>
              <a:t>https://www.youtube.com/watch?v=7RSN6zUO7rI</a:t>
            </a:r>
            <a:r>
              <a:rPr lang="en-US" sz="1800">
                <a:latin typeface="Lucida Sans" panose="020B0602030504020204"/>
                <a:ea typeface="Lucida Sans" panose="020B0602030504020204"/>
                <a:cs typeface="Lucida Sans" panose="020B0602030504020204"/>
                <a:sym typeface="Lucida Sans" panose="020B0602030504020204"/>
              </a:rPr>
              <a:t> (skateboard ) </a:t>
            </a:r>
            <a:r>
              <a:rPr lang="ro-RO" altLang="en-US" sz="1800">
                <a:latin typeface="Lucida Sans" panose="020B0602030504020204"/>
                <a:ea typeface="Lucida Sans" panose="020B0602030504020204"/>
                <a:cs typeface="Lucida Sans" panose="020B0602030504020204"/>
                <a:sym typeface="Lucida Sans" panose="020B0602030504020204"/>
              </a:rPr>
              <a:t>și </a:t>
            </a:r>
            <a:r>
              <a:rPr lang="en-US" sz="1800">
                <a:latin typeface="Lucida Sans" panose="020B0602030504020204"/>
                <a:ea typeface="Lucida Sans" panose="020B0602030504020204"/>
                <a:cs typeface="Lucida Sans" panose="020B0602030504020204"/>
                <a:sym typeface="Lucida Sans" panose="020B0602030504020204"/>
              </a:rPr>
              <a:t> </a:t>
            </a:r>
            <a:r>
              <a:rPr lang="en-US" sz="1800" u="sng">
                <a:solidFill>
                  <a:schemeClr val="hlink"/>
                </a:solidFill>
                <a:latin typeface="Lucida Sans" panose="020B0602030504020204"/>
                <a:ea typeface="Lucida Sans" panose="020B0602030504020204"/>
                <a:cs typeface="Lucida Sans" panose="020B0602030504020204"/>
                <a:sym typeface="Lucida Sans" panose="020B0602030504020204"/>
                <a:hlinkClick r:id="rId3"/>
              </a:rPr>
              <a:t>https://www.youtube.com/shorts/sAajRoMgzWg</a:t>
            </a:r>
            <a:r>
              <a:rPr lang="en-US" sz="1800">
                <a:latin typeface="Lucida Sans" panose="020B0602030504020204"/>
                <a:ea typeface="Lucida Sans" panose="020B0602030504020204"/>
                <a:cs typeface="Lucida Sans" panose="020B0602030504020204"/>
                <a:sym typeface="Lucida Sans" panose="020B0602030504020204"/>
              </a:rPr>
              <a:t>   (pa</a:t>
            </a:r>
            <a:r>
              <a:rPr lang="ro-RO" altLang="en-US" sz="1800">
                <a:latin typeface="Lucida Sans" panose="020B0602030504020204"/>
                <a:ea typeface="Lucida Sans" panose="020B0602030504020204"/>
                <a:cs typeface="Lucida Sans" panose="020B0602030504020204"/>
                <a:sym typeface="Lucida Sans" panose="020B0602030504020204"/>
              </a:rPr>
              <a:t>rcurs</a:t>
            </a:r>
            <a:r>
              <a:rPr lang="en-US" sz="1800">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endParaRPr>
              <a:latin typeface="Lucida Sans" panose="020B0602030504020204"/>
              <a:ea typeface="Lucida Sans" panose="020B0602030504020204"/>
              <a:cs typeface="Lucida Sans" panose="020B0602030504020204"/>
              <a:sym typeface="Lucida Sans" panose="020B0602030504020204"/>
            </a:endParaRPr>
          </a:p>
        </p:txBody>
      </p:sp>
      <p:pic>
        <p:nvPicPr>
          <p:cNvPr id="378" name="Google Shape;378;g2cf0ef35b72_0_46"/>
          <p:cNvPicPr preferRelativeResize="0"/>
          <p:nvPr/>
        </p:nvPicPr>
        <p:blipFill rotWithShape="1">
          <a:blip r:embed="rId4"/>
          <a:srcRect l="28422" r="13478"/>
          <a:stretch>
            <a:fillRect/>
          </a:stretch>
        </p:blipFill>
        <p:spPr>
          <a:xfrm>
            <a:off x="196151" y="1469450"/>
            <a:ext cx="3554475" cy="2802025"/>
          </a:xfrm>
          <a:prstGeom prst="rect">
            <a:avLst/>
          </a:prstGeom>
          <a:noFill/>
          <a:ln>
            <a:noFill/>
          </a:ln>
        </p:spPr>
      </p:pic>
      <p:pic>
        <p:nvPicPr>
          <p:cNvPr id="379" name="Google Shape;379;g2cf0ef35b72_0_46"/>
          <p:cNvPicPr preferRelativeResize="0"/>
          <p:nvPr/>
        </p:nvPicPr>
        <p:blipFill rotWithShape="1">
          <a:blip r:embed="rId5"/>
          <a:srcRect l="5928" r="9626"/>
          <a:stretch>
            <a:fillRect/>
          </a:stretch>
        </p:blipFill>
        <p:spPr>
          <a:xfrm>
            <a:off x="1490974" y="3750548"/>
            <a:ext cx="3833400" cy="30219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1f7b3b2aad5_1_1440"/>
          <p:cNvSpPr txBox="1">
            <a:spLocks noGrp="1"/>
          </p:cNvSpPr>
          <p:nvPr>
            <p:ph type="title"/>
          </p:nvPr>
        </p:nvSpPr>
        <p:spPr>
          <a:xfrm>
            <a:off x="761800" y="559935"/>
            <a:ext cx="3832800" cy="4954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Play"/>
              <a:buNone/>
            </a:pPr>
            <a:r>
              <a:rPr lang="ro-RO" altLang="en-US">
                <a:latin typeface="Lucida Sans" panose="020B0602030504020204"/>
                <a:ea typeface="Lucida Sans" panose="020B0602030504020204"/>
                <a:cs typeface="Lucida Sans" panose="020B0602030504020204"/>
                <a:sym typeface="Lucida Sans" panose="020B0602030504020204"/>
              </a:rPr>
              <a:t>LOCURI DE JOACĂ DE </a:t>
            </a:r>
            <a:r>
              <a:rPr lang="en-US">
                <a:latin typeface="Lucida Sans" panose="020B0602030504020204"/>
                <a:ea typeface="Lucida Sans" panose="020B0602030504020204"/>
                <a:cs typeface="Lucida Sans" panose="020B0602030504020204"/>
                <a:sym typeface="Lucida Sans" panose="020B0602030504020204"/>
              </a:rPr>
              <a:t>ADVENTUR</a:t>
            </a:r>
            <a:r>
              <a:rPr lang="ro-RO" altLang="en-US">
                <a:latin typeface="Lucida Sans" panose="020B0602030504020204"/>
                <a:ea typeface="Lucida Sans" panose="020B0602030504020204"/>
                <a:cs typeface="Lucida Sans" panose="020B0602030504020204"/>
                <a:sym typeface="Lucida Sans" panose="020B0602030504020204"/>
              </a:rPr>
              <a:t>Ă</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p:txBody>
      </p:sp>
      <p:pic>
        <p:nvPicPr>
          <p:cNvPr id="386" name="Google Shape;386;g1f7b3b2aad5_1_1440"/>
          <p:cNvPicPr preferRelativeResize="0"/>
          <p:nvPr/>
        </p:nvPicPr>
        <p:blipFill>
          <a:blip r:embed="rId1"/>
          <a:stretch>
            <a:fillRect/>
          </a:stretch>
        </p:blipFill>
        <p:spPr>
          <a:xfrm>
            <a:off x="4973351" y="925825"/>
            <a:ext cx="6246600" cy="46849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g2cf0ef35b72_0_72"/>
          <p:cNvSpPr txBox="1"/>
          <p:nvPr/>
        </p:nvSpPr>
        <p:spPr>
          <a:xfrm>
            <a:off x="2693670" y="518795"/>
            <a:ext cx="6915150" cy="151955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o-RO" sz="4000" dirty="0" smtClean="0">
                <a:solidFill>
                  <a:srgbClr val="F4F2E4"/>
                </a:solidFill>
                <a:latin typeface="Lucida Sans" panose="020B0602030504020204"/>
                <a:ea typeface="Lucida Sans" panose="020B0602030504020204"/>
                <a:cs typeface="Lucida Sans" panose="020B0602030504020204"/>
                <a:sym typeface="Lucida Sans" panose="020B0602030504020204"/>
              </a:rPr>
              <a:t>Intervenția bazată pe joacă </a:t>
            </a:r>
            <a:endParaRPr lang="ro-RO" sz="4000" dirty="0" smtClean="0">
              <a:solidFill>
                <a:srgbClr val="F4F2E4"/>
              </a:solidFill>
              <a:latin typeface="Lucida Sans" panose="020B0602030504020204"/>
              <a:ea typeface="Lucida Sans" panose="020B0602030504020204"/>
              <a:cs typeface="Lucida Sans" panose="020B0602030504020204"/>
              <a:sym typeface="Lucida Sans" panose="020B0602030504020204"/>
            </a:endParaRPr>
          </a:p>
          <a:p>
            <a:pPr marL="0" lvl="0" indent="0" algn="ctr" rtl="0">
              <a:spcBef>
                <a:spcPts val="0"/>
              </a:spcBef>
              <a:spcAft>
                <a:spcPts val="0"/>
              </a:spcAft>
              <a:buNone/>
            </a:pPr>
            <a:endParaRPr sz="4000" dirty="0">
              <a:solidFill>
                <a:srgbClr val="F4F2E4"/>
              </a:solidFill>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g2d20a833953_0_316"/>
          <p:cNvSpPr txBox="1">
            <a:spLocks noGrp="1"/>
          </p:cNvSpPr>
          <p:nvPr>
            <p:ph type="title"/>
          </p:nvPr>
        </p:nvSpPr>
        <p:spPr>
          <a:xfrm>
            <a:off x="762000" y="560070"/>
            <a:ext cx="4920615" cy="3147695"/>
          </a:xfrm>
          <a:prstGeom prst="rect">
            <a:avLst/>
          </a:prstGeom>
        </p:spPr>
        <p:txBody>
          <a:bodyPr spcFirstLastPara="1" wrap="square" lIns="111750" tIns="55850" rIns="111750" bIns="55850" anchor="t" anchorCtr="0">
            <a:normAutofit/>
          </a:bodyPr>
          <a:lstStyle/>
          <a:p>
            <a:pPr marL="0" lvl="0" indent="0" algn="r" rtl="0">
              <a:spcBef>
                <a:spcPts val="0"/>
              </a:spcBef>
              <a:spcAft>
                <a:spcPts val="0"/>
              </a:spcAft>
              <a:buNone/>
            </a:pPr>
            <a:r>
              <a:rPr lang="ro-RO" altLang="en-US">
                <a:latin typeface="Lucida Sans" panose="020B0602030504020204"/>
                <a:ea typeface="Lucida Sans" panose="020B0602030504020204"/>
                <a:cs typeface="Lucida Sans" panose="020B0602030504020204"/>
                <a:sym typeface="Lucida Sans" panose="020B0602030504020204"/>
              </a:rPr>
              <a:t>Modalități în care folosim jocul în intervenția terapeutică ocupațională </a:t>
            </a:r>
            <a:endParaRPr dirty="0">
              <a:latin typeface="Lucida Sans" panose="020B0602030504020204"/>
              <a:ea typeface="Lucida Sans" panose="020B0602030504020204"/>
              <a:cs typeface="Lucida Sans" panose="020B0602030504020204"/>
              <a:sym typeface="Lucida Sans" panose="020B0602030504020204"/>
            </a:endParaRPr>
          </a:p>
        </p:txBody>
      </p:sp>
      <p:pic>
        <p:nvPicPr>
          <p:cNvPr id="466" name="Google Shape;466;g2d20a833953_0_316" title="Royalty-Free photo: Seven assorted hand tools with yellow tape ..."/>
          <p:cNvPicPr preferRelativeResize="0"/>
          <p:nvPr/>
        </p:nvPicPr>
        <p:blipFill>
          <a:blip r:embed="rId1"/>
          <a:stretch>
            <a:fillRect/>
          </a:stretch>
        </p:blipFill>
        <p:spPr>
          <a:xfrm>
            <a:off x="3936365" y="4009390"/>
            <a:ext cx="3194050" cy="2313305"/>
          </a:xfrm>
          <a:prstGeom prst="rect">
            <a:avLst/>
          </a:prstGeom>
          <a:noFill/>
          <a:ln>
            <a:noFill/>
          </a:ln>
        </p:spPr>
      </p:pic>
      <p:pic>
        <p:nvPicPr>
          <p:cNvPr id="467" name="Google Shape;467;g2d20a833953_0_316" title="AF Marathon registration to open Jan. 2 &gt; Joint Base San Antonio ..."/>
          <p:cNvPicPr preferRelativeResize="0"/>
          <p:nvPr/>
        </p:nvPicPr>
        <p:blipFill>
          <a:blip r:embed="rId2"/>
          <a:stretch>
            <a:fillRect/>
          </a:stretch>
        </p:blipFill>
        <p:spPr>
          <a:xfrm>
            <a:off x="7782150" y="1534175"/>
            <a:ext cx="3548501" cy="2368586"/>
          </a:xfrm>
          <a:prstGeom prst="rect">
            <a:avLst/>
          </a:prstGeom>
          <a:noFill/>
          <a:ln>
            <a:noFill/>
          </a:ln>
        </p:spPr>
      </p:pic>
      <p:pic>
        <p:nvPicPr>
          <p:cNvPr id="468" name="Google Shape;468;g2d20a833953_0_316" title="X marks the spot-1574433420 | Free SVG"/>
          <p:cNvPicPr preferRelativeResize="0"/>
          <p:nvPr/>
        </p:nvPicPr>
        <p:blipFill>
          <a:blip r:embed="rId3"/>
          <a:stretch>
            <a:fillRect/>
          </a:stretch>
        </p:blipFill>
        <p:spPr>
          <a:xfrm>
            <a:off x="8526145" y="4194175"/>
            <a:ext cx="2471420" cy="2597150"/>
          </a:xfrm>
          <a:prstGeom prst="rect">
            <a:avLst/>
          </a:prstGeom>
          <a:noFill/>
        </p:spPr>
      </p:pic>
      <p:pic>
        <p:nvPicPr>
          <p:cNvPr id="469" name="Google Shape;469;g2d20a833953_0_316" title="Reward - Free of Charge Creative Commons Chalkboard image"/>
          <p:cNvPicPr preferRelativeResize="0"/>
          <p:nvPr/>
        </p:nvPicPr>
        <p:blipFill>
          <a:blip r:embed="rId4"/>
          <a:stretch>
            <a:fillRect/>
          </a:stretch>
        </p:blipFill>
        <p:spPr>
          <a:xfrm>
            <a:off x="412640" y="3707965"/>
            <a:ext cx="2882049" cy="1894947"/>
          </a:xfrm>
          <a:prstGeom prst="rect">
            <a:avLst/>
          </a:prstGeom>
          <a:noFill/>
          <a:ln>
            <a:noFill/>
          </a:ln>
        </p:spPr>
      </p:pic>
      <p:sp>
        <p:nvSpPr>
          <p:cNvPr id="470" name="Google Shape;470;g2d20a833953_0_316"/>
          <p:cNvSpPr txBox="1"/>
          <p:nvPr/>
        </p:nvSpPr>
        <p:spPr>
          <a:xfrm>
            <a:off x="1453075" y="2971850"/>
            <a:ext cx="513900" cy="51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rPr>
              <a:t>1</a:t>
            </a:r>
            <a:endParaRPr sz="2700">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endParaRPr>
          </a:p>
        </p:txBody>
      </p:sp>
      <p:sp>
        <p:nvSpPr>
          <p:cNvPr id="471" name="Google Shape;471;g2d20a833953_0_316"/>
          <p:cNvSpPr txBox="1"/>
          <p:nvPr/>
        </p:nvSpPr>
        <p:spPr>
          <a:xfrm>
            <a:off x="5168750" y="3491750"/>
            <a:ext cx="513900" cy="65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rPr>
              <a:t>2</a:t>
            </a:r>
            <a:endParaRPr sz="2700">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endParaRPr>
          </a:p>
        </p:txBody>
      </p:sp>
      <p:sp>
        <p:nvSpPr>
          <p:cNvPr id="472" name="Google Shape;472;g2d20a833953_0_316"/>
          <p:cNvSpPr txBox="1"/>
          <p:nvPr/>
        </p:nvSpPr>
        <p:spPr>
          <a:xfrm>
            <a:off x="9350750" y="767650"/>
            <a:ext cx="411300" cy="51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rPr>
              <a:t>3</a:t>
            </a:r>
            <a:endParaRPr sz="2700">
              <a:solidFill>
                <a:schemeClr val="dk1"/>
              </a:solidFill>
              <a:latin typeface="Malgun Gothic" panose="020B0503020000020004" charset="-127"/>
              <a:ea typeface="Malgun Gothic" panose="020B0503020000020004" charset="-127"/>
              <a:cs typeface="Malgun Gothic" panose="020B0503020000020004" charset="-127"/>
              <a:sym typeface="Malgun Gothic" panose="020B0503020000020004" charset="-127"/>
            </a:endParaRPr>
          </a:p>
        </p:txBody>
      </p:sp>
      <p:sp>
        <p:nvSpPr>
          <p:cNvPr id="2" name="Round Diagonal Corner Rectangle 1"/>
          <p:cNvSpPr/>
          <p:nvPr/>
        </p:nvSpPr>
        <p:spPr>
          <a:xfrm>
            <a:off x="412750" y="5602605"/>
            <a:ext cx="2881630" cy="472440"/>
          </a:xfrm>
          <a:prstGeom prst="round2DiagRect">
            <a:avLst/>
          </a:prstGeom>
        </p:spPr>
        <p:style>
          <a:lnRef idx="0">
            <a:srgbClr val="FFFFFF"/>
          </a:lnRef>
          <a:fillRef idx="2">
            <a:schemeClr val="accent1"/>
          </a:fillRef>
          <a:effectRef idx="1">
            <a:schemeClr val="accent1"/>
          </a:effectRef>
          <a:fontRef idx="minor">
            <a:schemeClr val="lt1"/>
          </a:fontRef>
        </p:style>
        <p:txBody>
          <a:bodyPr rtlCol="0" anchor="ctr"/>
          <a:p>
            <a:pPr algn="ctr"/>
            <a:endParaRPr lang="en-US"/>
          </a:p>
        </p:txBody>
      </p:sp>
      <p:sp>
        <p:nvSpPr>
          <p:cNvPr id="3" name="Text Box 2"/>
          <p:cNvSpPr txBox="1"/>
          <p:nvPr/>
        </p:nvSpPr>
        <p:spPr>
          <a:xfrm>
            <a:off x="412750" y="5602605"/>
            <a:ext cx="2881630" cy="340995"/>
          </a:xfrm>
          <a:prstGeom prst="rect">
            <a:avLst/>
          </a:prstGeom>
          <a:noFill/>
        </p:spPr>
        <p:txBody>
          <a:bodyPr wrap="square" rtlCol="0">
            <a:noAutofit/>
          </a:bodyPr>
          <a:p>
            <a:pPr algn="ctr"/>
            <a:r>
              <a:rPr lang="ro-RO" altLang="en-US" b="1"/>
              <a:t>RECOMPENSĂ</a:t>
            </a:r>
            <a:endParaRPr lang="ro-RO" altLang="en-US" b="1"/>
          </a:p>
        </p:txBody>
      </p:sp>
      <p:sp>
        <p:nvSpPr>
          <p:cNvPr id="6" name="Round Diagonal Corner Rectangle 5"/>
          <p:cNvSpPr/>
          <p:nvPr/>
        </p:nvSpPr>
        <p:spPr>
          <a:xfrm>
            <a:off x="3936365" y="6252210"/>
            <a:ext cx="3194050" cy="381000"/>
          </a:xfrm>
          <a:prstGeom prst="round2DiagRect">
            <a:avLst/>
          </a:prstGeom>
        </p:spPr>
        <p:style>
          <a:lnRef idx="0">
            <a:srgbClr val="FFFFFF"/>
          </a:lnRef>
          <a:fillRef idx="2">
            <a:schemeClr val="accent1"/>
          </a:fillRef>
          <a:effectRef idx="1">
            <a:schemeClr val="accent1"/>
          </a:effectRef>
          <a:fontRef idx="minor">
            <a:schemeClr val="lt1"/>
          </a:fontRef>
        </p:style>
        <p:txBody>
          <a:bodyPr rtlCol="0" anchor="ctr"/>
          <a:p>
            <a:pPr algn="ctr"/>
            <a:endParaRPr lang="en-US"/>
          </a:p>
        </p:txBody>
      </p:sp>
      <p:sp>
        <p:nvSpPr>
          <p:cNvPr id="7" name="Text Box 6"/>
          <p:cNvSpPr txBox="1"/>
          <p:nvPr/>
        </p:nvSpPr>
        <p:spPr>
          <a:xfrm>
            <a:off x="3858895" y="6252210"/>
            <a:ext cx="3272155" cy="306705"/>
          </a:xfrm>
          <a:prstGeom prst="rect">
            <a:avLst/>
          </a:prstGeom>
          <a:noFill/>
        </p:spPr>
        <p:txBody>
          <a:bodyPr wrap="square" rtlCol="0">
            <a:spAutoFit/>
          </a:bodyPr>
          <a:p>
            <a:pPr algn="ctr"/>
            <a:r>
              <a:rPr lang="ro-RO" altLang="en-US" b="1"/>
              <a:t>INSTRUMENT DE LUCRU</a:t>
            </a:r>
            <a:endParaRPr lang="ro-RO" altLang="en-US" b="1"/>
          </a:p>
        </p:txBody>
      </p:sp>
      <p:sp>
        <p:nvSpPr>
          <p:cNvPr id="8" name="Round Diagonal Corner Rectangle 7"/>
          <p:cNvSpPr/>
          <p:nvPr/>
        </p:nvSpPr>
        <p:spPr>
          <a:xfrm>
            <a:off x="7773035" y="3831590"/>
            <a:ext cx="3578860" cy="348615"/>
          </a:xfrm>
          <a:prstGeom prst="round2DiagRect">
            <a:avLst/>
          </a:prstGeom>
        </p:spPr>
        <p:style>
          <a:lnRef idx="0">
            <a:srgbClr val="FFFFFF"/>
          </a:lnRef>
          <a:fillRef idx="2">
            <a:schemeClr val="accent1"/>
          </a:fillRef>
          <a:effectRef idx="1">
            <a:schemeClr val="accent1"/>
          </a:effectRef>
          <a:fontRef idx="minor">
            <a:schemeClr val="lt1"/>
          </a:fontRef>
        </p:style>
        <p:txBody>
          <a:bodyPr rtlCol="0" anchor="ctr"/>
          <a:p>
            <a:pPr algn="ctr"/>
            <a:r>
              <a:rPr lang="ro-RO" altLang="en-US" b="1">
                <a:solidFill>
                  <a:schemeClr val="tx1"/>
                </a:solidFill>
              </a:rPr>
              <a:t>OBIECTIV FINAL</a:t>
            </a:r>
            <a:endParaRPr lang="ro-RO" altLang="en-US" b="1">
              <a:solidFill>
                <a:schemeClr val="tx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2d20a833953_0_324"/>
          <p:cNvSpPr txBox="1">
            <a:spLocks noGrp="1"/>
          </p:cNvSpPr>
          <p:nvPr>
            <p:ph type="title"/>
          </p:nvPr>
        </p:nvSpPr>
        <p:spPr>
          <a:xfrm>
            <a:off x="812693" y="304870"/>
            <a:ext cx="10768200" cy="838500"/>
          </a:xfrm>
          <a:prstGeom prst="rect">
            <a:avLst/>
          </a:prstGeom>
        </p:spPr>
        <p:txBody>
          <a:bodyPr spcFirstLastPara="1" wrap="square" lIns="111750" tIns="55850" rIns="111750" bIns="55850" anchor="b" anchorCtr="0">
            <a:normAutofit/>
          </a:bodyPr>
          <a:lstStyle/>
          <a:p>
            <a:pPr marL="0" lvl="0" indent="0" algn="r" rtl="0">
              <a:spcBef>
                <a:spcPts val="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Joaca, </a:t>
            </a:r>
            <a:r>
              <a:rPr lang="ro-RO" dirty="0" smtClean="0">
                <a:latin typeface="Lucida Sans" panose="020B0602030504020204"/>
                <a:ea typeface="Lucida Sans" panose="020B0602030504020204"/>
                <a:cs typeface="Lucida Sans" panose="020B0602030504020204"/>
                <a:sym typeface="Lucida Sans" panose="020B0602030504020204"/>
              </a:rPr>
              <a:t>ca și obiectiv terapeutic</a:t>
            </a:r>
            <a:endParaRPr dirty="0"/>
          </a:p>
        </p:txBody>
      </p:sp>
      <p:sp>
        <p:nvSpPr>
          <p:cNvPr id="479" name="Google Shape;479;g2d20a833953_0_324"/>
          <p:cNvSpPr txBox="1">
            <a:spLocks noGrp="1"/>
          </p:cNvSpPr>
          <p:nvPr>
            <p:ph type="body" idx="1"/>
          </p:nvPr>
        </p:nvSpPr>
        <p:spPr>
          <a:xfrm>
            <a:off x="629813" y="1345264"/>
            <a:ext cx="10768200" cy="4649400"/>
          </a:xfrm>
          <a:prstGeom prst="rect">
            <a:avLst/>
          </a:prstGeom>
        </p:spPr>
        <p:txBody>
          <a:bodyPr spcFirstLastPara="1" wrap="square" lIns="111750" tIns="55850" rIns="111750" bIns="55850" anchor="t" anchorCtr="0">
            <a:normAutofit fontScale="92500" lnSpcReduction="10000"/>
          </a:bodyPr>
          <a:lstStyle/>
          <a:p>
            <a:pPr marL="0" lvl="0" indent="0" algn="l" rtl="0">
              <a:spcBef>
                <a:spcPts val="110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Scopul nostru este să îmbunătățim JOACA</a:t>
            </a:r>
            <a:r>
              <a:rPr lang="en-US" dirty="0" smtClean="0">
                <a:latin typeface="Lucida Sans" panose="020B0602030504020204"/>
                <a:ea typeface="Lucida Sans" panose="020B0602030504020204"/>
                <a:cs typeface="Lucida Sans" panose="020B0602030504020204"/>
                <a:sym typeface="Lucida Sans" panose="020B0602030504020204"/>
              </a:rPr>
              <a:t> </a:t>
            </a:r>
            <a:r>
              <a:rPr lang="en-US" dirty="0">
                <a:latin typeface="Lucida Sans" panose="020B0602030504020204"/>
                <a:ea typeface="Lucida Sans" panose="020B0602030504020204"/>
                <a:cs typeface="Lucida Sans" panose="020B0602030504020204"/>
                <a:sym typeface="Lucida Sans" panose="020B0602030504020204"/>
              </a:rPr>
              <a:t>(</a:t>
            </a:r>
            <a:r>
              <a:rPr lang="en-US" dirty="0" err="1" smtClean="0">
                <a:latin typeface="Lucida Sans" panose="020B0602030504020204"/>
                <a:ea typeface="Lucida Sans" panose="020B0602030504020204"/>
                <a:cs typeface="Lucida Sans" panose="020B0602030504020204"/>
                <a:sym typeface="Lucida Sans" panose="020B0602030504020204"/>
              </a:rPr>
              <a:t>accesul</a:t>
            </a:r>
            <a:r>
              <a:rPr lang="en-US" dirty="0" smtClean="0">
                <a:latin typeface="Lucida Sans" panose="020B0602030504020204"/>
                <a:ea typeface="Lucida Sans" panose="020B0602030504020204"/>
                <a:cs typeface="Lucida Sans" panose="020B0602030504020204"/>
                <a:sym typeface="Lucida Sans" panose="020B0602030504020204"/>
              </a:rPr>
              <a:t>, caract</a:t>
            </a:r>
            <a:r>
              <a:rPr lang="ro-RO" altLang="en-US" dirty="0" smtClean="0">
                <a:latin typeface="Lucida Sans" panose="020B0602030504020204"/>
                <a:ea typeface="Lucida Sans" panose="020B0602030504020204"/>
                <a:cs typeface="Lucida Sans" panose="020B0602030504020204"/>
                <a:sym typeface="Lucida Sans" panose="020B0602030504020204"/>
              </a:rPr>
              <a:t>e</a:t>
            </a:r>
            <a:r>
              <a:rPr lang="en-US" dirty="0" smtClean="0">
                <a:latin typeface="Lucida Sans" panose="020B0602030504020204"/>
                <a:ea typeface="Lucida Sans" panose="020B0602030504020204"/>
                <a:cs typeface="Lucida Sans" panose="020B0602030504020204"/>
                <a:sym typeface="Lucida Sans" panose="020B0602030504020204"/>
              </a:rPr>
              <a:t>rul juc</a:t>
            </a:r>
            <a:r>
              <a:rPr lang="ro-RO" dirty="0" smtClean="0">
                <a:latin typeface="Lucida Sans" panose="020B0602030504020204"/>
                <a:ea typeface="Lucida Sans" panose="020B0602030504020204"/>
                <a:cs typeface="Lucida Sans" panose="020B0602030504020204"/>
                <a:sym typeface="Lucida Sans" panose="020B0602030504020204"/>
              </a:rPr>
              <a:t>ăuș /playfulness,</a:t>
            </a:r>
            <a:r>
              <a:rPr lang="en-US" dirty="0">
                <a:latin typeface="Lucida Sans" panose="020B0602030504020204"/>
                <a:ea typeface="Lucida Sans" panose="020B0602030504020204"/>
                <a:cs typeface="Lucida Sans" panose="020B0602030504020204"/>
                <a:sym typeface="Lucida Sans" panose="020B0602030504020204"/>
              </a:rPr>
              <a:t> </a:t>
            </a:r>
            <a:r>
              <a:rPr lang="en-US" dirty="0" err="1" smtClean="0">
                <a:latin typeface="Lucida Sans" panose="020B0602030504020204"/>
                <a:ea typeface="Lucida Sans" panose="020B0602030504020204"/>
                <a:cs typeface="Lucida Sans" panose="020B0602030504020204"/>
                <a:sym typeface="Lucida Sans" panose="020B0602030504020204"/>
              </a:rPr>
              <a:t>motiva</a:t>
            </a:r>
            <a:r>
              <a:rPr lang="ro-RO" dirty="0" smtClean="0">
                <a:latin typeface="Lucida Sans" panose="020B0602030504020204"/>
                <a:ea typeface="Lucida Sans" panose="020B0602030504020204"/>
                <a:cs typeface="Lucida Sans" panose="020B0602030504020204"/>
                <a:sym typeface="Lucida Sans" panose="020B0602030504020204"/>
              </a:rPr>
              <a:t>ția</a:t>
            </a:r>
            <a:r>
              <a:rPr lang="en-US" dirty="0" smtClean="0">
                <a:latin typeface="Lucida Sans" panose="020B0602030504020204"/>
                <a:ea typeface="Lucida Sans" panose="020B0602030504020204"/>
                <a:cs typeface="Lucida Sans" panose="020B0602030504020204"/>
                <a:sym typeface="Lucida Sans" panose="020B0602030504020204"/>
              </a:rPr>
              <a:t>, op</a:t>
            </a:r>
            <a:r>
              <a:rPr lang="ro-RO" dirty="0" smtClean="0">
                <a:latin typeface="Lucida Sans" panose="020B0602030504020204"/>
                <a:ea typeface="Lucida Sans" panose="020B0602030504020204"/>
                <a:cs typeface="Lucida Sans" panose="020B0602030504020204"/>
                <a:sym typeface="Lucida Sans" panose="020B0602030504020204"/>
              </a:rPr>
              <a:t>ortunitățile</a:t>
            </a:r>
            <a:r>
              <a:rPr lang="en-US" dirty="0" smtClean="0">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r>
              <a:rPr lang="en-US" dirty="0">
                <a:latin typeface="Lucida Sans" panose="020B0602030504020204"/>
                <a:ea typeface="Lucida Sans" panose="020B0602030504020204"/>
                <a:cs typeface="Lucida Sans" panose="020B0602030504020204"/>
                <a:sym typeface="Lucida Sans" panose="020B0602030504020204"/>
              </a:rPr>
              <a:t>_____________________________</a:t>
            </a:r>
            <a:endParaRPr dirty="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Ajutați copiii să-și extindă interesele și să încerce noi jocuri</a:t>
            </a:r>
            <a:r>
              <a:rPr lang="en-US" altLang="ro-RO" dirty="0" smtClean="0">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Ajutați copiii să aibă acces la jocul preferat, dacă au dificultăți</a:t>
            </a:r>
            <a:r>
              <a:rPr lang="en-US" altLang="ro-RO" dirty="0" smtClean="0">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Ajutați copiii să se joace cu colegii/copiii de aceeași vârstă</a:t>
            </a:r>
            <a:r>
              <a:rPr lang="en-US" altLang="ro-RO" dirty="0" smtClean="0">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Ajutați copiii</a:t>
            </a:r>
            <a:r>
              <a:rPr lang="en-US" dirty="0" smtClean="0">
                <a:latin typeface="Lucida Sans" panose="020B0602030504020204"/>
                <a:ea typeface="Lucida Sans" panose="020B0602030504020204"/>
                <a:cs typeface="Lucida Sans" panose="020B0602030504020204"/>
                <a:sym typeface="Lucida Sans" panose="020B0602030504020204"/>
              </a:rPr>
              <a:t> (</a:t>
            </a:r>
            <a:r>
              <a:rPr lang="ro-RO" dirty="0" smtClean="0">
                <a:latin typeface="Lucida Sans" panose="020B0602030504020204"/>
                <a:ea typeface="Lucida Sans" panose="020B0602030504020204"/>
                <a:cs typeface="Lucida Sans" panose="020B0602030504020204"/>
                <a:sym typeface="Lucida Sans" panose="020B0602030504020204"/>
              </a:rPr>
              <a:t>și ajutați-i pe alții să le permită) să-și asume riscuri</a:t>
            </a:r>
            <a:r>
              <a:rPr lang="en-US" altLang="ro-RO" dirty="0" smtClean="0">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r>
              <a:rPr lang="en-US" dirty="0" smtClean="0">
                <a:latin typeface="Lucida Sans" panose="020B0602030504020204"/>
                <a:ea typeface="Lucida Sans" panose="020B0602030504020204"/>
                <a:cs typeface="Lucida Sans" panose="020B0602030504020204"/>
                <a:sym typeface="Lucida Sans" panose="020B0602030504020204"/>
              </a:rPr>
              <a:t>Adapt</a:t>
            </a:r>
            <a:r>
              <a:rPr lang="ro-RO" dirty="0" smtClean="0">
                <a:latin typeface="Lucida Sans" panose="020B0602030504020204"/>
                <a:ea typeface="Lucida Sans" panose="020B0602030504020204"/>
                <a:cs typeface="Lucida Sans" panose="020B0602030504020204"/>
                <a:sym typeface="Lucida Sans" panose="020B0602030504020204"/>
              </a:rPr>
              <a:t>ați materialele sau mediile</a:t>
            </a:r>
            <a:r>
              <a:rPr lang="en-US" altLang="ro-RO" dirty="0" smtClean="0">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Ajutați copiii să înceapă să se prefacă</a:t>
            </a:r>
            <a:r>
              <a:rPr lang="en-US" altLang="ro-RO" dirty="0" smtClean="0">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2d009683977_0_0"/>
          <p:cNvSpPr txBox="1">
            <a:spLocks noGrp="1"/>
          </p:cNvSpPr>
          <p:nvPr>
            <p:ph type="title"/>
          </p:nvPr>
        </p:nvSpPr>
        <p:spPr>
          <a:xfrm>
            <a:off x="761900" y="559800"/>
            <a:ext cx="4636500" cy="4953600"/>
          </a:xfrm>
          <a:prstGeom prst="rect">
            <a:avLst/>
          </a:prstGeom>
        </p:spPr>
        <p:txBody>
          <a:bodyPr spcFirstLastPara="1" wrap="square" lIns="111750" tIns="55850" rIns="111750" bIns="55850" anchor="t" anchorCtr="0">
            <a:normAutofit/>
          </a:bodyPr>
          <a:lstStyle/>
          <a:p>
            <a:pPr marL="0" lvl="0" indent="0" algn="r" rtl="0">
              <a:spcBef>
                <a:spcPts val="0"/>
              </a:spcBef>
              <a:spcAft>
                <a:spcPts val="0"/>
              </a:spcAft>
              <a:buNone/>
            </a:pPr>
            <a:r>
              <a:rPr lang="en-US" sz="4500">
                <a:solidFill>
                  <a:srgbClr val="F4F2E4"/>
                </a:solidFill>
                <a:latin typeface="Lucida Sans" panose="020B0602030504020204"/>
                <a:ea typeface="Lucida Sans" panose="020B0602030504020204"/>
                <a:cs typeface="Lucida Sans" panose="020B0602030504020204"/>
                <a:sym typeface="Lucida Sans" panose="020B0602030504020204"/>
              </a:rPr>
              <a:t>Defin</a:t>
            </a:r>
            <a:r>
              <a:rPr lang="ro-RO" altLang="en-US" sz="4500">
                <a:solidFill>
                  <a:srgbClr val="F4F2E4"/>
                </a:solidFill>
                <a:latin typeface="Lucida Sans" panose="020B0602030504020204"/>
                <a:ea typeface="Lucida Sans" panose="020B0602030504020204"/>
                <a:cs typeface="Lucida Sans" panose="020B0602030504020204"/>
                <a:sym typeface="Lucida Sans" panose="020B0602030504020204"/>
              </a:rPr>
              <a:t>irea și descrierea jocului, recunoașterea importanței sale</a:t>
            </a:r>
            <a:endParaRPr sz="4500">
              <a:solidFill>
                <a:srgbClr val="F4F2E4"/>
              </a:solidFill>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g2d20a833953_0_0"/>
          <p:cNvSpPr txBox="1">
            <a:spLocks noGrp="1"/>
          </p:cNvSpPr>
          <p:nvPr>
            <p:ph type="title"/>
          </p:nvPr>
        </p:nvSpPr>
        <p:spPr>
          <a:xfrm>
            <a:off x="812693" y="304870"/>
            <a:ext cx="10768200" cy="838500"/>
          </a:xfrm>
          <a:prstGeom prst="rect">
            <a:avLst/>
          </a:prstGeom>
          <a:noFill/>
          <a:ln>
            <a:noFill/>
          </a:ln>
        </p:spPr>
        <p:txBody>
          <a:bodyPr spcFirstLastPara="1" wrap="square" lIns="99550" tIns="49775" rIns="99550" bIns="49775" anchor="ctr" anchorCtr="0">
            <a:normAutofit fontScale="90000"/>
          </a:bodyPr>
          <a:lstStyle/>
          <a:p>
            <a:pPr marL="0" lvl="0" indent="0" algn="l" rtl="0">
              <a:lnSpc>
                <a:spcPct val="100000"/>
              </a:lnSpc>
              <a:spcBef>
                <a:spcPts val="0"/>
              </a:spcBef>
              <a:spcAft>
                <a:spcPts val="0"/>
              </a:spcAft>
              <a:buClr>
                <a:schemeClr val="lt1"/>
              </a:buClr>
              <a:buSzPts val="4000"/>
              <a:buFont typeface="Calibri" panose="020F0502020204030204"/>
              <a:buNone/>
            </a:pPr>
            <a:r>
              <a:rPr lang="en-US" dirty="0" err="1" smtClean="0">
                <a:latin typeface="Lucida Sans" panose="020B0602030504020204"/>
                <a:ea typeface="Lucida Sans" panose="020B0602030504020204"/>
                <a:cs typeface="Lucida Sans" panose="020B0602030504020204"/>
                <a:sym typeface="Lucida Sans" panose="020B0602030504020204"/>
              </a:rPr>
              <a:t>Importan</a:t>
            </a:r>
            <a:r>
              <a:rPr lang="ro-RO" dirty="0" smtClean="0">
                <a:latin typeface="Lucida Sans" panose="020B0602030504020204"/>
                <a:ea typeface="Lucida Sans" panose="020B0602030504020204"/>
                <a:cs typeface="Lucida Sans" panose="020B0602030504020204"/>
                <a:sym typeface="Lucida Sans" panose="020B0602030504020204"/>
              </a:rPr>
              <a:t>ța jocului, ca și instrument terapeutic</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485" name="Google Shape;485;g2d20a833953_0_0"/>
          <p:cNvSpPr txBox="1">
            <a:spLocks noGrp="1"/>
          </p:cNvSpPr>
          <p:nvPr>
            <p:ph type="body" idx="1"/>
          </p:nvPr>
        </p:nvSpPr>
        <p:spPr>
          <a:xfrm>
            <a:off x="630555" y="1448435"/>
            <a:ext cx="10950575" cy="5071110"/>
          </a:xfrm>
          <a:prstGeom prst="rect">
            <a:avLst/>
          </a:prstGeom>
          <a:noFill/>
          <a:ln>
            <a:noFill/>
          </a:ln>
        </p:spPr>
        <p:txBody>
          <a:bodyPr spcFirstLastPara="1" wrap="square" lIns="99550" tIns="49775" rIns="99550" bIns="49775" anchor="t" anchorCtr="0">
            <a:normAutofit/>
          </a:bodyPr>
          <a:lstStyle/>
          <a:p>
            <a:pPr marL="0" marR="0" lvl="0" indent="0" algn="l" rtl="0">
              <a:lnSpc>
                <a:spcPct val="100000"/>
              </a:lnSpc>
              <a:spcBef>
                <a:spcPts val="0"/>
              </a:spcBef>
              <a:spcAft>
                <a:spcPts val="0"/>
              </a:spcAft>
              <a:buSzPts val="2000"/>
              <a:buNone/>
            </a:pPr>
            <a:r>
              <a:rPr lang="ro-RO" sz="2400" i="0" dirty="0" smtClean="0">
                <a:latin typeface="Lucida Sans" panose="020B0602030504020204"/>
                <a:ea typeface="Lucida Sans" panose="020B0602030504020204"/>
                <a:cs typeface="Lucida Sans" panose="020B0602030504020204"/>
                <a:sym typeface="Lucida Sans" panose="020B0602030504020204"/>
              </a:rPr>
              <a:t>O intervenție terapeutică,bazată pe </a:t>
            </a:r>
            <a:r>
              <a:rPr lang="ro-RO" sz="2400" i="0" dirty="0" smtClean="0">
                <a:latin typeface="Lucida Sans" panose="020B0602030504020204"/>
                <a:ea typeface="Lucida Sans" panose="020B0602030504020204"/>
                <a:cs typeface="Lucida Sans" panose="020B0602030504020204"/>
                <a:sym typeface="Lucida Sans" panose="020B0602030504020204"/>
              </a:rPr>
              <a:t>joacă</a:t>
            </a:r>
            <a:r>
              <a:rPr lang="en-US" sz="2400" i="0" dirty="0" smtClean="0">
                <a:latin typeface="Lucida Sans" panose="020B0602030504020204"/>
                <a:ea typeface="Lucida Sans" panose="020B0602030504020204"/>
                <a:cs typeface="Lucida Sans" panose="020B0602030504020204"/>
                <a:sym typeface="Lucida Sans" panose="020B0602030504020204"/>
              </a:rPr>
              <a:t>:</a:t>
            </a:r>
            <a:endParaRPr lang="en-US" sz="2400" i="0" dirty="0" smtClean="0">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100000"/>
              </a:lnSpc>
              <a:spcBef>
                <a:spcPts val="0"/>
              </a:spcBef>
              <a:spcAft>
                <a:spcPts val="0"/>
              </a:spcAft>
              <a:buSzPts val="2000"/>
              <a:buNone/>
            </a:pPr>
            <a:endParaRPr sz="2400" i="0" dirty="0">
              <a:latin typeface="Lucida Sans" panose="020B0602030504020204"/>
              <a:ea typeface="Lucida Sans" panose="020B0602030504020204"/>
              <a:cs typeface="Lucida Sans" panose="020B0602030504020204"/>
              <a:sym typeface="Lucida Sans" panose="020B0602030504020204"/>
            </a:endParaRPr>
          </a:p>
          <a:p>
            <a:pPr marL="114300" marR="0" lvl="0" indent="-114300" algn="l" rtl="0">
              <a:lnSpc>
                <a:spcPct val="100000"/>
              </a:lnSpc>
              <a:spcBef>
                <a:spcPts val="0"/>
              </a:spcBef>
              <a:spcAft>
                <a:spcPts val="0"/>
              </a:spcAft>
              <a:buSzPts val="2000"/>
              <a:buFont typeface="Lucida Sans" panose="020B0602030504020204"/>
              <a:buChar char="•"/>
            </a:pPr>
            <a:r>
              <a:rPr lang="ro-RO" sz="2000" i="0" dirty="0" smtClean="0">
                <a:latin typeface="Lucida Sans" panose="020B0602030504020204"/>
                <a:ea typeface="Lucida Sans" panose="020B0602030504020204"/>
                <a:cs typeface="Lucida Sans" panose="020B0602030504020204"/>
                <a:sym typeface="Lucida Sans" panose="020B0602030504020204"/>
              </a:rPr>
              <a:t>Construiește relații!</a:t>
            </a:r>
            <a:endParaRPr sz="2000" dirty="0">
              <a:latin typeface="Lucida Sans" panose="020B0602030504020204"/>
              <a:ea typeface="Lucida Sans" panose="020B0602030504020204"/>
              <a:cs typeface="Lucida Sans" panose="020B0602030504020204"/>
              <a:sym typeface="Lucida Sans" panose="020B0602030504020204"/>
            </a:endParaRPr>
          </a:p>
          <a:p>
            <a:pPr marL="114300" marR="0" lvl="0" indent="-114300" algn="l" rtl="0">
              <a:lnSpc>
                <a:spcPct val="100000"/>
              </a:lnSpc>
              <a:spcBef>
                <a:spcPts val="0"/>
              </a:spcBef>
              <a:spcAft>
                <a:spcPts val="0"/>
              </a:spcAft>
              <a:buSzPts val="2000"/>
              <a:buFont typeface="Lucida Sans" panose="020B0602030504020204"/>
              <a:buChar char="•"/>
            </a:pPr>
            <a:r>
              <a:rPr lang="ro-RO" sz="2000" i="0" dirty="0" smtClean="0">
                <a:latin typeface="Lucida Sans" panose="020B0602030504020204"/>
                <a:ea typeface="Lucida Sans" panose="020B0602030504020204"/>
                <a:cs typeface="Lucida Sans" panose="020B0602030504020204"/>
                <a:sym typeface="Lucida Sans" panose="020B0602030504020204"/>
              </a:rPr>
              <a:t>Transformă în joacă </a:t>
            </a:r>
            <a:r>
              <a:rPr lang="en-US" sz="2000" i="0" dirty="0" smtClean="0">
                <a:latin typeface="Lucida Sans" panose="020B0602030504020204"/>
                <a:ea typeface="Lucida Sans" panose="020B0602030504020204"/>
                <a:cs typeface="Lucida Sans" panose="020B0602030504020204"/>
                <a:sym typeface="Lucida Sans" panose="020B0602030504020204"/>
              </a:rPr>
              <a:t>“</a:t>
            </a:r>
            <a:r>
              <a:rPr lang="ro-RO" sz="2000" i="0" dirty="0" smtClean="0">
                <a:latin typeface="Lucida Sans" panose="020B0602030504020204"/>
                <a:ea typeface="Lucida Sans" panose="020B0602030504020204"/>
                <a:cs typeface="Lucida Sans" panose="020B0602030504020204"/>
                <a:sym typeface="Lucida Sans" panose="020B0602030504020204"/>
              </a:rPr>
              <a:t>munca</a:t>
            </a:r>
            <a:r>
              <a:rPr lang="en-US" sz="2000" i="0" dirty="0" smtClean="0">
                <a:latin typeface="Lucida Sans" panose="020B0602030504020204"/>
                <a:ea typeface="Lucida Sans" panose="020B0602030504020204"/>
                <a:cs typeface="Lucida Sans" panose="020B0602030504020204"/>
                <a:sym typeface="Lucida Sans" panose="020B0602030504020204"/>
              </a:rPr>
              <a:t>” </a:t>
            </a:r>
            <a:r>
              <a:rPr lang="ro-RO" altLang="en-US" sz="2000" i="0" dirty="0" smtClean="0">
                <a:latin typeface="Lucida Sans" panose="020B0602030504020204"/>
                <a:ea typeface="Lucida Sans" panose="020B0602030504020204"/>
                <a:cs typeface="Lucida Sans" panose="020B0602030504020204"/>
                <a:sym typeface="Lucida Sans" panose="020B0602030504020204"/>
              </a:rPr>
              <a:t>din timpul </a:t>
            </a:r>
            <a:r>
              <a:rPr lang="ro-RO" sz="2000" i="0" dirty="0" smtClean="0">
                <a:latin typeface="Lucida Sans" panose="020B0602030504020204"/>
                <a:ea typeface="Lucida Sans" panose="020B0602030504020204"/>
                <a:cs typeface="Lucida Sans" panose="020B0602030504020204"/>
                <a:sym typeface="Lucida Sans" panose="020B0602030504020204"/>
              </a:rPr>
              <a:t>terapiei!</a:t>
            </a:r>
            <a:endParaRPr sz="2000" dirty="0">
              <a:latin typeface="Lucida Sans" panose="020B0602030504020204"/>
              <a:ea typeface="Lucida Sans" panose="020B0602030504020204"/>
              <a:cs typeface="Lucida Sans" panose="020B0602030504020204"/>
              <a:sym typeface="Lucida Sans" panose="020B0602030504020204"/>
            </a:endParaRPr>
          </a:p>
          <a:p>
            <a:pPr marL="114300" marR="0" lvl="0" indent="-114300" algn="l" rtl="0">
              <a:lnSpc>
                <a:spcPct val="100000"/>
              </a:lnSpc>
              <a:spcBef>
                <a:spcPts val="0"/>
              </a:spcBef>
              <a:spcAft>
                <a:spcPts val="0"/>
              </a:spcAft>
              <a:buSzPts val="2000"/>
              <a:buFont typeface="Lucida Sans" panose="020B0602030504020204"/>
              <a:buChar char="•"/>
            </a:pPr>
            <a:r>
              <a:rPr lang="ro-RO" sz="2000" i="0" dirty="0" smtClean="0">
                <a:latin typeface="Lucida Sans" panose="020B0602030504020204"/>
                <a:ea typeface="Lucida Sans" panose="020B0602030504020204"/>
                <a:cs typeface="Lucida Sans" panose="020B0602030504020204"/>
                <a:sym typeface="Lucida Sans" panose="020B0602030504020204"/>
              </a:rPr>
              <a:t>Crește motivația de a participa!</a:t>
            </a:r>
            <a:r>
              <a:rPr lang="en-US" sz="2000" i="0" dirty="0" smtClean="0">
                <a:latin typeface="Lucida Sans" panose="020B0602030504020204"/>
                <a:ea typeface="Lucida Sans" panose="020B0602030504020204"/>
                <a:cs typeface="Lucida Sans" panose="020B0602030504020204"/>
                <a:sym typeface="Lucida Sans" panose="020B0602030504020204"/>
              </a:rPr>
              <a:t> </a:t>
            </a:r>
            <a:endParaRPr sz="2000" i="0" dirty="0">
              <a:latin typeface="Lucida Sans" panose="020B0602030504020204"/>
              <a:ea typeface="Lucida Sans" panose="020B0602030504020204"/>
              <a:cs typeface="Lucida Sans" panose="020B0602030504020204"/>
              <a:sym typeface="Lucida Sans" panose="020B0602030504020204"/>
            </a:endParaRPr>
          </a:p>
          <a:p>
            <a:pPr marL="114300" marR="0" lvl="0" indent="-114300" algn="l" rtl="0">
              <a:lnSpc>
                <a:spcPct val="100000"/>
              </a:lnSpc>
              <a:spcBef>
                <a:spcPts val="0"/>
              </a:spcBef>
              <a:spcAft>
                <a:spcPts val="0"/>
              </a:spcAft>
              <a:buSzPts val="2000"/>
              <a:buFont typeface="Lucida Sans" panose="020B0602030504020204"/>
              <a:buChar char="•"/>
            </a:pPr>
            <a:r>
              <a:rPr lang="ro-RO" sz="2000" i="0" dirty="0" smtClean="0">
                <a:latin typeface="Lucida Sans" panose="020B0602030504020204"/>
                <a:ea typeface="Lucida Sans" panose="020B0602030504020204"/>
                <a:cs typeface="Lucida Sans" panose="020B0602030504020204"/>
                <a:sym typeface="Lucida Sans" panose="020B0602030504020204"/>
              </a:rPr>
              <a:t>Încurajează oportunitățile copiilor de a-și direcționa/controla terapia.</a:t>
            </a:r>
            <a:endParaRPr sz="2000" dirty="0">
              <a:latin typeface="Lucida Sans" panose="020B0602030504020204"/>
              <a:ea typeface="Lucida Sans" panose="020B0602030504020204"/>
              <a:cs typeface="Lucida Sans" panose="020B0602030504020204"/>
              <a:sym typeface="Lucida Sans" panose="020B0602030504020204"/>
            </a:endParaRPr>
          </a:p>
          <a:p>
            <a:pPr marL="114300" marR="0" lvl="0" indent="-114300" algn="l" rtl="0">
              <a:lnSpc>
                <a:spcPct val="100000"/>
              </a:lnSpc>
              <a:spcBef>
                <a:spcPts val="0"/>
              </a:spcBef>
              <a:spcAft>
                <a:spcPts val="0"/>
              </a:spcAft>
              <a:buSzPts val="2000"/>
              <a:buFont typeface="Lucida Sans" panose="020B0602030504020204"/>
              <a:buChar char="•"/>
            </a:pPr>
            <a:r>
              <a:rPr lang="ro-RO" sz="2000" i="0" dirty="0" smtClean="0">
                <a:latin typeface="Lucida Sans" panose="020B0602030504020204"/>
                <a:ea typeface="Lucida Sans" panose="020B0602030504020204"/>
                <a:cs typeface="Lucida Sans" panose="020B0602030504020204"/>
                <a:sym typeface="Lucida Sans" panose="020B0602030504020204"/>
              </a:rPr>
              <a:t>Crează un</a:t>
            </a:r>
            <a:r>
              <a:rPr lang="en-US" sz="2000" i="0" dirty="0" smtClean="0">
                <a:latin typeface="Lucida Sans" panose="020B0602030504020204"/>
                <a:ea typeface="Lucida Sans" panose="020B0602030504020204"/>
                <a:cs typeface="Lucida Sans" panose="020B0602030504020204"/>
                <a:sym typeface="Lucida Sans" panose="020B0602030504020204"/>
              </a:rPr>
              <a:t> </a:t>
            </a:r>
            <a:r>
              <a:rPr lang="ro-RO" altLang="en-US" sz="2000" i="0" dirty="0" smtClean="0">
                <a:latin typeface="Lucida Sans" panose="020B0602030504020204"/>
                <a:ea typeface="Lucida Sans" panose="020B0602030504020204"/>
                <a:cs typeface="Lucida Sans" panose="020B0602030504020204"/>
                <a:sym typeface="Lucida Sans" panose="020B0602030504020204"/>
              </a:rPr>
              <a:t>acel </a:t>
            </a:r>
            <a:r>
              <a:rPr lang="en-US" sz="2000" i="0" dirty="0" smtClean="0">
                <a:latin typeface="Lucida Sans" panose="020B0602030504020204"/>
                <a:ea typeface="Lucida Sans" panose="020B0602030504020204"/>
                <a:cs typeface="Lucida Sans" panose="020B0602030504020204"/>
                <a:sym typeface="Lucida Sans" panose="020B0602030504020204"/>
              </a:rPr>
              <a:t>“</a:t>
            </a:r>
            <a:r>
              <a:rPr lang="ro-RO" sz="2000" i="0" dirty="0" smtClean="0">
                <a:latin typeface="Lucida Sans" panose="020B0602030504020204"/>
                <a:ea typeface="Lucida Sans" panose="020B0602030504020204"/>
                <a:cs typeface="Lucida Sans" panose="020B0602030504020204"/>
                <a:sym typeface="Lucida Sans" panose="020B0602030504020204"/>
              </a:rPr>
              <a:t>echilibru corect</a:t>
            </a:r>
            <a:r>
              <a:rPr lang="en-US" sz="2000" i="0" dirty="0" smtClean="0">
                <a:latin typeface="Lucida Sans" panose="020B0602030504020204"/>
                <a:ea typeface="Lucida Sans" panose="020B0602030504020204"/>
                <a:cs typeface="Lucida Sans" panose="020B0602030504020204"/>
                <a:sym typeface="Lucida Sans" panose="020B0602030504020204"/>
              </a:rPr>
              <a:t>” </a:t>
            </a:r>
            <a:r>
              <a:rPr lang="ro-RO" sz="2000" i="0" dirty="0" smtClean="0">
                <a:latin typeface="Lucida Sans" panose="020B0602030504020204"/>
                <a:ea typeface="Lucida Sans" panose="020B0602030504020204"/>
                <a:cs typeface="Lucida Sans" panose="020B0602030504020204"/>
                <a:sym typeface="Lucida Sans" panose="020B0602030504020204"/>
              </a:rPr>
              <a:t>între participarea în </a:t>
            </a:r>
            <a:r>
              <a:rPr lang="ro-RO" sz="2000" i="0" dirty="0" smtClean="0">
                <a:latin typeface="Lucida Sans" panose="020B0602030504020204"/>
                <a:ea typeface="Lucida Sans" panose="020B0602030504020204"/>
                <a:cs typeface="Lucida Sans" panose="020B0602030504020204"/>
                <a:sym typeface="Lucida Sans" panose="020B0602030504020204"/>
              </a:rPr>
              <a:t>joacă și învățare distractivă.</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100000"/>
              </a:lnSpc>
              <a:spcBef>
                <a:spcPts val="0"/>
              </a:spcBef>
              <a:spcAft>
                <a:spcPts val="0"/>
              </a:spcAft>
              <a:buSzPts val="2000"/>
              <a:buNone/>
            </a:pPr>
            <a:r>
              <a:rPr lang="en-US" sz="2400" i="0" dirty="0">
                <a:latin typeface="Arial" panose="020B0604020202020204"/>
                <a:ea typeface="Arial" panose="020B0604020202020204"/>
                <a:cs typeface="Arial" panose="020B0604020202020204"/>
                <a:sym typeface="Arial" panose="020B0604020202020204"/>
              </a:rPr>
              <a:t>     </a:t>
            </a:r>
            <a:endParaRPr dirty="0"/>
          </a:p>
        </p:txBody>
      </p:sp>
      <p:pic>
        <p:nvPicPr>
          <p:cNvPr id="486" name="Google Shape;486;g2d20a833953_0_0" descr="Free photo young female psychologist helping a girl in speech therapy"/>
          <p:cNvPicPr preferRelativeResize="0"/>
          <p:nvPr/>
        </p:nvPicPr>
        <p:blipFill rotWithShape="1">
          <a:blip r:embed="rId1"/>
          <a:srcRect/>
          <a:stretch>
            <a:fillRect/>
          </a:stretch>
        </p:blipFill>
        <p:spPr>
          <a:xfrm>
            <a:off x="3374546" y="4212252"/>
            <a:ext cx="3594101" cy="2387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g2d20a833953_0_6"/>
          <p:cNvSpPr txBox="1">
            <a:spLocks noGrp="1"/>
          </p:cNvSpPr>
          <p:nvPr>
            <p:ph type="title"/>
          </p:nvPr>
        </p:nvSpPr>
        <p:spPr>
          <a:xfrm>
            <a:off x="812693" y="304870"/>
            <a:ext cx="10768200" cy="838500"/>
          </a:xfrm>
          <a:prstGeom prst="rect">
            <a:avLst/>
          </a:prstGeom>
          <a:noFill/>
          <a:ln>
            <a:noFill/>
          </a:ln>
        </p:spPr>
        <p:txBody>
          <a:bodyPr spcFirstLastPara="1" wrap="square" lIns="99550" tIns="49775" rIns="99550" bIns="49775" anchor="ctr" anchorCtr="0">
            <a:normAutofit/>
          </a:bodyPr>
          <a:lstStyle/>
          <a:p>
            <a:pPr marL="0" lvl="0" indent="0" algn="l" rtl="0">
              <a:lnSpc>
                <a:spcPct val="100000"/>
              </a:lnSpc>
              <a:spcBef>
                <a:spcPts val="0"/>
              </a:spcBef>
              <a:spcAft>
                <a:spcPts val="0"/>
              </a:spcAft>
              <a:buClr>
                <a:schemeClr val="lt1"/>
              </a:buClr>
              <a:buSzPts val="4000"/>
              <a:buFont typeface="Calibri" panose="020F0502020204030204"/>
              <a:buNone/>
            </a:pPr>
            <a:r>
              <a:rPr lang="ro-RO" altLang="en-US">
                <a:latin typeface="Lucida Sans" panose="020B0602030504020204"/>
                <a:ea typeface="Lucida Sans" panose="020B0602030504020204"/>
                <a:cs typeface="Lucida Sans" panose="020B0602030504020204"/>
                <a:sym typeface="Lucida Sans" panose="020B0602030504020204"/>
              </a:rPr>
              <a:t>Playfulness (Caracterul jucăuș/ ludic)</a:t>
            </a:r>
            <a:endParaRPr>
              <a:latin typeface="Lucida Sans" panose="020B0602030504020204"/>
              <a:ea typeface="Lucida Sans" panose="020B0602030504020204"/>
              <a:cs typeface="Lucida Sans" panose="020B0602030504020204"/>
              <a:sym typeface="Lucida Sans" panose="020B0602030504020204"/>
            </a:endParaRPr>
          </a:p>
        </p:txBody>
      </p:sp>
      <p:sp>
        <p:nvSpPr>
          <p:cNvPr id="492" name="Google Shape;492;g2d20a833953_0_6"/>
          <p:cNvSpPr txBox="1">
            <a:spLocks noGrp="1"/>
          </p:cNvSpPr>
          <p:nvPr>
            <p:ph type="body" idx="1"/>
          </p:nvPr>
        </p:nvSpPr>
        <p:spPr>
          <a:xfrm>
            <a:off x="812700" y="1143374"/>
            <a:ext cx="10768200" cy="4954200"/>
          </a:xfrm>
          <a:prstGeom prst="rect">
            <a:avLst/>
          </a:prstGeom>
          <a:noFill/>
          <a:ln>
            <a:noFill/>
          </a:ln>
        </p:spPr>
        <p:txBody>
          <a:bodyPr spcFirstLastPara="1" wrap="square" lIns="99550" tIns="49775" rIns="99550" bIns="49775" anchor="t" anchorCtr="0">
            <a:normAutofit/>
          </a:bodyPr>
          <a:lstStyle/>
          <a:p>
            <a:pPr marL="0" marR="0" lvl="0" indent="0" algn="l" rtl="0">
              <a:lnSpc>
                <a:spcPct val="100000"/>
              </a:lnSpc>
              <a:spcBef>
                <a:spcPts val="0"/>
              </a:spcBef>
              <a:spcAft>
                <a:spcPts val="0"/>
              </a:spcAft>
              <a:buSzPts val="2000"/>
              <a:buNone/>
            </a:pPr>
            <a:r>
              <a:rPr lang="ro-RO" sz="2400" i="0" dirty="0" smtClean="0">
                <a:latin typeface="Lucida Sans" panose="020B0602030504020204"/>
                <a:ea typeface="Lucida Sans" panose="020B0602030504020204"/>
                <a:cs typeface="Lucida Sans" panose="020B0602030504020204"/>
                <a:sym typeface="Lucida Sans" panose="020B0602030504020204"/>
              </a:rPr>
              <a:t>Pentru a dezvolta relația de </a:t>
            </a:r>
            <a:r>
              <a:rPr lang="ro-RO" sz="2400" i="0" dirty="0" smtClean="0">
                <a:latin typeface="Lucida Sans" panose="020B0602030504020204"/>
                <a:ea typeface="Lucida Sans" panose="020B0602030504020204"/>
                <a:cs typeface="Lucida Sans" panose="020B0602030504020204"/>
                <a:sym typeface="Lucida Sans" panose="020B0602030504020204"/>
              </a:rPr>
              <a:t>joacă</a:t>
            </a:r>
            <a:r>
              <a:rPr lang="en-US" sz="2400" i="0" dirty="0" smtClean="0">
                <a:latin typeface="Lucida Sans" panose="020B0602030504020204"/>
                <a:ea typeface="Lucida Sans" panose="020B0602030504020204"/>
                <a:cs typeface="Lucida Sans" panose="020B0602030504020204"/>
                <a:sym typeface="Lucida Sans" panose="020B0602030504020204"/>
              </a:rPr>
              <a:t>: </a:t>
            </a:r>
            <a:endParaRPr lang="en-US" sz="2400" i="0" dirty="0" smtClean="0">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100000"/>
              </a:lnSpc>
              <a:spcBef>
                <a:spcPts val="0"/>
              </a:spcBef>
              <a:spcAft>
                <a:spcPts val="0"/>
              </a:spcAft>
              <a:buSzPts val="2000"/>
              <a:buNone/>
            </a:pPr>
            <a:endParaRPr dirty="0">
              <a:latin typeface="Lucida Sans" panose="020B0602030504020204"/>
              <a:ea typeface="Lucida Sans" panose="020B0602030504020204"/>
              <a:cs typeface="Lucida Sans" panose="020B0602030504020204"/>
              <a:sym typeface="Lucida Sans" panose="020B0602030504020204"/>
            </a:endParaRPr>
          </a:p>
          <a:p>
            <a:pPr marL="114300" lvl="0" indent="-114300" algn="l" rtl="0">
              <a:lnSpc>
                <a:spcPct val="100000"/>
              </a:lnSpc>
              <a:spcBef>
                <a:spcPts val="0"/>
              </a:spcBef>
              <a:spcAft>
                <a:spcPts val="0"/>
              </a:spcAft>
              <a:buSzPts val="2000"/>
              <a:buFont typeface="Lucida Sans" panose="020B0602030504020204"/>
              <a:buChar char="•"/>
            </a:pPr>
            <a:r>
              <a:rPr lang="ro-RO" sz="2000" i="0" dirty="0" smtClean="0">
                <a:latin typeface="Lucida Sans" panose="020B0602030504020204"/>
                <a:ea typeface="Lucida Sans" panose="020B0602030504020204"/>
                <a:cs typeface="Lucida Sans" panose="020B0602030504020204"/>
                <a:sym typeface="Lucida Sans" panose="020B0602030504020204"/>
              </a:rPr>
              <a:t>Alătură-te activității de joacă!</a:t>
            </a:r>
            <a:r>
              <a:rPr lang="en-US" sz="2000" i="0" dirty="0" smtClean="0">
                <a:latin typeface="Lucida Sans" panose="020B0602030504020204"/>
                <a:ea typeface="Lucida Sans" panose="020B0602030504020204"/>
                <a:cs typeface="Lucida Sans" panose="020B0602030504020204"/>
                <a:sym typeface="Lucida Sans" panose="020B0602030504020204"/>
              </a:rPr>
              <a:t> </a:t>
            </a:r>
            <a:endParaRPr sz="2000" i="0" dirty="0">
              <a:latin typeface="Lucida Sans" panose="020B0602030504020204"/>
              <a:ea typeface="Lucida Sans" panose="020B0602030504020204"/>
              <a:cs typeface="Lucida Sans" panose="020B0602030504020204"/>
              <a:sym typeface="Lucida Sans" panose="020B0602030504020204"/>
            </a:endParaRPr>
          </a:p>
          <a:p>
            <a:pPr marL="114300" marR="0" lvl="0" indent="-114300" algn="l" rtl="0">
              <a:lnSpc>
                <a:spcPct val="100000"/>
              </a:lnSpc>
              <a:spcBef>
                <a:spcPts val="0"/>
              </a:spcBef>
              <a:spcAft>
                <a:spcPts val="0"/>
              </a:spcAft>
              <a:buSzPts val="2000"/>
              <a:buFont typeface="Lucida Sans" panose="020B0602030504020204"/>
              <a:buChar char="•"/>
            </a:pPr>
            <a:r>
              <a:rPr lang="ro-RO" sz="2000" dirty="0" smtClean="0">
                <a:latin typeface="Lucida Sans" panose="020B0602030504020204"/>
                <a:ea typeface="Lucida Sans" panose="020B0602030504020204"/>
                <a:cs typeface="Lucida Sans" panose="020B0602030504020204"/>
                <a:sym typeface="Lucida Sans" panose="020B0602030504020204"/>
              </a:rPr>
              <a:t>Așează-te la nivelul copilului!</a:t>
            </a:r>
            <a:endParaRPr sz="2000" dirty="0">
              <a:latin typeface="Lucida Sans" panose="020B0602030504020204"/>
              <a:ea typeface="Lucida Sans" panose="020B0602030504020204"/>
              <a:cs typeface="Lucida Sans" panose="020B0602030504020204"/>
              <a:sym typeface="Lucida Sans" panose="020B0602030504020204"/>
            </a:endParaRPr>
          </a:p>
          <a:p>
            <a:pPr marL="114300" marR="0" lvl="0" indent="-114300" algn="l" rtl="0">
              <a:lnSpc>
                <a:spcPct val="100000"/>
              </a:lnSpc>
              <a:spcBef>
                <a:spcPts val="0"/>
              </a:spcBef>
              <a:spcAft>
                <a:spcPts val="0"/>
              </a:spcAft>
              <a:buSzPts val="2000"/>
              <a:buFont typeface="Lucida Sans" panose="020B0602030504020204"/>
              <a:buChar char="•"/>
            </a:pPr>
            <a:r>
              <a:rPr lang="ro-RO" sz="2000" i="0" dirty="0" smtClean="0">
                <a:latin typeface="Lucida Sans" panose="020B0602030504020204"/>
                <a:ea typeface="Lucida Sans" panose="020B0602030504020204"/>
                <a:cs typeface="Lucida Sans" panose="020B0602030504020204"/>
                <a:sym typeface="Lucida Sans" panose="020B0602030504020204"/>
              </a:rPr>
              <a:t>Adu energie, bucurie, zâmbete, râsete, prosteală, creativitate sesiunii!</a:t>
            </a:r>
            <a:endParaRPr sz="2000" dirty="0">
              <a:latin typeface="Lucida Sans" panose="020B0602030504020204"/>
              <a:ea typeface="Lucida Sans" panose="020B0602030504020204"/>
              <a:cs typeface="Lucida Sans" panose="020B0602030504020204"/>
              <a:sym typeface="Lucida Sans" panose="020B0602030504020204"/>
            </a:endParaRPr>
          </a:p>
          <a:p>
            <a:pPr marL="114300" marR="0" lvl="0" indent="-114300" algn="l" rtl="0">
              <a:lnSpc>
                <a:spcPct val="100000"/>
              </a:lnSpc>
              <a:spcBef>
                <a:spcPts val="0"/>
              </a:spcBef>
              <a:spcAft>
                <a:spcPts val="0"/>
              </a:spcAft>
              <a:buSzPts val="2000"/>
              <a:buFont typeface="Lucida Sans" panose="020B0602030504020204"/>
              <a:buChar char="•"/>
            </a:pPr>
            <a:r>
              <a:rPr lang="ro-RO" sz="2000" dirty="0" smtClean="0">
                <a:latin typeface="Lucida Sans" panose="020B0602030504020204"/>
                <a:ea typeface="Lucida Sans" panose="020B0602030504020204"/>
                <a:cs typeface="Lucida Sans" panose="020B0602030504020204"/>
                <a:sym typeface="Lucida Sans" panose="020B0602030504020204"/>
              </a:rPr>
              <a:t>Î</a:t>
            </a:r>
            <a:r>
              <a:rPr lang="ro-RO" sz="2000" i="0" dirty="0" smtClean="0">
                <a:latin typeface="Lucida Sans" panose="020B0602030504020204"/>
                <a:ea typeface="Lucida Sans" panose="020B0602030504020204"/>
                <a:cs typeface="Lucida Sans" panose="020B0602030504020204"/>
                <a:sym typeface="Lucida Sans" panose="020B0602030504020204"/>
              </a:rPr>
              <a:t>ncorporează abilitățile pe care trebuie să le predai, în activitățile de joacă preferate ale copilului!</a:t>
            </a:r>
            <a:r>
              <a:rPr lang="en-US" sz="2000" i="0" dirty="0" smtClean="0">
                <a:latin typeface="Lucida Sans" panose="020B0602030504020204"/>
                <a:ea typeface="Lucida Sans" panose="020B0602030504020204"/>
                <a:cs typeface="Lucida Sans" panose="020B0602030504020204"/>
                <a:sym typeface="Lucida Sans" panose="020B0602030504020204"/>
              </a:rPr>
              <a:t> </a:t>
            </a:r>
            <a:endParaRPr sz="2000" dirty="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400"/>
              </a:spcBef>
              <a:spcAft>
                <a:spcPts val="0"/>
              </a:spcAft>
              <a:buClr>
                <a:srgbClr val="17564E"/>
              </a:buClr>
              <a:buSzPts val="2000"/>
              <a:buNone/>
            </a:pPr>
            <a:endParaRPr sz="2000" dirty="0">
              <a:latin typeface="Lucida Sans" panose="020B0602030504020204"/>
              <a:ea typeface="Lucida Sans" panose="020B0602030504020204"/>
              <a:cs typeface="Lucida Sans" panose="020B0602030504020204"/>
              <a:sym typeface="Lucida Sans" panose="020B0602030504020204"/>
            </a:endParaRPr>
          </a:p>
        </p:txBody>
      </p:sp>
      <p:pic>
        <p:nvPicPr>
          <p:cNvPr id="493" name="Google Shape;493;g2d20a833953_0_6" descr="Photo mother and child having fun"/>
          <p:cNvPicPr preferRelativeResize="0"/>
          <p:nvPr/>
        </p:nvPicPr>
        <p:blipFill rotWithShape="1">
          <a:blip r:embed="rId1"/>
          <a:srcRect/>
          <a:stretch>
            <a:fillRect/>
          </a:stretch>
        </p:blipFill>
        <p:spPr>
          <a:xfrm>
            <a:off x="1313994" y="4603494"/>
            <a:ext cx="3060700" cy="2044700"/>
          </a:xfrm>
          <a:prstGeom prst="rect">
            <a:avLst/>
          </a:prstGeom>
          <a:noFill/>
          <a:ln>
            <a:noFill/>
          </a:ln>
        </p:spPr>
      </p:pic>
      <p:pic>
        <p:nvPicPr>
          <p:cNvPr id="494" name="Google Shape;494;g2d20a833953_0_6" descr="Free photo mother and son playing game"/>
          <p:cNvPicPr preferRelativeResize="0"/>
          <p:nvPr/>
        </p:nvPicPr>
        <p:blipFill rotWithShape="1">
          <a:blip r:embed="rId2"/>
          <a:srcRect/>
          <a:stretch>
            <a:fillRect/>
          </a:stretch>
        </p:blipFill>
        <p:spPr>
          <a:xfrm>
            <a:off x="6980195" y="4270973"/>
            <a:ext cx="4445001" cy="2501900"/>
          </a:xfrm>
          <a:prstGeom prst="rect">
            <a:avLst/>
          </a:prstGeom>
          <a:noFill/>
          <a:ln>
            <a:noFill/>
          </a:ln>
        </p:spPr>
      </p:pic>
      <p:sp>
        <p:nvSpPr>
          <p:cNvPr id="495" name="Google Shape;495;g2d20a833953_0_6"/>
          <p:cNvSpPr/>
          <p:nvPr/>
        </p:nvSpPr>
        <p:spPr>
          <a:xfrm>
            <a:off x="3613758" y="2430684"/>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496" name="Google Shape;496;g2d20a833953_0_6" descr="Free photo close up mother and girl training together"/>
          <p:cNvPicPr preferRelativeResize="0"/>
          <p:nvPr/>
        </p:nvPicPr>
        <p:blipFill rotWithShape="1">
          <a:blip r:embed="rId3"/>
          <a:srcRect/>
          <a:stretch>
            <a:fillRect/>
          </a:stretch>
        </p:blipFill>
        <p:spPr>
          <a:xfrm>
            <a:off x="4305924" y="3583813"/>
            <a:ext cx="2674275" cy="299837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2d20a833953_0_15"/>
          <p:cNvSpPr txBox="1">
            <a:spLocks noGrp="1"/>
          </p:cNvSpPr>
          <p:nvPr>
            <p:ph type="title"/>
          </p:nvPr>
        </p:nvSpPr>
        <p:spPr>
          <a:xfrm>
            <a:off x="812693" y="304870"/>
            <a:ext cx="10768200" cy="838500"/>
          </a:xfrm>
          <a:prstGeom prst="rect">
            <a:avLst/>
          </a:prstGeom>
          <a:noFill/>
          <a:ln>
            <a:noFill/>
          </a:ln>
        </p:spPr>
        <p:txBody>
          <a:bodyPr spcFirstLastPara="1" wrap="square" lIns="99550" tIns="49775" rIns="99550" bIns="49775" anchor="ctr" anchorCtr="0">
            <a:normAutofit/>
          </a:bodyPr>
          <a:lstStyle/>
          <a:p>
            <a:pPr marL="0" lvl="0" indent="0" algn="l" rtl="0">
              <a:lnSpc>
                <a:spcPct val="100000"/>
              </a:lnSpc>
              <a:spcBef>
                <a:spcPts val="0"/>
              </a:spcBef>
              <a:spcAft>
                <a:spcPts val="0"/>
              </a:spcAft>
              <a:buClr>
                <a:schemeClr val="lt1"/>
              </a:buClr>
              <a:buSzPts val="4000"/>
              <a:buFont typeface="Calibri" panose="020F0502020204030204"/>
              <a:buNone/>
            </a:pPr>
            <a:r>
              <a:rPr lang="ro-RO" dirty="0" smtClean="0">
                <a:latin typeface="Lucida Sans" panose="020B0602030504020204"/>
                <a:ea typeface="Lucida Sans" panose="020B0602030504020204"/>
                <a:cs typeface="Lucida Sans" panose="020B0602030504020204"/>
                <a:sym typeface="Lucida Sans" panose="020B0602030504020204"/>
              </a:rPr>
              <a:t>Intervenția TO bazată pe joc</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503" name="Google Shape;503;g2d20a833953_0_15"/>
          <p:cNvSpPr txBox="1">
            <a:spLocks noGrp="1"/>
          </p:cNvSpPr>
          <p:nvPr>
            <p:ph type="body" idx="1"/>
          </p:nvPr>
        </p:nvSpPr>
        <p:spPr>
          <a:xfrm>
            <a:off x="812693" y="1448134"/>
            <a:ext cx="10768200" cy="4649400"/>
          </a:xfrm>
          <a:prstGeom prst="rect">
            <a:avLst/>
          </a:prstGeom>
          <a:noFill/>
          <a:ln>
            <a:noFill/>
          </a:ln>
        </p:spPr>
        <p:txBody>
          <a:bodyPr spcFirstLastPara="1" wrap="square" lIns="99550" tIns="49775" rIns="99550" bIns="49775" anchor="t" anchorCtr="0">
            <a:normAutofit/>
          </a:bodyPr>
          <a:lstStyle/>
          <a:p>
            <a:pPr marL="457200" lvl="0" indent="-228600" algn="l" rtl="0">
              <a:lnSpc>
                <a:spcPct val="100000"/>
              </a:lnSpc>
              <a:spcBef>
                <a:spcPts val="400"/>
              </a:spcBef>
              <a:spcAft>
                <a:spcPts val="0"/>
              </a:spcAft>
              <a:buClr>
                <a:srgbClr val="17564E"/>
              </a:buClr>
              <a:buSzPts val="2000"/>
              <a:buNone/>
            </a:pPr>
            <a:r>
              <a:rPr lang="ro-RO" sz="2400" i="0" dirty="0" smtClean="0">
                <a:latin typeface="Lucida Sans" panose="020B0602030504020204"/>
                <a:ea typeface="Lucida Sans" panose="020B0602030504020204"/>
                <a:cs typeface="Lucida Sans" panose="020B0602030504020204"/>
                <a:sym typeface="Lucida Sans" panose="020B0602030504020204"/>
              </a:rPr>
              <a:t>Copiii care au nevoie de TO, de cele mai multe ori simt</a:t>
            </a:r>
            <a:r>
              <a:rPr lang="en-US" sz="2400" i="0" dirty="0" smtClean="0">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altLang="en-US" sz="2400" i="0" dirty="0" err="1" smtClean="0">
                <a:latin typeface="Lucida Sans" panose="020B0602030504020204"/>
                <a:ea typeface="Lucida Sans" panose="020B0602030504020204"/>
                <a:cs typeface="Lucida Sans" panose="020B0602030504020204"/>
                <a:sym typeface="Lucida Sans" panose="020B0602030504020204"/>
              </a:rPr>
              <a:t>f</a:t>
            </a:r>
            <a:r>
              <a:rPr lang="en-US" sz="2400" i="0" dirty="0" err="1" smtClean="0">
                <a:latin typeface="Lucida Sans" panose="020B0602030504020204"/>
                <a:ea typeface="Lucida Sans" panose="020B0602030504020204"/>
                <a:cs typeface="Lucida Sans" panose="020B0602030504020204"/>
                <a:sym typeface="Lucida Sans" panose="020B0602030504020204"/>
              </a:rPr>
              <a:t>rustra</a:t>
            </a:r>
            <a:r>
              <a:rPr lang="ro-RO" sz="2400" dirty="0" smtClean="0">
                <a:latin typeface="Lucida Sans" panose="020B0602030504020204"/>
                <a:ea typeface="Lucida Sans" panose="020B0602030504020204"/>
                <a:cs typeface="Lucida Sans" panose="020B0602030504020204"/>
                <a:sym typeface="Lucida Sans" panose="020B0602030504020204"/>
              </a:rPr>
              <a:t>re</a:t>
            </a:r>
            <a:endParaRPr sz="2400"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dirty="0" smtClean="0">
                <a:latin typeface="Lucida Sans" panose="020B0602030504020204"/>
                <a:ea typeface="Lucida Sans" panose="020B0602030504020204"/>
                <a:cs typeface="Lucida Sans" panose="020B0602030504020204"/>
                <a:sym typeface="Lucida Sans" panose="020B0602030504020204"/>
              </a:rPr>
              <a:t>eșec</a:t>
            </a:r>
            <a:endParaRPr sz="2400"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dirty="0" smtClean="0">
                <a:latin typeface="Lucida Sans" panose="020B0602030504020204"/>
                <a:ea typeface="Lucida Sans" panose="020B0602030504020204"/>
                <a:cs typeface="Lucida Sans" panose="020B0602030504020204"/>
                <a:sym typeface="Lucida Sans" panose="020B0602030504020204"/>
              </a:rPr>
              <a:t>stimă de sine scăzută</a:t>
            </a:r>
            <a:endParaRPr dirty="0">
              <a:latin typeface="Lucida Sans" panose="020B0602030504020204"/>
              <a:ea typeface="Lucida Sans" panose="020B0602030504020204"/>
              <a:cs typeface="Lucida Sans" panose="020B0602030504020204"/>
              <a:sym typeface="Lucida Sans" panose="020B0602030504020204"/>
            </a:endParaRPr>
          </a:p>
          <a:p>
            <a:pPr marL="228600" lvl="0" indent="0" algn="l" rtl="0">
              <a:lnSpc>
                <a:spcPct val="100000"/>
              </a:lnSpc>
              <a:spcBef>
                <a:spcPts val="400"/>
              </a:spcBef>
              <a:spcAft>
                <a:spcPts val="0"/>
              </a:spcAft>
              <a:buSzPts val="2000"/>
              <a:buNone/>
            </a:pPr>
            <a:endParaRPr lang="ro-RO" sz="2400" i="0" dirty="0" smtClean="0">
              <a:latin typeface="Lucida Sans" panose="020B0602030504020204"/>
              <a:ea typeface="Lucida Sans" panose="020B0602030504020204"/>
              <a:cs typeface="Lucida Sans" panose="020B0602030504020204"/>
              <a:sym typeface="Lucida Sans" panose="020B0602030504020204"/>
            </a:endParaRPr>
          </a:p>
          <a:p>
            <a:pPr marL="228600" lvl="0" indent="0" algn="l" rtl="0">
              <a:lnSpc>
                <a:spcPct val="100000"/>
              </a:lnSpc>
              <a:spcBef>
                <a:spcPts val="400"/>
              </a:spcBef>
              <a:spcAft>
                <a:spcPts val="0"/>
              </a:spcAft>
              <a:buSzPts val="2000"/>
              <a:buNone/>
            </a:pPr>
            <a:r>
              <a:rPr lang="ro-RO" sz="2400" i="0" dirty="0" smtClean="0">
                <a:latin typeface="Lucida Sans" panose="020B0602030504020204"/>
                <a:ea typeface="Lucida Sans" panose="020B0602030504020204"/>
                <a:cs typeface="Lucida Sans" panose="020B0602030504020204"/>
                <a:sym typeface="Lucida Sans" panose="020B0602030504020204"/>
              </a:rPr>
              <a:t>Putem promova succesul, încrederea și stima de sine prin</a:t>
            </a:r>
            <a:r>
              <a:rPr lang="en-US" sz="2400" i="0"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analiza activității</a:t>
            </a:r>
            <a:r>
              <a:rPr lang="en-US" sz="2400" i="0" dirty="0" smtClean="0">
                <a:latin typeface="Lucida Sans" panose="020B0602030504020204"/>
                <a:ea typeface="Lucida Sans" panose="020B0602030504020204"/>
                <a:cs typeface="Lucida Sans" panose="020B0602030504020204"/>
                <a:sym typeface="Lucida Sans" panose="020B0602030504020204"/>
              </a:rPr>
              <a:t> </a:t>
            </a:r>
            <a:endParaRPr sz="2400"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creativitate</a:t>
            </a:r>
            <a:endParaRPr sz="2400"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gradare și modificare</a:t>
            </a:r>
            <a:endParaRPr sz="2400"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focusare pe punctele tari</a:t>
            </a:r>
            <a:r>
              <a:rPr lang="en-US" sz="2400" i="0" dirty="0" smtClean="0">
                <a:latin typeface="Lucida Sans" panose="020B0602030504020204"/>
                <a:ea typeface="Lucida Sans" panose="020B0602030504020204"/>
                <a:cs typeface="Lucida Sans" panose="020B0602030504020204"/>
                <a:sym typeface="Lucida Sans" panose="020B0602030504020204"/>
              </a:rPr>
              <a:t>/prefer</a:t>
            </a:r>
            <a:r>
              <a:rPr lang="ro-RO" sz="2400" i="0" dirty="0" smtClean="0">
                <a:latin typeface="Lucida Sans" panose="020B0602030504020204"/>
                <a:ea typeface="Lucida Sans" panose="020B0602030504020204"/>
                <a:cs typeface="Lucida Sans" panose="020B0602030504020204"/>
                <a:sym typeface="Lucida Sans" panose="020B0602030504020204"/>
              </a:rPr>
              <a:t>ințe</a:t>
            </a:r>
            <a:endParaRPr sz="2400"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schimbarea ”adecvată”/potrivită a distracției</a:t>
            </a:r>
            <a:endParaRPr sz="2400" dirty="0">
              <a:latin typeface="Lucida Sans" panose="020B0602030504020204"/>
              <a:ea typeface="Lucida Sans" panose="020B0602030504020204"/>
              <a:cs typeface="Lucida Sans" panose="020B0602030504020204"/>
              <a:sym typeface="Lucida Sans" panose="020B0602030504020204"/>
            </a:endParaRPr>
          </a:p>
        </p:txBody>
      </p:sp>
      <p:pic>
        <p:nvPicPr>
          <p:cNvPr id="504" name="Google Shape;504;g2d20a833953_0_15" descr="Portrait of african boy smiling"/>
          <p:cNvPicPr preferRelativeResize="0"/>
          <p:nvPr/>
        </p:nvPicPr>
        <p:blipFill rotWithShape="1">
          <a:blip r:embed="rId1"/>
          <a:srcRect/>
          <a:stretch>
            <a:fillRect/>
          </a:stretch>
        </p:blipFill>
        <p:spPr>
          <a:xfrm>
            <a:off x="9439910" y="4065270"/>
            <a:ext cx="2533650" cy="1397635"/>
          </a:xfrm>
          <a:prstGeom prst="rect">
            <a:avLst/>
          </a:prstGeom>
          <a:noFill/>
          <a:ln>
            <a:noFill/>
          </a:ln>
        </p:spPr>
      </p:pic>
      <p:pic>
        <p:nvPicPr>
          <p:cNvPr id="505" name="Google Shape;505;g2d20a833953_0_15"/>
          <p:cNvPicPr preferRelativeResize="0"/>
          <p:nvPr/>
        </p:nvPicPr>
        <p:blipFill rotWithShape="1">
          <a:blip r:embed="rId2"/>
          <a:srcRect/>
          <a:stretch>
            <a:fillRect/>
          </a:stretch>
        </p:blipFill>
        <p:spPr>
          <a:xfrm>
            <a:off x="9681311" y="114981"/>
            <a:ext cx="2291787" cy="309275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1f7b3b2aad5_1_1385"/>
          <p:cNvSpPr txBox="1"/>
          <p:nvPr/>
        </p:nvSpPr>
        <p:spPr>
          <a:xfrm>
            <a:off x="617225" y="693500"/>
            <a:ext cx="11184300" cy="520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ro-RO" sz="2800" b="1" dirty="0" smtClean="0">
                <a:solidFill>
                  <a:srgbClr val="81CAB9"/>
                </a:solidFill>
                <a:latin typeface="Lucida Sans" panose="020B0602030504020204"/>
                <a:ea typeface="Lucida Sans" panose="020B0602030504020204"/>
                <a:cs typeface="Lucida Sans" panose="020B0602030504020204"/>
                <a:sym typeface="Lucida Sans" panose="020B0602030504020204"/>
              </a:rPr>
              <a:t>Tipuri de intervenție, d.p.d.v. al cadrelor de referință</a:t>
            </a:r>
            <a:endParaRPr sz="2800" b="1" dirty="0">
              <a:solidFill>
                <a:srgbClr val="81CAB9"/>
              </a:solidFill>
              <a:latin typeface="Lucida Sans" panose="020B0602030504020204"/>
              <a:ea typeface="Lucida Sans" panose="020B0602030504020204"/>
              <a:cs typeface="Lucida Sans" panose="020B0602030504020204"/>
              <a:sym typeface="Lucida Sans" panose="020B0602030504020204"/>
            </a:endParaRPr>
          </a:p>
        </p:txBody>
      </p:sp>
      <p:sp>
        <p:nvSpPr>
          <p:cNvPr id="511" name="Google Shape;511;g1f7b3b2aad5_1_1385"/>
          <p:cNvSpPr txBox="1"/>
          <p:nvPr/>
        </p:nvSpPr>
        <p:spPr>
          <a:xfrm>
            <a:off x="617225" y="1946375"/>
            <a:ext cx="11383500" cy="4521835"/>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chemeClr val="lt1"/>
              </a:buClr>
              <a:buSzPts val="1800"/>
              <a:buFont typeface="Lucida Sans" panose="020B0602030504020204"/>
              <a:buAutoNum type="arabicPeriod"/>
            </a:pPr>
            <a:r>
              <a:rPr lang="en-US" sz="1800" dirty="0" err="1" smtClean="0">
                <a:solidFill>
                  <a:schemeClr val="lt1"/>
                </a:solidFill>
                <a:latin typeface="Lucida Sans" panose="020B0602030504020204"/>
                <a:ea typeface="Lucida Sans" panose="020B0602030504020204"/>
                <a:cs typeface="Lucida Sans" panose="020B0602030504020204"/>
                <a:sym typeface="Lucida Sans" panose="020B0602030504020204"/>
              </a:rPr>
              <a:t>Biomecanic</a:t>
            </a:r>
            <a:r>
              <a:rPr lang="ro-RO" altLang="en-US" sz="1800" dirty="0" err="1" smtClean="0">
                <a:solidFill>
                  <a:schemeClr val="lt1"/>
                </a:solidFill>
                <a:latin typeface="Lucida Sans" panose="020B0602030504020204"/>
                <a:ea typeface="Lucida Sans" panose="020B0602030504020204"/>
                <a:cs typeface="Lucida Sans" panose="020B0602030504020204"/>
                <a:sym typeface="Lucida Sans" panose="020B0602030504020204"/>
              </a:rPr>
              <a:t> </a:t>
            </a:r>
            <a:r>
              <a:rPr lang="en-US" sz="1800" dirty="0" smtClean="0">
                <a:solidFill>
                  <a:schemeClr val="lt1"/>
                </a:solidFill>
                <a:latin typeface="Lucida Sans" panose="020B0602030504020204"/>
                <a:ea typeface="Lucida Sans" panose="020B0602030504020204"/>
                <a:cs typeface="Lucida Sans" panose="020B0602030504020204"/>
                <a:sym typeface="Lucida Sans" panose="020B0602030504020204"/>
              </a:rPr>
              <a:t>- </a:t>
            </a:r>
            <a:r>
              <a:rPr lang="ro-RO" sz="1800" dirty="0" smtClean="0">
                <a:solidFill>
                  <a:schemeClr val="lt1"/>
                </a:solidFill>
                <a:latin typeface="Lucida Sans" panose="020B0602030504020204"/>
                <a:ea typeface="Lucida Sans" panose="020B0602030504020204"/>
                <a:cs typeface="Lucida Sans" panose="020B0602030504020204"/>
                <a:sym typeface="Lucida Sans" panose="020B0602030504020204"/>
              </a:rPr>
              <a:t>îmbunătățirea forței, mobilității și posturii pentru a face </a:t>
            </a:r>
            <a:r>
              <a:rPr lang="ro-RO" sz="1800" dirty="0" smtClean="0">
                <a:solidFill>
                  <a:schemeClr val="lt1"/>
                </a:solidFill>
                <a:latin typeface="Lucida Sans" panose="020B0602030504020204"/>
                <a:ea typeface="Lucida Sans" panose="020B0602030504020204"/>
                <a:cs typeface="Lucida Sans" panose="020B0602030504020204"/>
                <a:sym typeface="Lucida Sans" panose="020B0602030504020204"/>
              </a:rPr>
              <a:t>posibilă joaca.</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200000"/>
              </a:lnSpc>
              <a:spcBef>
                <a:spcPts val="0"/>
              </a:spcBef>
              <a:spcAft>
                <a:spcPts val="0"/>
              </a:spcAft>
              <a:buClr>
                <a:schemeClr val="lt1"/>
              </a:buClr>
              <a:buSzPts val="1800"/>
              <a:buFont typeface="Lucida Sans" panose="020B0602030504020204"/>
              <a:buAutoNum type="arabicPeriod"/>
            </a:pPr>
            <a:r>
              <a:rPr lang="en-US" sz="1800" dirty="0" err="1">
                <a:solidFill>
                  <a:schemeClr val="lt1"/>
                </a:solidFill>
                <a:latin typeface="Lucida Sans" panose="020B0602030504020204"/>
                <a:ea typeface="Lucida Sans" panose="020B0602030504020204"/>
                <a:cs typeface="Lucida Sans" panose="020B0602030504020204"/>
                <a:sym typeface="Lucida Sans" panose="020B0602030504020204"/>
              </a:rPr>
              <a:t>Neuromotor</a:t>
            </a:r>
            <a:r>
              <a:rPr lang="en-US" sz="1800" dirty="0">
                <a:solidFill>
                  <a:schemeClr val="lt1"/>
                </a:solidFill>
                <a:latin typeface="Lucida Sans" panose="020B0602030504020204"/>
                <a:ea typeface="Lucida Sans" panose="020B0602030504020204"/>
                <a:cs typeface="Lucida Sans" panose="020B0602030504020204"/>
                <a:sym typeface="Lucida Sans" panose="020B0602030504020204"/>
              </a:rPr>
              <a:t>/ </a:t>
            </a:r>
            <a:r>
              <a:rPr lang="ro-RO" sz="1800" dirty="0">
                <a:solidFill>
                  <a:schemeClr val="lt1"/>
                </a:solidFill>
                <a:latin typeface="Lucida Sans" panose="020B0602030504020204"/>
                <a:ea typeface="Lucida Sans" panose="020B0602030504020204"/>
                <a:cs typeface="Lucida Sans" panose="020B0602030504020204"/>
                <a:sym typeface="Lucida Sans" panose="020B0602030504020204"/>
              </a:rPr>
              <a:t>I</a:t>
            </a:r>
            <a:r>
              <a:rPr lang="ro-RO" sz="1800" dirty="0" smtClean="0">
                <a:solidFill>
                  <a:schemeClr val="lt1"/>
                </a:solidFill>
                <a:latin typeface="Lucida Sans" panose="020B0602030504020204"/>
                <a:ea typeface="Lucida Sans" panose="020B0602030504020204"/>
                <a:cs typeface="Lucida Sans" panose="020B0602030504020204"/>
                <a:sym typeface="Lucida Sans" panose="020B0602030504020204"/>
              </a:rPr>
              <a:t>ntegrare senzorială </a:t>
            </a:r>
            <a:r>
              <a:rPr lang="en-US" sz="1800" dirty="0" smtClean="0">
                <a:solidFill>
                  <a:schemeClr val="lt1"/>
                </a:solidFill>
                <a:latin typeface="Lucida Sans" panose="020B0602030504020204"/>
                <a:ea typeface="Lucida Sans" panose="020B0602030504020204"/>
                <a:cs typeface="Lucida Sans" panose="020B0602030504020204"/>
                <a:sym typeface="Lucida Sans" panose="020B0602030504020204"/>
              </a:rPr>
              <a:t>– </a:t>
            </a:r>
            <a:r>
              <a:rPr lang="ro-RO" sz="1800" dirty="0" smtClean="0">
                <a:solidFill>
                  <a:schemeClr val="lt1"/>
                </a:solidFill>
                <a:latin typeface="Lucida Sans" panose="020B0602030504020204"/>
                <a:ea typeface="Lucida Sans" panose="020B0602030504020204"/>
                <a:cs typeface="Lucida Sans" panose="020B0602030504020204"/>
                <a:sym typeface="Lucida Sans" panose="020B0602030504020204"/>
              </a:rPr>
              <a:t>îmbunătățirea echilibrului, funcției motorii și acceptarea </a:t>
            </a:r>
            <a:endParaRPr lang="ro-RO" sz="1800" dirty="0" smtClean="0">
              <a:solidFill>
                <a:schemeClr val="lt1"/>
              </a:solidFill>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200000"/>
              </a:lnSpc>
              <a:spcBef>
                <a:spcPts val="0"/>
              </a:spcBef>
              <a:spcAft>
                <a:spcPts val="0"/>
              </a:spcAft>
              <a:buClr>
                <a:schemeClr val="lt1"/>
              </a:buClr>
              <a:buSzPts val="1800"/>
              <a:buFont typeface="Lucida Sans" panose="020B0602030504020204"/>
              <a:buNone/>
            </a:pPr>
            <a:r>
              <a:rPr lang="ro-RO" sz="1800" dirty="0" smtClean="0">
                <a:solidFill>
                  <a:schemeClr val="lt1"/>
                </a:solidFill>
                <a:latin typeface="Lucida Sans" panose="020B0602030504020204"/>
                <a:ea typeface="Lucida Sans" panose="020B0602030504020204"/>
                <a:cs typeface="Lucida Sans" panose="020B0602030504020204"/>
                <a:sym typeface="Lucida Sans" panose="020B0602030504020204"/>
              </a:rPr>
              <a:t>   experiențelor senzoriale pentru a face jocul și praxisul </a:t>
            </a:r>
            <a:r>
              <a:rPr lang="ro-RO" sz="1800" dirty="0" smtClean="0">
                <a:solidFill>
                  <a:schemeClr val="lt1"/>
                </a:solidFill>
                <a:latin typeface="Lucida Sans" panose="020B0602030504020204"/>
                <a:ea typeface="Lucida Sans" panose="020B0602030504020204"/>
                <a:cs typeface="Lucida Sans" panose="020B0602030504020204"/>
                <a:sym typeface="Lucida Sans" panose="020B0602030504020204"/>
              </a:rPr>
              <a:t>posibil, </a:t>
            </a:r>
            <a:r>
              <a:rPr lang="ro-RO" sz="1800" dirty="0" smtClean="0">
                <a:solidFill>
                  <a:schemeClr val="lt1"/>
                </a:solidFill>
                <a:latin typeface="Lucida Sans" panose="020B0602030504020204"/>
                <a:ea typeface="Lucida Sans" panose="020B0602030504020204"/>
                <a:cs typeface="Lucida Sans" panose="020B0602030504020204"/>
                <a:sym typeface="Lucida Sans" panose="020B0602030504020204"/>
              </a:rPr>
              <a:t>pentru un joc creativ </a:t>
            </a:r>
            <a:r>
              <a:rPr lang="ro-RO" sz="1800" dirty="0" smtClean="0">
                <a:solidFill>
                  <a:schemeClr val="lt1"/>
                </a:solidFill>
                <a:latin typeface="Lucida Sans" panose="020B0602030504020204"/>
                <a:ea typeface="Lucida Sans" panose="020B0602030504020204"/>
                <a:cs typeface="Lucida Sans" panose="020B0602030504020204"/>
                <a:sym typeface="Lucida Sans" panose="020B0602030504020204"/>
              </a:rPr>
              <a:t>și </a:t>
            </a:r>
            <a:r>
              <a:rPr lang="ro-RO" sz="1800" dirty="0" smtClean="0">
                <a:solidFill>
                  <a:schemeClr val="lt1"/>
                </a:solidFill>
                <a:latin typeface="Lucida Sans" panose="020B0602030504020204"/>
                <a:ea typeface="Lucida Sans" panose="020B0602030504020204"/>
                <a:cs typeface="Lucida Sans" panose="020B0602030504020204"/>
                <a:sym typeface="Lucida Sans" panose="020B0602030504020204"/>
              </a:rPr>
              <a:t>extins.</a:t>
            </a:r>
            <a:endParaRPr lang="ro-RO" sz="1800" dirty="0" smtClean="0">
              <a:solidFill>
                <a:schemeClr val="lt1"/>
              </a:solidFill>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200000"/>
              </a:lnSpc>
              <a:spcBef>
                <a:spcPts val="0"/>
              </a:spcBef>
              <a:spcAft>
                <a:spcPts val="0"/>
              </a:spcAft>
              <a:buClr>
                <a:schemeClr val="lt1"/>
              </a:buClr>
              <a:buSzPts val="1800"/>
              <a:buFont typeface="Lucida Sans" panose="020B0602030504020204"/>
              <a:buNone/>
            </a:pPr>
            <a:r>
              <a:rPr lang="ro-RO" b="1" dirty="0">
                <a:solidFill>
                  <a:schemeClr val="bg1"/>
                </a:solidFill>
                <a:latin typeface="Lucida Sans" panose="020B0602030504020204"/>
                <a:ea typeface="Lucida Sans" panose="020B0602030504020204"/>
                <a:cs typeface="Lucida Sans" panose="020B0602030504020204"/>
                <a:sym typeface="Lucida Sans" panose="020B0602030504020204"/>
              </a:rPr>
              <a:t>1.</a:t>
            </a:r>
            <a:r>
              <a:rPr lang="ro-RO" dirty="0">
                <a:solidFill>
                  <a:schemeClr val="bg1"/>
                </a:solidFill>
                <a:latin typeface="Lucida Sans" panose="020B0602030504020204"/>
                <a:ea typeface="Lucida Sans" panose="020B0602030504020204"/>
                <a:cs typeface="Lucida Sans" panose="020B0602030504020204"/>
                <a:sym typeface="Lucida Sans" panose="020B0602030504020204"/>
              </a:rPr>
              <a:t> </a:t>
            </a:r>
            <a:r>
              <a:rPr lang="ro-RO" sz="1800" dirty="0">
                <a:solidFill>
                  <a:schemeClr val="bg1"/>
                </a:solidFill>
                <a:latin typeface="Lucida Sans" panose="020B0602030504020204"/>
                <a:ea typeface="Lucida Sans" panose="020B0602030504020204"/>
                <a:cs typeface="Lucida Sans" panose="020B0602030504020204"/>
                <a:sym typeface="Lucida Sans" panose="020B0602030504020204"/>
              </a:rPr>
              <a:t> Mediul (contextul) -</a:t>
            </a:r>
            <a:r>
              <a:rPr lang="ro-RO" sz="1800" dirty="0">
                <a:latin typeface="Lucida Sans" panose="020B0602030504020204"/>
                <a:ea typeface="Lucida Sans" panose="020B0602030504020204"/>
                <a:cs typeface="Lucida Sans" panose="020B0602030504020204"/>
                <a:sym typeface="Lucida Sans" panose="020B0602030504020204"/>
              </a:rPr>
              <a:t> </a:t>
            </a:r>
            <a:r>
              <a:rPr lang="ro-RO" sz="1800" dirty="0">
                <a:solidFill>
                  <a:schemeClr val="bg1"/>
                </a:solidFill>
                <a:latin typeface="Lucida Sans" panose="020B0602030504020204"/>
                <a:ea typeface="Lucida Sans" panose="020B0602030504020204"/>
                <a:cs typeface="Lucida Sans" panose="020B0602030504020204"/>
                <a:sym typeface="Lucida Sans" panose="020B0602030504020204"/>
              </a:rPr>
              <a:t>jucării/ spațiul de joacă </a:t>
            </a:r>
            <a:r>
              <a:rPr lang="en-US" sz="1800">
                <a:solidFill>
                  <a:schemeClr val="lt1"/>
                </a:solidFill>
                <a:latin typeface="Lucida Sans" panose="020B0602030504020204"/>
                <a:ea typeface="Lucida Sans" panose="020B0602030504020204"/>
                <a:cs typeface="Lucida Sans" panose="020B0602030504020204"/>
                <a:sym typeface="Lucida Sans" panose="020B0602030504020204"/>
              </a:rPr>
              <a:t>- adapt</a:t>
            </a:r>
            <a:r>
              <a:rPr lang="ro-RO" altLang="en-US" sz="1800">
                <a:solidFill>
                  <a:schemeClr val="lt1"/>
                </a:solidFill>
                <a:latin typeface="Lucida Sans" panose="020B0602030504020204"/>
                <a:ea typeface="Lucida Sans" panose="020B0602030504020204"/>
                <a:cs typeface="Lucida Sans" panose="020B0602030504020204"/>
                <a:sym typeface="Lucida Sans" panose="020B0602030504020204"/>
              </a:rPr>
              <a:t>ează</a:t>
            </a:r>
            <a:r>
              <a:rPr lang="en-US" sz="1800">
                <a:solidFill>
                  <a:schemeClr val="lt1"/>
                </a:solidFill>
                <a:latin typeface="Lucida Sans" panose="020B0602030504020204"/>
                <a:ea typeface="Lucida Sans" panose="020B0602030504020204"/>
                <a:cs typeface="Lucida Sans" panose="020B0602030504020204"/>
                <a:sym typeface="Lucida Sans" panose="020B0602030504020204"/>
              </a:rPr>
              <a:t>  </a:t>
            </a:r>
            <a:r>
              <a:rPr lang="ro-RO" altLang="en-US" sz="1800">
                <a:solidFill>
                  <a:schemeClr val="lt1"/>
                </a:solidFill>
                <a:latin typeface="Lucida Sans" panose="020B0602030504020204"/>
                <a:ea typeface="Lucida Sans" panose="020B0602030504020204"/>
                <a:cs typeface="Lucida Sans" panose="020B0602030504020204"/>
                <a:sym typeface="Lucida Sans" panose="020B0602030504020204"/>
              </a:rPr>
              <a:t>și pledează pentru mediul de joacă.</a:t>
            </a:r>
            <a:r>
              <a:rPr lang="en-US" sz="1800">
                <a:solidFill>
                  <a:schemeClr val="lt1"/>
                </a:solidFill>
                <a:latin typeface="Lucida Sans" panose="020B0602030504020204"/>
                <a:ea typeface="Lucida Sans" panose="020B0602030504020204"/>
                <a:cs typeface="Lucida Sans" panose="020B0602030504020204"/>
                <a:sym typeface="Lucida Sans" panose="020B0602030504020204"/>
              </a:rPr>
              <a:t> </a:t>
            </a:r>
            <a:endParaRPr sz="1800" dirty="0">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200000"/>
              </a:lnSpc>
              <a:spcBef>
                <a:spcPts val="0"/>
              </a:spcBef>
              <a:spcAft>
                <a:spcPts val="0"/>
              </a:spcAft>
              <a:buClr>
                <a:schemeClr val="lt1"/>
              </a:buClr>
              <a:buSzPts val="1800"/>
              <a:buFont typeface="Lucida Sans" panose="020B0602030504020204"/>
              <a:buNone/>
            </a:pPr>
            <a:r>
              <a:rPr lang="ro-RO" sz="1800" dirty="0" smtClean="0">
                <a:solidFill>
                  <a:schemeClr val="lt1"/>
                </a:solidFill>
                <a:latin typeface="Lucida Sans" panose="020B0602030504020204"/>
                <a:ea typeface="Lucida Sans" panose="020B0602030504020204"/>
                <a:cs typeface="Lucida Sans" panose="020B0602030504020204"/>
                <a:sym typeface="Lucida Sans" panose="020B0602030504020204"/>
              </a:rPr>
              <a:t>2. Conduita – schimbarea atitudinii celorlalți, pentru a susține importanța jocului. </a:t>
            </a:r>
            <a:endParaRPr lang="ro-RO" sz="1800" dirty="0" smtClean="0">
              <a:solidFill>
                <a:schemeClr val="lt1"/>
              </a:solidFill>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200000"/>
              </a:lnSpc>
              <a:spcBef>
                <a:spcPts val="0"/>
              </a:spcBef>
              <a:spcAft>
                <a:spcPts val="0"/>
              </a:spcAft>
              <a:buClr>
                <a:schemeClr val="lt1"/>
              </a:buClr>
              <a:buSzPts val="1800"/>
              <a:buFont typeface="Lucida Sans" panose="020B0602030504020204"/>
              <a:buNone/>
            </a:pPr>
            <a:r>
              <a:rPr lang="ro-RO" sz="1800" dirty="0" smtClean="0">
                <a:solidFill>
                  <a:schemeClr val="lt1"/>
                </a:solidFill>
                <a:latin typeface="Lucida Sans" panose="020B0602030504020204"/>
                <a:ea typeface="Lucida Sans" panose="020B0602030504020204"/>
                <a:cs typeface="Lucida Sans" panose="020B0602030504020204"/>
                <a:sym typeface="Lucida Sans" panose="020B0602030504020204"/>
              </a:rPr>
              <a:t>3. Dezvoltarea – înțelegere stadiilor de dezvoltare tipică, a etapelor secvențiale de dezvoltare, focusarea pe dezvoltare (nivel vs vârstă cronologică</a:t>
            </a:r>
            <a:r>
              <a:rPr lang="en-US" sz="1800" dirty="0" smtClean="0">
                <a:solidFill>
                  <a:schemeClr val="lt1"/>
                </a:solidFill>
                <a:latin typeface="Lucida Sans" panose="020B0602030504020204"/>
                <a:ea typeface="Lucida Sans" panose="020B0602030504020204"/>
                <a:cs typeface="Lucida Sans" panose="020B0602030504020204"/>
                <a:sym typeface="Lucida Sans" panose="020B0602030504020204"/>
              </a:rPr>
              <a:t> </a:t>
            </a:r>
            <a:r>
              <a:rPr lang="ro-RO" sz="1800" dirty="0" smtClean="0">
                <a:solidFill>
                  <a:schemeClr val="lt1"/>
                </a:solidFill>
                <a:latin typeface="Lucida Sans" panose="020B0602030504020204"/>
                <a:ea typeface="Lucida Sans" panose="020B0602030504020204"/>
                <a:cs typeface="Lucida Sans" panose="020B0602030504020204"/>
                <a:sym typeface="Lucida Sans" panose="020B0602030504020204"/>
              </a:rPr>
              <a:t>)</a:t>
            </a:r>
            <a:endParaRPr sz="1800" dirty="0">
              <a:solidFill>
                <a:schemeClr val="lt1"/>
              </a:solidFill>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200000"/>
              </a:lnSpc>
              <a:spcBef>
                <a:spcPts val="0"/>
              </a:spcBef>
              <a:spcAft>
                <a:spcPts val="0"/>
              </a:spcAft>
              <a:buNone/>
            </a:pPr>
            <a:endParaRPr sz="1800" dirty="0">
              <a:solidFill>
                <a:schemeClr val="lt1"/>
              </a:solidFill>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2d20a833953_0_129"/>
          <p:cNvSpPr txBox="1">
            <a:spLocks noGrp="1"/>
          </p:cNvSpPr>
          <p:nvPr>
            <p:ph type="title"/>
          </p:nvPr>
        </p:nvSpPr>
        <p:spPr>
          <a:xfrm>
            <a:off x="812693" y="304870"/>
            <a:ext cx="10768200" cy="838500"/>
          </a:xfrm>
          <a:prstGeom prst="rect">
            <a:avLst/>
          </a:prstGeom>
          <a:noFill/>
          <a:ln>
            <a:noFill/>
          </a:ln>
        </p:spPr>
        <p:txBody>
          <a:bodyPr spcFirstLastPara="1" wrap="square" lIns="99550" tIns="49775" rIns="99550" bIns="49775" anchor="ctr" anchorCtr="0">
            <a:normAutofit fontScale="90000"/>
          </a:bodyPr>
          <a:lstStyle/>
          <a:p>
            <a:pPr marL="0" lvl="0" indent="0" algn="l" rtl="0">
              <a:lnSpc>
                <a:spcPct val="100000"/>
              </a:lnSpc>
              <a:spcBef>
                <a:spcPts val="0"/>
              </a:spcBef>
              <a:spcAft>
                <a:spcPts val="0"/>
              </a:spcAft>
              <a:buClr>
                <a:schemeClr val="lt1"/>
              </a:buClr>
              <a:buSzPts val="4000"/>
              <a:buFont typeface="Calibri" panose="020F0502020204030204"/>
              <a:buNone/>
            </a:pPr>
            <a:r>
              <a:rPr lang="ro-RO" dirty="0" smtClean="0">
                <a:latin typeface="Lucida Sans" panose="020B0602030504020204"/>
                <a:ea typeface="Lucida Sans" panose="020B0602030504020204"/>
                <a:cs typeface="Lucida Sans" panose="020B0602030504020204"/>
                <a:sym typeface="Lucida Sans" panose="020B0602030504020204"/>
              </a:rPr>
              <a:t>Încurajarea jocului în timpul activităților zilnice</a:t>
            </a:r>
            <a:r>
              <a:rPr lang="en-US"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760" name="Google Shape;760;g2d20a833953_0_129"/>
          <p:cNvSpPr txBox="1">
            <a:spLocks noGrp="1"/>
          </p:cNvSpPr>
          <p:nvPr>
            <p:ph type="body" idx="1"/>
          </p:nvPr>
        </p:nvSpPr>
        <p:spPr>
          <a:xfrm>
            <a:off x="812699" y="1268213"/>
            <a:ext cx="8651400" cy="4649400"/>
          </a:xfrm>
          <a:prstGeom prst="rect">
            <a:avLst/>
          </a:prstGeom>
          <a:noFill/>
          <a:ln>
            <a:noFill/>
          </a:ln>
        </p:spPr>
        <p:txBody>
          <a:bodyPr spcFirstLastPara="1" wrap="square" lIns="99550" tIns="49775" rIns="99550" bIns="49775" anchor="t" anchorCtr="0">
            <a:normAutofit/>
          </a:bodyPr>
          <a:lstStyle/>
          <a:p>
            <a:pPr marL="457200" lvl="0" indent="-228600" algn="l" rtl="0">
              <a:lnSpc>
                <a:spcPct val="100000"/>
              </a:lnSpc>
              <a:spcBef>
                <a:spcPts val="0"/>
              </a:spcBef>
              <a:spcAft>
                <a:spcPts val="0"/>
              </a:spcAft>
              <a:buSzPts val="2000"/>
              <a:buNone/>
            </a:pP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La baie</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a:t>
            </a:r>
            <a:endParaRPr sz="2400" i="0" dirty="0">
              <a:solidFill>
                <a:srgbClr val="000000"/>
              </a:solidFill>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0"/>
              </a:spcBef>
              <a:spcAft>
                <a:spcPts val="0"/>
              </a:spcAft>
              <a:buSzPts val="2000"/>
              <a:buFont typeface="Lucida Sans" panose="020B0602030504020204"/>
              <a:buChar char="•"/>
            </a:pP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Jocul senzorial, limbaj, conștientizarea corpului</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a:t>
            </a: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 utilizarea mâinilor</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 (</a:t>
            </a: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turnare, strângere)</a:t>
            </a:r>
            <a:endParaRPr dirty="0">
              <a:latin typeface="Lucida Sans" panose="020B0602030504020204"/>
              <a:ea typeface="Lucida Sans" panose="020B0602030504020204"/>
              <a:cs typeface="Lucida Sans" panose="020B0602030504020204"/>
              <a:sym typeface="Lucida Sans" panose="020B0602030504020204"/>
            </a:endParaRPr>
          </a:p>
          <a:p>
            <a:pPr marL="228600" lvl="0" indent="0" algn="l" rtl="0">
              <a:lnSpc>
                <a:spcPct val="100000"/>
              </a:lnSpc>
              <a:spcBef>
                <a:spcPts val="0"/>
              </a:spcBef>
              <a:spcAft>
                <a:spcPts val="0"/>
              </a:spcAft>
              <a:buSzPts val="2000"/>
              <a:buNone/>
            </a:pPr>
            <a:r>
              <a:rPr lang="ro-RO" sz="2400" i="0" dirty="0" smtClean="0">
                <a:solidFill>
                  <a:srgbClr val="000000"/>
                </a:solidFill>
                <a:latin typeface="Lucida Sans" panose="020B0602030504020204"/>
                <a:ea typeface="Lucida Sans" panose="020B0602030504020204"/>
                <a:cs typeface="Lucida Sans" panose="020B0602030504020204"/>
                <a:sym typeface="Lucida Sans" panose="020B0602030504020204"/>
              </a:rPr>
              <a:t>Îmbrăcat</a:t>
            </a:r>
            <a:r>
              <a:rPr lang="en-US" sz="2400" i="0" dirty="0" smtClean="0">
                <a:solidFill>
                  <a:srgbClr val="000000"/>
                </a:solidFill>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0"/>
              </a:spcBef>
              <a:spcAft>
                <a:spcPts val="0"/>
              </a:spcAft>
              <a:buSzPts val="2000"/>
              <a:buFont typeface="Lucida Sans" panose="020B0602030504020204"/>
              <a:buChar char="•"/>
            </a:pPr>
            <a:r>
              <a:rPr lang="ro-RO" sz="2400" i="0" dirty="0" smtClean="0">
                <a:solidFill>
                  <a:srgbClr val="000000"/>
                </a:solidFill>
                <a:latin typeface="Lucida Sans" panose="020B0602030504020204"/>
                <a:ea typeface="Lucida Sans" panose="020B0602030504020204"/>
                <a:cs typeface="Lucida Sans" panose="020B0602030504020204"/>
                <a:sym typeface="Lucida Sans" panose="020B0602030504020204"/>
              </a:rPr>
              <a:t>Secvențiere, </a:t>
            </a:r>
            <a:r>
              <a:rPr lang="en-US" sz="2400" i="0" dirty="0" smtClean="0">
                <a:solidFill>
                  <a:srgbClr val="000000"/>
                </a:solidFill>
                <a:latin typeface="Lucida Sans" panose="020B0602030504020204"/>
                <a:ea typeface="Lucida Sans" panose="020B0602030504020204"/>
                <a:cs typeface="Lucida Sans" panose="020B0602030504020204"/>
                <a:sym typeface="Lucida Sans" panose="020B0602030504020204"/>
              </a:rPr>
              <a:t>praxis,</a:t>
            </a:r>
            <a:r>
              <a:rPr lang="ro-RO" sz="2400" i="0" dirty="0" smtClean="0">
                <a:solidFill>
                  <a:srgbClr val="000000"/>
                </a:solidFill>
                <a:latin typeface="Lucida Sans" panose="020B0602030504020204"/>
                <a:ea typeface="Lucida Sans" panose="020B0602030504020204"/>
                <a:cs typeface="Lucida Sans" panose="020B0602030504020204"/>
                <a:sym typeface="Lucida Sans" panose="020B0602030504020204"/>
              </a:rPr>
              <a:t> conștientizarea corpului</a:t>
            </a:r>
            <a:endParaRPr sz="2400" dirty="0">
              <a:latin typeface="Lucida Sans" panose="020B0602030504020204"/>
              <a:ea typeface="Lucida Sans" panose="020B0602030504020204"/>
              <a:cs typeface="Lucida Sans" panose="020B0602030504020204"/>
              <a:sym typeface="Lucida Sans" panose="020B0602030504020204"/>
            </a:endParaRPr>
          </a:p>
          <a:p>
            <a:pPr marL="228600" lvl="0" indent="0" algn="l" rtl="0">
              <a:lnSpc>
                <a:spcPct val="100000"/>
              </a:lnSpc>
              <a:spcBef>
                <a:spcPts val="0"/>
              </a:spcBef>
              <a:spcAft>
                <a:spcPts val="0"/>
              </a:spcAft>
              <a:buSzPts val="2000"/>
              <a:buNone/>
            </a:pP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Modalități jucăușe de a facilita independența</a:t>
            </a:r>
            <a:endParaRPr sz="2400" dirty="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400"/>
              </a:spcBef>
              <a:spcAft>
                <a:spcPts val="0"/>
              </a:spcAft>
              <a:buClr>
                <a:srgbClr val="17564E"/>
              </a:buClr>
              <a:buSzPts val="2000"/>
              <a:buNone/>
            </a:pPr>
            <a:endParaRPr dirty="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400"/>
              </a:spcBef>
              <a:spcAft>
                <a:spcPts val="0"/>
              </a:spcAft>
              <a:buClr>
                <a:srgbClr val="17564E"/>
              </a:buClr>
              <a:buSzPts val="2000"/>
              <a:buNone/>
            </a:pPr>
            <a:endParaRPr dirty="0"/>
          </a:p>
        </p:txBody>
      </p:sp>
      <p:pic>
        <p:nvPicPr>
          <p:cNvPr id="761" name="Google Shape;761;g2d20a833953_0_129" descr="Free photo child playing in the bathtub with toys"/>
          <p:cNvPicPr preferRelativeResize="0"/>
          <p:nvPr/>
        </p:nvPicPr>
        <p:blipFill rotWithShape="1">
          <a:blip r:embed="rId1"/>
          <a:srcRect/>
          <a:stretch>
            <a:fillRect/>
          </a:stretch>
        </p:blipFill>
        <p:spPr>
          <a:xfrm>
            <a:off x="8004528" y="4162548"/>
            <a:ext cx="2136804" cy="2697026"/>
          </a:xfrm>
          <a:prstGeom prst="rect">
            <a:avLst/>
          </a:prstGeom>
          <a:noFill/>
          <a:ln>
            <a:noFill/>
          </a:ln>
        </p:spPr>
      </p:pic>
      <p:pic>
        <p:nvPicPr>
          <p:cNvPr id="762" name="Google Shape;762;g2d20a833953_0_129" descr="Portrait of adorable newborn babies taking a bath"/>
          <p:cNvPicPr preferRelativeResize="0"/>
          <p:nvPr/>
        </p:nvPicPr>
        <p:blipFill rotWithShape="1">
          <a:blip r:embed="rId2"/>
          <a:srcRect/>
          <a:stretch>
            <a:fillRect/>
          </a:stretch>
        </p:blipFill>
        <p:spPr>
          <a:xfrm>
            <a:off x="5919126" y="3669909"/>
            <a:ext cx="2136800" cy="2629743"/>
          </a:xfrm>
          <a:prstGeom prst="rect">
            <a:avLst/>
          </a:prstGeom>
          <a:noFill/>
          <a:ln>
            <a:noFill/>
          </a:ln>
        </p:spPr>
      </p:pic>
      <p:pic>
        <p:nvPicPr>
          <p:cNvPr id="763" name="Google Shape;763;g2d20a833953_0_129" descr="Free photo medium shot kid holding clothes"/>
          <p:cNvPicPr preferRelativeResize="0"/>
          <p:nvPr/>
        </p:nvPicPr>
        <p:blipFill rotWithShape="1">
          <a:blip r:embed="rId3"/>
          <a:srcRect/>
          <a:stretch>
            <a:fillRect/>
          </a:stretch>
        </p:blipFill>
        <p:spPr>
          <a:xfrm>
            <a:off x="0" y="3554764"/>
            <a:ext cx="3463901" cy="2270162"/>
          </a:xfrm>
          <a:prstGeom prst="rect">
            <a:avLst/>
          </a:prstGeom>
          <a:noFill/>
          <a:ln>
            <a:noFill/>
          </a:ln>
        </p:spPr>
      </p:pic>
      <p:pic>
        <p:nvPicPr>
          <p:cNvPr id="764" name="Google Shape;764;g2d20a833953_0_129" title="Timber Tots Bathtub Bay - Fat Brain Toy Co. – The Red Balloon Toy ..."/>
          <p:cNvPicPr preferRelativeResize="0"/>
          <p:nvPr/>
        </p:nvPicPr>
        <p:blipFill>
          <a:blip r:embed="rId4"/>
          <a:stretch>
            <a:fillRect/>
          </a:stretch>
        </p:blipFill>
        <p:spPr>
          <a:xfrm>
            <a:off x="9663875" y="1143368"/>
            <a:ext cx="2526525" cy="2526525"/>
          </a:xfrm>
          <a:prstGeom prst="rect">
            <a:avLst/>
          </a:prstGeom>
          <a:noFill/>
          <a:ln>
            <a:noFill/>
          </a:ln>
        </p:spPr>
      </p:pic>
      <p:pic>
        <p:nvPicPr>
          <p:cNvPr id="765" name="Google Shape;765;g2d20a833953_0_129" title="Spangdahlem Airmen's Attic adds hours, welcomes all &gt; Spangdahlem ..."/>
          <p:cNvPicPr preferRelativeResize="0"/>
          <p:nvPr/>
        </p:nvPicPr>
        <p:blipFill>
          <a:blip r:embed="rId5"/>
          <a:stretch>
            <a:fillRect/>
          </a:stretch>
        </p:blipFill>
        <p:spPr>
          <a:xfrm>
            <a:off x="10053601" y="3554781"/>
            <a:ext cx="2136799" cy="3087855"/>
          </a:xfrm>
          <a:prstGeom prst="rect">
            <a:avLst/>
          </a:prstGeom>
          <a:noFill/>
          <a:ln>
            <a:noFill/>
          </a:ln>
        </p:spPr>
      </p:pic>
      <p:pic>
        <p:nvPicPr>
          <p:cNvPr id="766" name="Google Shape;766;g2d20a833953_0_129" title="Public Domain Picture | This African-American mother was shown in ..."/>
          <p:cNvPicPr preferRelativeResize="0"/>
          <p:nvPr/>
        </p:nvPicPr>
        <p:blipFill>
          <a:blip r:embed="rId6"/>
          <a:stretch>
            <a:fillRect/>
          </a:stretch>
        </p:blipFill>
        <p:spPr>
          <a:xfrm>
            <a:off x="2865150" y="4822525"/>
            <a:ext cx="3053975" cy="203705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2cf0ef35b72_0_29"/>
          <p:cNvSpPr txBox="1">
            <a:spLocks noGrp="1"/>
          </p:cNvSpPr>
          <p:nvPr>
            <p:ph type="title"/>
          </p:nvPr>
        </p:nvSpPr>
        <p:spPr>
          <a:xfrm>
            <a:off x="812693" y="304870"/>
            <a:ext cx="10768200" cy="838500"/>
          </a:xfrm>
          <a:prstGeom prst="rect">
            <a:avLst/>
          </a:prstGeom>
        </p:spPr>
        <p:txBody>
          <a:bodyPr spcFirstLastPara="1" wrap="square" lIns="111750" tIns="55850" rIns="111750" bIns="55850" anchor="b" anchorCtr="0">
            <a:normAutofit/>
          </a:bodyPr>
          <a:lstStyle/>
          <a:p>
            <a:pPr marL="0" lvl="0" indent="0" algn="r" rtl="0">
              <a:spcBef>
                <a:spcPts val="0"/>
              </a:spcBef>
              <a:spcAft>
                <a:spcPts val="0"/>
              </a:spcAft>
              <a:buNone/>
            </a:pPr>
            <a:r>
              <a:rPr lang="ro-RO" altLang="en-US">
                <a:latin typeface="Lucida Sans" panose="020B0602030504020204"/>
                <a:ea typeface="Lucida Sans" panose="020B0602030504020204"/>
                <a:cs typeface="Lucida Sans" panose="020B0602030504020204"/>
                <a:sym typeface="Lucida Sans" panose="020B0602030504020204"/>
              </a:rPr>
              <a:t>E timpul să pledăm </a:t>
            </a:r>
            <a:endParaRPr>
              <a:latin typeface="Lucida Sans" panose="020B0602030504020204"/>
              <a:ea typeface="Lucida Sans" panose="020B0602030504020204"/>
              <a:cs typeface="Lucida Sans" panose="020B0602030504020204"/>
              <a:sym typeface="Lucida Sans" panose="020B0602030504020204"/>
            </a:endParaRPr>
          </a:p>
        </p:txBody>
      </p:sp>
      <p:sp>
        <p:nvSpPr>
          <p:cNvPr id="248" name="Google Shape;248;g2cf0ef35b72_0_29"/>
          <p:cNvSpPr txBox="1">
            <a:spLocks noGrp="1"/>
          </p:cNvSpPr>
          <p:nvPr>
            <p:ph type="body" idx="1"/>
          </p:nvPr>
        </p:nvSpPr>
        <p:spPr>
          <a:xfrm>
            <a:off x="812700" y="1448124"/>
            <a:ext cx="10768200" cy="3974700"/>
          </a:xfrm>
          <a:prstGeom prst="rect">
            <a:avLst/>
          </a:prstGeom>
          <a:solidFill>
            <a:srgbClr val="F4F2E4"/>
          </a:solidFill>
        </p:spPr>
        <p:txBody>
          <a:bodyPr spcFirstLastPara="1" wrap="square" lIns="111750" tIns="55850" rIns="111750" bIns="55850" anchor="ctr" anchorCtr="0">
            <a:normAutofit fontScale="90000"/>
          </a:bodyPr>
          <a:lstStyle/>
          <a:p>
            <a:pPr marL="0" lvl="0" indent="457200" algn="ctr" rtl="0">
              <a:lnSpc>
                <a:spcPct val="200000"/>
              </a:lnSpc>
              <a:spcBef>
                <a:spcPts val="0"/>
              </a:spcBef>
              <a:spcAft>
                <a:spcPts val="0"/>
              </a:spcAft>
              <a:buNone/>
            </a:pPr>
            <a:endParaRPr sz="2300">
              <a:latin typeface="Lucida Sans" panose="020B0602030504020204"/>
              <a:ea typeface="Lucida Sans" panose="020B0602030504020204"/>
              <a:cs typeface="Lucida Sans" panose="020B0602030504020204"/>
              <a:sym typeface="Lucida Sans" panose="020B0602030504020204"/>
            </a:endParaRPr>
          </a:p>
          <a:p>
            <a:pPr marL="0" lvl="0" indent="457200" algn="ctr" rtl="0">
              <a:lnSpc>
                <a:spcPct val="200000"/>
              </a:lnSpc>
              <a:spcBef>
                <a:spcPts val="0"/>
              </a:spcBef>
              <a:spcAft>
                <a:spcPts val="0"/>
              </a:spcAft>
              <a:buClr>
                <a:schemeClr val="dk1"/>
              </a:buClr>
              <a:buSzPts val="1100"/>
              <a:buFont typeface="Arial" panose="020B0604020202020204"/>
              <a:buNone/>
            </a:pPr>
            <a:r>
              <a:rPr lang="en-US" sz="2300">
                <a:latin typeface="Lucida Sans" panose="020B0602030504020204"/>
                <a:ea typeface="Lucida Sans" panose="020B0602030504020204"/>
                <a:cs typeface="Lucida Sans" panose="020B0602030504020204"/>
                <a:sym typeface="Lucida Sans" panose="020B0602030504020204"/>
              </a:rPr>
              <a:t>“Rezultatele incontestabile ale studiilor din întreaga lume confirmă două lucruri importante despre jocul copiilor; în primul rând, jocul influențează pozitiv bunăstarea și, în al doilea rând, majoritatea copiilor din epoca modernă nu se joacă suficient pentru a-și promova bunăstarea fizică și mentală.” </a:t>
            </a:r>
            <a:endParaRPr sz="2300" i="1">
              <a:solidFill>
                <a:srgbClr val="17564E"/>
              </a:solidFill>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2d20a833953_0_23"/>
          <p:cNvSpPr txBox="1">
            <a:spLocks noGrp="1"/>
          </p:cNvSpPr>
          <p:nvPr>
            <p:ph type="title"/>
          </p:nvPr>
        </p:nvSpPr>
        <p:spPr>
          <a:xfrm>
            <a:off x="812693" y="304870"/>
            <a:ext cx="10768200" cy="838500"/>
          </a:xfrm>
          <a:prstGeom prst="rect">
            <a:avLst/>
          </a:prstGeom>
          <a:noFill/>
          <a:ln>
            <a:noFill/>
          </a:ln>
        </p:spPr>
        <p:txBody>
          <a:bodyPr spcFirstLastPara="1" wrap="square" lIns="99550" tIns="49775" rIns="99550" bIns="49775" anchor="ctr" anchorCtr="0">
            <a:normAutofit/>
          </a:bodyPr>
          <a:lstStyle/>
          <a:p>
            <a:pPr marL="0" lvl="0" indent="0" algn="l" rtl="0">
              <a:lnSpc>
                <a:spcPct val="100000"/>
              </a:lnSpc>
              <a:spcBef>
                <a:spcPts val="0"/>
              </a:spcBef>
              <a:spcAft>
                <a:spcPts val="0"/>
              </a:spcAft>
              <a:buClr>
                <a:schemeClr val="lt1"/>
              </a:buClr>
              <a:buSzPts val="4000"/>
              <a:buFont typeface="Calibri" panose="020F0502020204030204"/>
              <a:buNone/>
            </a:pPr>
            <a:r>
              <a:rPr lang="ro-RO" dirty="0" smtClean="0">
                <a:latin typeface="Lucida Sans" panose="020B0602030504020204"/>
                <a:ea typeface="Lucida Sans" panose="020B0602030504020204"/>
                <a:cs typeface="Lucida Sans" panose="020B0602030504020204"/>
                <a:sym typeface="Lucida Sans" panose="020B0602030504020204"/>
              </a:rPr>
              <a:t>Jocul creativ</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517" name="Google Shape;517;g2d20a833953_0_23"/>
          <p:cNvSpPr txBox="1">
            <a:spLocks noGrp="1"/>
          </p:cNvSpPr>
          <p:nvPr>
            <p:ph type="body" idx="1"/>
          </p:nvPr>
        </p:nvSpPr>
        <p:spPr>
          <a:xfrm>
            <a:off x="812693" y="1448134"/>
            <a:ext cx="10768200" cy="4649400"/>
          </a:xfrm>
          <a:prstGeom prst="rect">
            <a:avLst/>
          </a:prstGeom>
          <a:noFill/>
          <a:ln>
            <a:noFill/>
          </a:ln>
        </p:spPr>
        <p:txBody>
          <a:bodyPr spcFirstLastPara="1" wrap="square" lIns="99550" tIns="49775" rIns="99550" bIns="49775" anchor="t" anchorCtr="0">
            <a:normAutofit/>
          </a:bodyPr>
          <a:lstStyle/>
          <a:p>
            <a:pPr marL="571500" lvl="0" indent="-342900" algn="l" rtl="0">
              <a:lnSpc>
                <a:spcPct val="100000"/>
              </a:lnSpc>
              <a:spcBef>
                <a:spcPts val="0"/>
              </a:spcBef>
              <a:spcAft>
                <a:spcPts val="0"/>
              </a:spcAft>
              <a:buSzPts val="2000"/>
              <a:buFont typeface="Lucida Sans" panose="020B0602030504020204"/>
              <a:buChar char="•"/>
            </a:pP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Copii ne învață bucuria jocului, imaginație, creativitate și libertatea de a explora.</a:t>
            </a:r>
            <a:endParaRPr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800"/>
              </a:spcBef>
              <a:spcAft>
                <a:spcPts val="0"/>
              </a:spcAft>
              <a:buSzPts val="2000"/>
              <a:buFont typeface="Lucida Sans" panose="020B0602030504020204"/>
              <a:buChar char="•"/>
            </a:pPr>
            <a:r>
              <a:rPr lang="ro-RO" sz="2400" i="0" dirty="0" smtClean="0">
                <a:solidFill>
                  <a:srgbClr val="000000"/>
                </a:solidFill>
                <a:latin typeface="Lucida Sans" panose="020B0602030504020204"/>
                <a:ea typeface="Lucida Sans" panose="020B0602030504020204"/>
                <a:cs typeface="Lucida Sans" panose="020B0602030504020204"/>
                <a:sym typeface="Lucida Sans" panose="020B0602030504020204"/>
              </a:rPr>
              <a:t>Observând și alăturându-se jocului, terapeutul ocupațional învață despre modul în care copilul rezolvă problemele, praxis, interesul copilului legat de anumite subiecte și activități. </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800"/>
              </a:spcBef>
              <a:spcAft>
                <a:spcPts val="0"/>
              </a:spcAft>
              <a:buSzPts val="2000"/>
              <a:buFont typeface="Lucida Sans" panose="020B0602030504020204"/>
              <a:buChar char="•"/>
            </a:pP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Obiectele familiare, precum cutiile goale sau coșurile de haine, promovează explorarea și dezvoltarea imaginației.</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 </a:t>
            </a:r>
            <a:endParaRPr sz="2400" dirty="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1200"/>
              </a:spcBef>
              <a:spcAft>
                <a:spcPts val="0"/>
              </a:spcAft>
              <a:buClr>
                <a:srgbClr val="17564E"/>
              </a:buClr>
              <a:buSzPts val="2000"/>
              <a:buNone/>
            </a:pPr>
            <a:endParaRPr dirty="0">
              <a:latin typeface="Lucida Sans" panose="020B0602030504020204"/>
              <a:ea typeface="Lucida Sans" panose="020B0602030504020204"/>
              <a:cs typeface="Lucida Sans" panose="020B0602030504020204"/>
              <a:sym typeface="Lucida Sans" panose="020B0602030504020204"/>
            </a:endParaRPr>
          </a:p>
        </p:txBody>
      </p:sp>
      <p:pic>
        <p:nvPicPr>
          <p:cNvPr id="518" name="Google Shape;518;g2d20a833953_0_23" descr="Photo two children little girls home in a cardboard ship play captains and sailors"/>
          <p:cNvPicPr preferRelativeResize="0"/>
          <p:nvPr/>
        </p:nvPicPr>
        <p:blipFill rotWithShape="1">
          <a:blip r:embed="rId1"/>
          <a:srcRect/>
          <a:stretch>
            <a:fillRect/>
          </a:stretch>
        </p:blipFill>
        <p:spPr>
          <a:xfrm>
            <a:off x="1168454" y="4461725"/>
            <a:ext cx="3159948" cy="2109729"/>
          </a:xfrm>
          <a:prstGeom prst="rect">
            <a:avLst/>
          </a:prstGeom>
          <a:noFill/>
          <a:ln>
            <a:noFill/>
          </a:ln>
        </p:spPr>
      </p:pic>
      <p:pic>
        <p:nvPicPr>
          <p:cNvPr id="519" name="Google Shape;519;g2d20a833953_0_23" descr="Free photo full shot brothers playing with box"/>
          <p:cNvPicPr preferRelativeResize="0"/>
          <p:nvPr/>
        </p:nvPicPr>
        <p:blipFill rotWithShape="1">
          <a:blip r:embed="rId2"/>
          <a:srcRect/>
          <a:stretch>
            <a:fillRect/>
          </a:stretch>
        </p:blipFill>
        <p:spPr>
          <a:xfrm>
            <a:off x="5373665" y="4371585"/>
            <a:ext cx="3074397" cy="1807290"/>
          </a:xfrm>
          <a:prstGeom prst="rect">
            <a:avLst/>
          </a:prstGeom>
          <a:noFill/>
          <a:ln>
            <a:noFill/>
          </a:ln>
        </p:spPr>
      </p:pic>
      <p:sp>
        <p:nvSpPr>
          <p:cNvPr id="520" name="Google Shape;520;g2d20a833953_0_23"/>
          <p:cNvSpPr txBox="1"/>
          <p:nvPr/>
        </p:nvSpPr>
        <p:spPr>
          <a:xfrm>
            <a:off x="14302830" y="6461280"/>
            <a:ext cx="77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21" name="Google Shape;521;g2d20a833953_0_23" descr="Happy little boy sitting in laundry basket and playing with a blanket at home."/>
          <p:cNvPicPr preferRelativeResize="0"/>
          <p:nvPr/>
        </p:nvPicPr>
        <p:blipFill rotWithShape="1">
          <a:blip r:embed="rId3"/>
          <a:srcRect/>
          <a:stretch>
            <a:fillRect/>
          </a:stretch>
        </p:blipFill>
        <p:spPr>
          <a:xfrm>
            <a:off x="9995769" y="3920646"/>
            <a:ext cx="1902931" cy="289827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d20a833953_0_32"/>
          <p:cNvSpPr txBox="1">
            <a:spLocks noGrp="1"/>
          </p:cNvSpPr>
          <p:nvPr>
            <p:ph type="title"/>
          </p:nvPr>
        </p:nvSpPr>
        <p:spPr>
          <a:xfrm>
            <a:off x="268775" y="126125"/>
            <a:ext cx="6857100" cy="1017300"/>
          </a:xfrm>
          <a:prstGeom prst="rect">
            <a:avLst/>
          </a:prstGeom>
          <a:noFill/>
          <a:ln>
            <a:noFill/>
          </a:ln>
        </p:spPr>
        <p:txBody>
          <a:bodyPr spcFirstLastPara="1" wrap="square" lIns="99550" tIns="49775" rIns="99550" bIns="49775" anchor="ctr" anchorCtr="0">
            <a:normAutofit fontScale="90000"/>
          </a:bodyPr>
          <a:lstStyle/>
          <a:p>
            <a:pPr marL="0" lvl="0" indent="0" algn="l" rtl="0">
              <a:lnSpc>
                <a:spcPct val="100000"/>
              </a:lnSpc>
              <a:spcBef>
                <a:spcPts val="0"/>
              </a:spcBef>
              <a:spcAft>
                <a:spcPts val="0"/>
              </a:spcAft>
              <a:buClr>
                <a:schemeClr val="lt1"/>
              </a:buClr>
              <a:buSzPct val="105000"/>
              <a:buFont typeface="Calibri" panose="020F0502020204030204"/>
              <a:buNone/>
            </a:pPr>
            <a:r>
              <a:rPr lang="ro-RO" dirty="0" smtClean="0">
                <a:latin typeface="Lucida Sans" panose="020B0602030504020204"/>
                <a:ea typeface="Lucida Sans" panose="020B0602030504020204"/>
                <a:cs typeface="Lucida Sans" panose="020B0602030504020204"/>
                <a:sym typeface="Lucida Sans" panose="020B0602030504020204"/>
              </a:rPr>
              <a:t>Transformă în distracție </a:t>
            </a:r>
            <a:r>
              <a:rPr lang="en-US" dirty="0" smtClean="0">
                <a:latin typeface="Lucida Sans" panose="020B0602030504020204"/>
                <a:ea typeface="Lucida Sans" panose="020B0602030504020204"/>
                <a:cs typeface="Lucida Sans" panose="020B0602030504020204"/>
                <a:sym typeface="Lucida Sans" panose="020B0602030504020204"/>
              </a:rPr>
              <a:t>“</a:t>
            </a:r>
            <a:r>
              <a:rPr lang="ro-RO" altLang="en-US" dirty="0" smtClean="0">
                <a:latin typeface="Lucida Sans" panose="020B0602030504020204"/>
                <a:ea typeface="Lucida Sans" panose="020B0602030504020204"/>
                <a:cs typeface="Lucida Sans" panose="020B0602030504020204"/>
                <a:sym typeface="Lucida Sans" panose="020B0602030504020204"/>
              </a:rPr>
              <a:t>m</a:t>
            </a:r>
            <a:r>
              <a:rPr lang="ro-RO" dirty="0" smtClean="0">
                <a:latin typeface="Lucida Sans" panose="020B0602030504020204"/>
                <a:ea typeface="Lucida Sans" panose="020B0602030504020204"/>
                <a:cs typeface="Lucida Sans" panose="020B0602030504020204"/>
                <a:sym typeface="Lucida Sans" panose="020B0602030504020204"/>
              </a:rPr>
              <a:t>unca</a:t>
            </a:r>
            <a:r>
              <a:rPr lang="en-US" dirty="0" smtClean="0">
                <a:latin typeface="Lucida Sans" panose="020B0602030504020204"/>
                <a:ea typeface="Lucida Sans" panose="020B0602030504020204"/>
                <a:cs typeface="Lucida Sans" panose="020B0602030504020204"/>
                <a:sym typeface="Lucida Sans" panose="020B0602030504020204"/>
              </a:rPr>
              <a:t>”</a:t>
            </a:r>
            <a:r>
              <a:rPr lang="ro-RO" altLang="en-US" dirty="0" smtClean="0">
                <a:latin typeface="Lucida Sans" panose="020B0602030504020204"/>
                <a:ea typeface="Lucida Sans" panose="020B0602030504020204"/>
                <a:cs typeface="Lucida Sans" panose="020B0602030504020204"/>
                <a:sym typeface="Lucida Sans" panose="020B0602030504020204"/>
              </a:rPr>
              <a:t>  </a:t>
            </a:r>
            <a:r>
              <a:rPr lang="ro-RO" dirty="0" smtClean="0">
                <a:latin typeface="Lucida Sans" panose="020B0602030504020204"/>
                <a:ea typeface="Lucida Sans" panose="020B0602030504020204"/>
                <a:cs typeface="Lucida Sans" panose="020B0602030504020204"/>
                <a:sym typeface="Lucida Sans" panose="020B0602030504020204"/>
              </a:rPr>
              <a:t>terapeutică</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528" name="Google Shape;528;g2d20a833953_0_32"/>
          <p:cNvSpPr txBox="1">
            <a:spLocks noGrp="1"/>
          </p:cNvSpPr>
          <p:nvPr>
            <p:ph type="body" idx="1"/>
          </p:nvPr>
        </p:nvSpPr>
        <p:spPr>
          <a:xfrm>
            <a:off x="6726477" y="304875"/>
            <a:ext cx="5220423" cy="5250000"/>
          </a:xfrm>
          <a:prstGeom prst="rect">
            <a:avLst/>
          </a:prstGeom>
          <a:noFill/>
          <a:ln>
            <a:noFill/>
          </a:ln>
        </p:spPr>
        <p:txBody>
          <a:bodyPr spcFirstLastPara="1" wrap="square" lIns="99550" tIns="49775" rIns="99550" bIns="49775" anchor="t" anchorCtr="0">
            <a:normAutofit/>
          </a:bodyPr>
          <a:lstStyle/>
          <a:p>
            <a:pPr marL="571500" lvl="0" indent="-342900" algn="l" rtl="0">
              <a:lnSpc>
                <a:spcPct val="100000"/>
              </a:lnSpc>
              <a:spcBef>
                <a:spcPts val="400"/>
              </a:spcBef>
              <a:spcAft>
                <a:spcPts val="0"/>
              </a:spcAft>
              <a:buSzPts val="2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Adaugă mișcare</a:t>
            </a:r>
            <a:r>
              <a:rPr lang="en-US" sz="2400" i="0" dirty="0" smtClean="0">
                <a:latin typeface="Lucida Sans" panose="020B0602030504020204"/>
                <a:ea typeface="Lucida Sans" panose="020B0602030504020204"/>
                <a:cs typeface="Lucida Sans" panose="020B0602030504020204"/>
                <a:sym typeface="Lucida Sans" panose="020B0602030504020204"/>
              </a:rPr>
              <a:t> </a:t>
            </a:r>
            <a:r>
              <a:rPr lang="en-US" sz="2400" i="0" dirty="0">
                <a:latin typeface="Lucida Sans" panose="020B0602030504020204"/>
                <a:ea typeface="Lucida Sans" panose="020B0602030504020204"/>
                <a:cs typeface="Lucida Sans" panose="020B0602030504020204"/>
                <a:sym typeface="Lucida Sans" panose="020B0602030504020204"/>
              </a:rPr>
              <a:t>– </a:t>
            </a:r>
            <a:r>
              <a:rPr lang="en-US" sz="2400" i="0" dirty="0" smtClean="0">
                <a:latin typeface="Lucida Sans" panose="020B0602030504020204"/>
                <a:ea typeface="Lucida Sans" panose="020B0602030504020204"/>
                <a:cs typeface="Lucida Sans" panose="020B0602030504020204"/>
                <a:sym typeface="Lucida Sans" panose="020B0602030504020204"/>
              </a:rPr>
              <a:t>s</a:t>
            </a:r>
            <a:r>
              <a:rPr lang="ro-RO" sz="2400" i="0" dirty="0" smtClean="0">
                <a:latin typeface="Lucida Sans" panose="020B0602030504020204"/>
                <a:ea typeface="Lucida Sans" panose="020B0602030504020204"/>
                <a:cs typeface="Lucida Sans" panose="020B0602030504020204"/>
                <a:sym typeface="Lucida Sans" panose="020B0602030504020204"/>
              </a:rPr>
              <a:t>kateboard-uri, traseu/curse cu obstacole</a:t>
            </a:r>
            <a:r>
              <a:rPr lang="en-US" sz="2400" i="0" dirty="0" smtClean="0">
                <a:latin typeface="Lucida Sans" panose="020B0602030504020204"/>
                <a:ea typeface="Lucida Sans" panose="020B0602030504020204"/>
                <a:cs typeface="Lucida Sans" panose="020B0602030504020204"/>
                <a:sym typeface="Lucida Sans" panose="020B0602030504020204"/>
              </a:rPr>
              <a:t>, </a:t>
            </a:r>
            <a:r>
              <a:rPr lang="ro-RO" sz="2400" i="0" dirty="0" smtClean="0">
                <a:latin typeface="Lucida Sans" panose="020B0602030504020204"/>
                <a:ea typeface="Lucida Sans" panose="020B0602030504020204"/>
                <a:cs typeface="Lucida Sans" panose="020B0602030504020204"/>
                <a:sym typeface="Lucida Sans" panose="020B0602030504020204"/>
              </a:rPr>
              <a:t>plăci de echilibru, trambulină</a:t>
            </a:r>
            <a:endParaRPr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Introdu subiecte favorite – animale, dinozauri, camioane, prințese, personaje.</a:t>
            </a:r>
            <a:endParaRPr dirty="0" smtClean="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Introdu muzică – cântă cântece amuzante</a:t>
            </a:r>
            <a:r>
              <a:rPr lang="en-US" sz="2400" i="0" dirty="0" smtClean="0">
                <a:latin typeface="Lucida Sans" panose="020B0602030504020204"/>
                <a:ea typeface="Lucida Sans" panose="020B0602030504020204"/>
                <a:cs typeface="Lucida Sans" panose="020B0602030504020204"/>
                <a:sym typeface="Lucida Sans" panose="020B0602030504020204"/>
              </a:rPr>
              <a:t>,</a:t>
            </a:r>
            <a:r>
              <a:rPr lang="ro-RO" sz="2400" i="0" dirty="0" smtClean="0">
                <a:latin typeface="Lucida Sans" panose="020B0602030504020204"/>
                <a:ea typeface="Lucida Sans" panose="020B0602030504020204"/>
                <a:cs typeface="Lucida Sans" panose="020B0602030504020204"/>
                <a:sym typeface="Lucida Sans" panose="020B0602030504020204"/>
              </a:rPr>
              <a:t> cântă melodii de calmare sau ritmice</a:t>
            </a:r>
            <a:endParaRPr dirty="0" smtClean="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400"/>
              </a:spcBef>
              <a:spcAft>
                <a:spcPts val="0"/>
              </a:spcAft>
              <a:buClr>
                <a:srgbClr val="17564E"/>
              </a:buClr>
              <a:buSzPts val="2000"/>
              <a:buNone/>
            </a:pPr>
            <a:endParaRPr i="0" dirty="0">
              <a:latin typeface="Lucida Sans" panose="020B0602030504020204"/>
              <a:ea typeface="Lucida Sans" panose="020B0602030504020204"/>
              <a:cs typeface="Lucida Sans" panose="020B0602030504020204"/>
              <a:sym typeface="Lucida Sans" panose="020B0602030504020204"/>
            </a:endParaRPr>
          </a:p>
        </p:txBody>
      </p:sp>
      <p:sp>
        <p:nvSpPr>
          <p:cNvPr id="529" name="Google Shape;529;g2d20a833953_0_32"/>
          <p:cNvSpPr/>
          <p:nvPr/>
        </p:nvSpPr>
        <p:spPr>
          <a:xfrm>
            <a:off x="0" y="0"/>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30" name="Google Shape;530;g2d20a833953_0_32" descr="A girl on her belly on a scooter board reaches for rings."/>
          <p:cNvPicPr preferRelativeResize="0"/>
          <p:nvPr/>
        </p:nvPicPr>
        <p:blipFill rotWithShape="1">
          <a:blip r:embed="rId1"/>
          <a:srcRect/>
          <a:stretch>
            <a:fillRect/>
          </a:stretch>
        </p:blipFill>
        <p:spPr>
          <a:xfrm>
            <a:off x="268766" y="4423639"/>
            <a:ext cx="3854827" cy="2228936"/>
          </a:xfrm>
          <a:prstGeom prst="rect">
            <a:avLst/>
          </a:prstGeom>
          <a:noFill/>
          <a:ln>
            <a:noFill/>
          </a:ln>
        </p:spPr>
      </p:pic>
      <p:sp>
        <p:nvSpPr>
          <p:cNvPr id="531" name="Google Shape;531;g2d20a833953_0_32"/>
          <p:cNvSpPr/>
          <p:nvPr/>
        </p:nvSpPr>
        <p:spPr>
          <a:xfrm>
            <a:off x="-999201" y="3289663"/>
            <a:ext cx="152268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32" name="Google Shape;532;g2d20a833953_0_32" descr="&#10;&#10;Description automatically generated"/>
          <p:cNvPicPr preferRelativeResize="0"/>
          <p:nvPr/>
        </p:nvPicPr>
        <p:blipFill rotWithShape="1">
          <a:blip r:embed="rId2"/>
          <a:srcRect/>
          <a:stretch>
            <a:fillRect/>
          </a:stretch>
        </p:blipFill>
        <p:spPr>
          <a:xfrm>
            <a:off x="9068844" y="4170634"/>
            <a:ext cx="1808387" cy="2481941"/>
          </a:xfrm>
          <a:prstGeom prst="rect">
            <a:avLst/>
          </a:prstGeom>
          <a:noFill/>
          <a:ln>
            <a:noFill/>
          </a:ln>
        </p:spPr>
      </p:pic>
      <p:sp>
        <p:nvSpPr>
          <p:cNvPr id="533" name="Google Shape;533;g2d20a833953_0_32"/>
          <p:cNvSpPr/>
          <p:nvPr/>
        </p:nvSpPr>
        <p:spPr>
          <a:xfrm>
            <a:off x="0" y="0"/>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34" name="Google Shape;534;g2d20a833953_0_32"/>
          <p:cNvSpPr/>
          <p:nvPr/>
        </p:nvSpPr>
        <p:spPr>
          <a:xfrm>
            <a:off x="0" y="0"/>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35" name="Google Shape;535;g2d20a833953_0_32"/>
          <p:cNvSpPr/>
          <p:nvPr/>
        </p:nvSpPr>
        <p:spPr>
          <a:xfrm>
            <a:off x="6095206" y="3926385"/>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36" name="Google Shape;536;g2d20a833953_0_32" descr="Snag two products and save 10%. Bundle discount will be applied at checkout."/>
          <p:cNvPicPr preferRelativeResize="0"/>
          <p:nvPr/>
        </p:nvPicPr>
        <p:blipFill rotWithShape="1">
          <a:blip r:embed="rId3"/>
          <a:srcRect/>
          <a:stretch>
            <a:fillRect/>
          </a:stretch>
        </p:blipFill>
        <p:spPr>
          <a:xfrm>
            <a:off x="4571997" y="3926378"/>
            <a:ext cx="2553988" cy="2717792"/>
          </a:xfrm>
          <a:prstGeom prst="rect">
            <a:avLst/>
          </a:prstGeom>
          <a:noFill/>
          <a:ln>
            <a:noFill/>
          </a:ln>
        </p:spPr>
      </p:pic>
      <p:sp>
        <p:nvSpPr>
          <p:cNvPr id="537" name="Google Shape;537;g2d20a833953_0_32"/>
          <p:cNvSpPr/>
          <p:nvPr/>
        </p:nvSpPr>
        <p:spPr>
          <a:xfrm>
            <a:off x="4433104" y="3678042"/>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38" name="Google Shape;538;g2d20a833953_0_32" descr="Free Child in White Long-sleeve Top and Dungaree Trousers Playing With Lego Blocks Stock Photo"/>
          <p:cNvPicPr preferRelativeResize="0"/>
          <p:nvPr/>
        </p:nvPicPr>
        <p:blipFill rotWithShape="1">
          <a:blip r:embed="rId4"/>
          <a:srcRect/>
          <a:stretch>
            <a:fillRect/>
          </a:stretch>
        </p:blipFill>
        <p:spPr>
          <a:xfrm>
            <a:off x="268763" y="1143368"/>
            <a:ext cx="1962826" cy="2446016"/>
          </a:xfrm>
          <a:prstGeom prst="rect">
            <a:avLst/>
          </a:prstGeom>
          <a:noFill/>
          <a:ln>
            <a:noFill/>
          </a:ln>
        </p:spPr>
      </p:pic>
      <p:sp>
        <p:nvSpPr>
          <p:cNvPr id="539" name="Google Shape;539;g2d20a833953_0_32"/>
          <p:cNvSpPr/>
          <p:nvPr/>
        </p:nvSpPr>
        <p:spPr>
          <a:xfrm>
            <a:off x="761303" y="4252437"/>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40" name="Google Shape;540;g2d20a833953_0_32" descr="Child playing with toy dinosaurs. Kids toys. Child playing with colorful toy dinosaurs. Educational toys for kids. Little boy learning fossils and reptiles. Children play with dinosaur toys. Evolution and paleontology game for young kid. dinosaur for kids stock pictures, royalty-free photos &amp; images"/>
          <p:cNvPicPr preferRelativeResize="0"/>
          <p:nvPr/>
        </p:nvPicPr>
        <p:blipFill rotWithShape="1">
          <a:blip r:embed="rId5"/>
          <a:srcRect/>
          <a:stretch>
            <a:fillRect/>
          </a:stretch>
        </p:blipFill>
        <p:spPr>
          <a:xfrm>
            <a:off x="2087858" y="2480638"/>
            <a:ext cx="2602677" cy="189991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2d20a833953_0_50"/>
          <p:cNvSpPr txBox="1">
            <a:spLocks noGrp="1"/>
          </p:cNvSpPr>
          <p:nvPr>
            <p:ph type="title"/>
          </p:nvPr>
        </p:nvSpPr>
        <p:spPr>
          <a:xfrm>
            <a:off x="812693" y="304870"/>
            <a:ext cx="10768200" cy="838500"/>
          </a:xfrm>
          <a:prstGeom prst="rect">
            <a:avLst/>
          </a:prstGeom>
          <a:noFill/>
          <a:ln>
            <a:noFill/>
          </a:ln>
        </p:spPr>
        <p:txBody>
          <a:bodyPr spcFirstLastPara="1" wrap="square" lIns="99550" tIns="49775" rIns="99550" bIns="49775" anchor="ctr" anchorCtr="0">
            <a:normAutofit/>
          </a:bodyPr>
          <a:lstStyle/>
          <a:p>
            <a:pPr lvl="0" algn="l">
              <a:lnSpc>
                <a:spcPct val="100000"/>
              </a:lnSpc>
              <a:buClr>
                <a:schemeClr val="lt1"/>
              </a:buClr>
              <a:buSzPts val="4000"/>
            </a:pPr>
            <a:r>
              <a:rPr lang="ro-RO" dirty="0">
                <a:latin typeface="Lucida Sans" panose="020B0602030504020204"/>
                <a:ea typeface="Lucida Sans" panose="020B0602030504020204"/>
                <a:cs typeface="Lucida Sans" panose="020B0602030504020204"/>
                <a:sym typeface="Lucida Sans" panose="020B0602030504020204"/>
              </a:rPr>
              <a:t>Transformă în distracție </a:t>
            </a:r>
            <a:r>
              <a:rPr lang="en-US" dirty="0">
                <a:latin typeface="Lucida Sans" panose="020B0602030504020204"/>
                <a:ea typeface="Lucida Sans" panose="020B0602030504020204"/>
                <a:cs typeface="Lucida Sans" panose="020B0602030504020204"/>
                <a:sym typeface="Lucida Sans" panose="020B0602030504020204"/>
              </a:rPr>
              <a:t>“</a:t>
            </a:r>
            <a:r>
              <a:rPr lang="ro-RO" altLang="en-US" dirty="0">
                <a:latin typeface="Lucida Sans" panose="020B0602030504020204"/>
                <a:ea typeface="Lucida Sans" panose="020B0602030504020204"/>
                <a:cs typeface="Lucida Sans" panose="020B0602030504020204"/>
                <a:sym typeface="Lucida Sans" panose="020B0602030504020204"/>
              </a:rPr>
              <a:t>m</a:t>
            </a:r>
            <a:r>
              <a:rPr lang="ro-RO" dirty="0">
                <a:latin typeface="Lucida Sans" panose="020B0602030504020204"/>
                <a:ea typeface="Lucida Sans" panose="020B0602030504020204"/>
                <a:cs typeface="Lucida Sans" panose="020B0602030504020204"/>
                <a:sym typeface="Lucida Sans" panose="020B0602030504020204"/>
              </a:rPr>
              <a:t>unca</a:t>
            </a:r>
            <a:r>
              <a:rPr lang="en-US" dirty="0">
                <a:latin typeface="Lucida Sans" panose="020B0602030504020204"/>
                <a:ea typeface="Lucida Sans" panose="020B0602030504020204"/>
                <a:cs typeface="Lucida Sans" panose="020B0602030504020204"/>
                <a:sym typeface="Lucida Sans" panose="020B0602030504020204"/>
              </a:rPr>
              <a:t>” </a:t>
            </a:r>
            <a:r>
              <a:rPr lang="ro-RO" dirty="0">
                <a:latin typeface="Lucida Sans" panose="020B0602030504020204"/>
                <a:ea typeface="Lucida Sans" panose="020B0602030504020204"/>
                <a:cs typeface="Lucida Sans" panose="020B0602030504020204"/>
                <a:sym typeface="Lucida Sans" panose="020B0602030504020204"/>
              </a:rPr>
              <a:t>terapeutică</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547" name="Google Shape;547;g2d20a833953_0_50"/>
          <p:cNvSpPr txBox="1">
            <a:spLocks noGrp="1"/>
          </p:cNvSpPr>
          <p:nvPr>
            <p:ph type="body" idx="1"/>
          </p:nvPr>
        </p:nvSpPr>
        <p:spPr>
          <a:xfrm>
            <a:off x="812701" y="1448125"/>
            <a:ext cx="7413900" cy="3534600"/>
          </a:xfrm>
          <a:prstGeom prst="rect">
            <a:avLst/>
          </a:prstGeom>
          <a:noFill/>
          <a:ln>
            <a:noFill/>
          </a:ln>
        </p:spPr>
        <p:txBody>
          <a:bodyPr spcFirstLastPara="1" wrap="square" lIns="99550" tIns="49775" rIns="99550" bIns="49775" anchor="t" anchorCtr="0">
            <a:normAutofit/>
          </a:bodyPr>
          <a:lstStyle/>
          <a:p>
            <a:pPr marL="457200" lvl="0" indent="-228600" algn="l" rtl="0">
              <a:lnSpc>
                <a:spcPct val="100000"/>
              </a:lnSpc>
              <a:spcBef>
                <a:spcPts val="400"/>
              </a:spcBef>
              <a:spcAft>
                <a:spcPts val="0"/>
              </a:spcAft>
              <a:buClr>
                <a:srgbClr val="17564E"/>
              </a:buClr>
              <a:buSzPts val="2000"/>
              <a:buNone/>
            </a:pPr>
            <a:r>
              <a:rPr lang="ro-RO" sz="2400" b="1" i="0" dirty="0" smtClean="0">
                <a:latin typeface="Lucida Sans" panose="020B0602030504020204"/>
                <a:ea typeface="Lucida Sans" panose="020B0602030504020204"/>
                <a:cs typeface="Lucida Sans" panose="020B0602030504020204"/>
                <a:sym typeface="Lucida Sans" panose="020B0602030504020204"/>
              </a:rPr>
              <a:t>Folosește o varietate de materiale senzoriale, de manipulare (jucării mici) și obiecte din casă, pentru a îmbunătății</a:t>
            </a:r>
            <a:r>
              <a:rPr lang="en-US" sz="2400" b="1" i="0" dirty="0" smtClean="0">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Forța mâinii și a degetelor</a:t>
            </a:r>
            <a:r>
              <a:rPr lang="en-US" sz="2400" i="0" dirty="0" smtClean="0">
                <a:latin typeface="Lucida Sans" panose="020B0602030504020204"/>
                <a:ea typeface="Lucida Sans" panose="020B0602030504020204"/>
                <a:cs typeface="Lucida Sans" panose="020B0602030504020204"/>
                <a:sym typeface="Lucida Sans" panose="020B0602030504020204"/>
              </a:rPr>
              <a:t>/</a:t>
            </a:r>
            <a:r>
              <a:rPr lang="ro-RO" altLang="en-US" sz="2400" i="0" dirty="0" smtClean="0">
                <a:latin typeface="Lucida Sans" panose="020B0602030504020204"/>
                <a:ea typeface="Lucida Sans" panose="020B0602030504020204"/>
                <a:cs typeface="Lucida Sans" panose="020B0602030504020204"/>
                <a:sym typeface="Lucida Sans" panose="020B0602030504020204"/>
              </a:rPr>
              <a:t>a</a:t>
            </a:r>
            <a:r>
              <a:rPr lang="ro-RO" sz="2400" dirty="0" smtClean="0">
                <a:latin typeface="Lucida Sans" panose="020B0602030504020204"/>
                <a:ea typeface="Lucida Sans" panose="020B0602030504020204"/>
                <a:cs typeface="Lucida Sans" panose="020B0602030504020204"/>
                <a:sym typeface="Lucida Sans" panose="020B0602030504020204"/>
              </a:rPr>
              <a:t>pucarea</a:t>
            </a:r>
            <a:r>
              <a:rPr lang="en-US" sz="2400" i="0" dirty="0" smtClean="0">
                <a:latin typeface="Lucida Sans" panose="020B0602030504020204"/>
                <a:ea typeface="Lucida Sans" panose="020B0602030504020204"/>
                <a:cs typeface="Lucida Sans" panose="020B0602030504020204"/>
                <a:sym typeface="Lucida Sans" panose="020B0602030504020204"/>
              </a:rPr>
              <a:t> </a:t>
            </a:r>
            <a:r>
              <a:rPr lang="ro-RO" altLang="en-US" sz="2400" i="0" dirty="0" smtClean="0">
                <a:latin typeface="Lucida Sans" panose="020B0602030504020204"/>
                <a:ea typeface="Lucida Sans" panose="020B0602030504020204"/>
                <a:cs typeface="Lucida Sans" panose="020B0602030504020204"/>
                <a:sym typeface="Lucida Sans" panose="020B0602030504020204"/>
              </a:rPr>
              <a:t>(prehensiunea)</a:t>
            </a:r>
            <a:r>
              <a:rPr lang="en-US" sz="2400" i="0"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dirty="0" smtClean="0">
                <a:latin typeface="Lucida Sans" panose="020B0602030504020204"/>
                <a:ea typeface="Lucida Sans" panose="020B0602030504020204"/>
                <a:cs typeface="Lucida Sans" panose="020B0602030504020204"/>
                <a:sym typeface="Lucida Sans" panose="020B0602030504020204"/>
              </a:rPr>
              <a:t>Manipularea în interiorul palmei </a:t>
            </a:r>
            <a:endParaRPr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dirty="0" smtClean="0">
                <a:latin typeface="Lucida Sans" panose="020B0602030504020204"/>
                <a:ea typeface="Lucida Sans" panose="020B0602030504020204"/>
                <a:cs typeface="Lucida Sans" panose="020B0602030504020204"/>
                <a:sym typeface="Lucida Sans" panose="020B0602030504020204"/>
              </a:rPr>
              <a:t>Coordonarea bilaterală</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548" name="Google Shape;548;g2d20a833953_0_50"/>
          <p:cNvSpPr/>
          <p:nvPr/>
        </p:nvSpPr>
        <p:spPr>
          <a:xfrm>
            <a:off x="0" y="0"/>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49" name="Google Shape;549;g2d20a833953_0_50" descr="Photo close-up hands with plasticine"/>
          <p:cNvPicPr preferRelativeResize="0"/>
          <p:nvPr/>
        </p:nvPicPr>
        <p:blipFill rotWithShape="1">
          <a:blip r:embed="rId1"/>
          <a:srcRect/>
          <a:stretch>
            <a:fillRect/>
          </a:stretch>
        </p:blipFill>
        <p:spPr>
          <a:xfrm>
            <a:off x="5127163" y="4854867"/>
            <a:ext cx="2790886" cy="2090385"/>
          </a:xfrm>
          <a:prstGeom prst="rect">
            <a:avLst/>
          </a:prstGeom>
          <a:noFill/>
          <a:ln>
            <a:noFill/>
          </a:ln>
        </p:spPr>
      </p:pic>
      <p:sp>
        <p:nvSpPr>
          <p:cNvPr id="550" name="Google Shape;550;g2d20a833953_0_50"/>
          <p:cNvSpPr/>
          <p:nvPr/>
        </p:nvSpPr>
        <p:spPr>
          <a:xfrm>
            <a:off x="1041742" y="4148460"/>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51" name="Google Shape;551;g2d20a833953_0_50" descr="Free photo a front view little cute boy in pink t-shirt playing with colorful kinetic sand"/>
          <p:cNvPicPr preferRelativeResize="0"/>
          <p:nvPr/>
        </p:nvPicPr>
        <p:blipFill rotWithShape="1">
          <a:blip r:embed="rId2"/>
          <a:srcRect/>
          <a:stretch>
            <a:fillRect/>
          </a:stretch>
        </p:blipFill>
        <p:spPr>
          <a:xfrm>
            <a:off x="0" y="4844415"/>
            <a:ext cx="2946400" cy="2014855"/>
          </a:xfrm>
          <a:prstGeom prst="rect">
            <a:avLst/>
          </a:prstGeom>
          <a:noFill/>
          <a:ln>
            <a:noFill/>
          </a:ln>
        </p:spPr>
      </p:pic>
      <p:sp>
        <p:nvSpPr>
          <p:cNvPr id="552" name="Google Shape;552;g2d20a833953_0_50"/>
          <p:cNvSpPr/>
          <p:nvPr/>
        </p:nvSpPr>
        <p:spPr>
          <a:xfrm>
            <a:off x="4130465" y="2906578"/>
            <a:ext cx="132168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53" name="Google Shape;553;g2d20a833953_0_50"/>
          <p:cNvSpPr/>
          <p:nvPr/>
        </p:nvSpPr>
        <p:spPr>
          <a:xfrm>
            <a:off x="0" y="0"/>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54" name="Google Shape;554;g2d20a833953_0_50" descr="This may contain: an egg carton filled with lots of different colored eggs and plastic straws on top of a wooden table"/>
          <p:cNvPicPr preferRelativeResize="0"/>
          <p:nvPr/>
        </p:nvPicPr>
        <p:blipFill rotWithShape="1">
          <a:blip r:embed="rId3"/>
          <a:srcRect/>
          <a:stretch>
            <a:fillRect/>
          </a:stretch>
        </p:blipFill>
        <p:spPr>
          <a:xfrm>
            <a:off x="2946400" y="4365625"/>
            <a:ext cx="2180590" cy="2646680"/>
          </a:xfrm>
          <a:prstGeom prst="rect">
            <a:avLst/>
          </a:prstGeom>
          <a:noFill/>
          <a:ln>
            <a:noFill/>
          </a:ln>
        </p:spPr>
      </p:pic>
      <p:pic>
        <p:nvPicPr>
          <p:cNvPr id="555" name="Google Shape;555;g2d20a833953_0_50" title="Moody 'rocks out' at Patriot Fest &gt; Moody Air Force Base &gt; Article ..."/>
          <p:cNvPicPr preferRelativeResize="0"/>
          <p:nvPr/>
        </p:nvPicPr>
        <p:blipFill>
          <a:blip r:embed="rId4"/>
          <a:stretch>
            <a:fillRect/>
          </a:stretch>
        </p:blipFill>
        <p:spPr>
          <a:xfrm>
            <a:off x="9333695" y="2058075"/>
            <a:ext cx="2810355" cy="1873102"/>
          </a:xfrm>
          <a:prstGeom prst="rect">
            <a:avLst/>
          </a:prstGeom>
          <a:noFill/>
          <a:ln>
            <a:noFill/>
          </a:ln>
        </p:spPr>
      </p:pic>
      <p:pic>
        <p:nvPicPr>
          <p:cNvPr id="556" name="Google Shape;556;g2d20a833953_0_50" title="File:Red Spray bottle 1440426.png - Wikimedia Commons"/>
          <p:cNvPicPr preferRelativeResize="0"/>
          <p:nvPr/>
        </p:nvPicPr>
        <p:blipFill>
          <a:blip r:embed="rId5"/>
          <a:stretch>
            <a:fillRect/>
          </a:stretch>
        </p:blipFill>
        <p:spPr>
          <a:xfrm>
            <a:off x="10428975" y="4265840"/>
            <a:ext cx="1714551" cy="2678851"/>
          </a:xfrm>
          <a:prstGeom prst="rect">
            <a:avLst/>
          </a:prstGeom>
          <a:noFill/>
          <a:ln>
            <a:noFill/>
          </a:ln>
        </p:spPr>
      </p:pic>
      <p:pic>
        <p:nvPicPr>
          <p:cNvPr id="557" name="Google Shape;557;g2d20a833953_0_50" title="HD wallpaper: cereal, bowl, rings, table, table cloth, polka dots ..."/>
          <p:cNvPicPr preferRelativeResize="0"/>
          <p:nvPr/>
        </p:nvPicPr>
        <p:blipFill>
          <a:blip r:embed="rId6"/>
          <a:stretch>
            <a:fillRect/>
          </a:stretch>
        </p:blipFill>
        <p:spPr>
          <a:xfrm>
            <a:off x="6353360" y="3263090"/>
            <a:ext cx="3054065" cy="1714975"/>
          </a:xfrm>
          <a:prstGeom prst="rect">
            <a:avLst/>
          </a:prstGeom>
          <a:noFill/>
          <a:ln>
            <a:noFill/>
          </a:ln>
        </p:spPr>
      </p:pic>
      <p:pic>
        <p:nvPicPr>
          <p:cNvPr id="558" name="Google Shape;558;g2d20a833953_0_50"/>
          <p:cNvPicPr preferRelativeResize="0"/>
          <p:nvPr/>
        </p:nvPicPr>
        <p:blipFill>
          <a:blip r:embed="rId7"/>
          <a:stretch>
            <a:fillRect/>
          </a:stretch>
        </p:blipFill>
        <p:spPr>
          <a:xfrm>
            <a:off x="7455775" y="1266803"/>
            <a:ext cx="1873100" cy="1873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2d20a833953_0_63"/>
          <p:cNvSpPr txBox="1">
            <a:spLocks noGrp="1"/>
          </p:cNvSpPr>
          <p:nvPr>
            <p:ph type="title"/>
          </p:nvPr>
        </p:nvSpPr>
        <p:spPr>
          <a:xfrm>
            <a:off x="812693" y="304870"/>
            <a:ext cx="10768200" cy="838500"/>
          </a:xfrm>
          <a:prstGeom prst="rect">
            <a:avLst/>
          </a:prstGeom>
          <a:noFill/>
          <a:ln>
            <a:noFill/>
          </a:ln>
        </p:spPr>
        <p:txBody>
          <a:bodyPr spcFirstLastPara="1" wrap="square" lIns="99550" tIns="49775" rIns="99550" bIns="49775" anchor="ctr" anchorCtr="0">
            <a:normAutofit/>
          </a:bodyPr>
          <a:lstStyle/>
          <a:p>
            <a:pPr lvl="0" algn="l">
              <a:lnSpc>
                <a:spcPct val="100000"/>
              </a:lnSpc>
              <a:buClr>
                <a:schemeClr val="lt1"/>
              </a:buClr>
              <a:buSzPts val="4000"/>
            </a:pPr>
            <a:r>
              <a:rPr lang="ro-RO" dirty="0">
                <a:latin typeface="Lucida Sans" panose="020B0602030504020204"/>
                <a:ea typeface="Lucida Sans" panose="020B0602030504020204"/>
                <a:cs typeface="Lucida Sans" panose="020B0602030504020204"/>
                <a:sym typeface="Lucida Sans" panose="020B0602030504020204"/>
              </a:rPr>
              <a:t>Transformă în distracție </a:t>
            </a:r>
            <a:r>
              <a:rPr lang="en-US" dirty="0">
                <a:latin typeface="Lucida Sans" panose="020B0602030504020204"/>
                <a:ea typeface="Lucida Sans" panose="020B0602030504020204"/>
                <a:cs typeface="Lucida Sans" panose="020B0602030504020204"/>
                <a:sym typeface="Lucida Sans" panose="020B0602030504020204"/>
              </a:rPr>
              <a:t>“</a:t>
            </a:r>
            <a:r>
              <a:rPr lang="ro-RO" altLang="en-US" dirty="0">
                <a:latin typeface="Lucida Sans" panose="020B0602030504020204"/>
                <a:ea typeface="Lucida Sans" panose="020B0602030504020204"/>
                <a:cs typeface="Lucida Sans" panose="020B0602030504020204"/>
                <a:sym typeface="Lucida Sans" panose="020B0602030504020204"/>
              </a:rPr>
              <a:t>m</a:t>
            </a:r>
            <a:r>
              <a:rPr lang="ro-RO" dirty="0">
                <a:latin typeface="Lucida Sans" panose="020B0602030504020204"/>
                <a:ea typeface="Lucida Sans" panose="020B0602030504020204"/>
                <a:cs typeface="Lucida Sans" panose="020B0602030504020204"/>
                <a:sym typeface="Lucida Sans" panose="020B0602030504020204"/>
              </a:rPr>
              <a:t>unca</a:t>
            </a:r>
            <a:r>
              <a:rPr lang="en-US" dirty="0">
                <a:latin typeface="Lucida Sans" panose="020B0602030504020204"/>
                <a:ea typeface="Lucida Sans" panose="020B0602030504020204"/>
                <a:cs typeface="Lucida Sans" panose="020B0602030504020204"/>
                <a:sym typeface="Lucida Sans" panose="020B0602030504020204"/>
              </a:rPr>
              <a:t>” </a:t>
            </a:r>
            <a:r>
              <a:rPr lang="ro-RO" dirty="0">
                <a:latin typeface="Lucida Sans" panose="020B0602030504020204"/>
                <a:ea typeface="Lucida Sans" panose="020B0602030504020204"/>
                <a:cs typeface="Lucida Sans" panose="020B0602030504020204"/>
                <a:sym typeface="Lucida Sans" panose="020B0602030504020204"/>
              </a:rPr>
              <a:t>terapeutică</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564" name="Google Shape;564;g2d20a833953_0_63"/>
          <p:cNvSpPr txBox="1">
            <a:spLocks noGrp="1"/>
          </p:cNvSpPr>
          <p:nvPr>
            <p:ph type="body" idx="1"/>
          </p:nvPr>
        </p:nvSpPr>
        <p:spPr>
          <a:xfrm>
            <a:off x="812693" y="1448134"/>
            <a:ext cx="10768200" cy="4649400"/>
          </a:xfrm>
          <a:prstGeom prst="rect">
            <a:avLst/>
          </a:prstGeom>
          <a:noFill/>
          <a:ln>
            <a:noFill/>
          </a:ln>
        </p:spPr>
        <p:txBody>
          <a:bodyPr spcFirstLastPara="1" wrap="square" lIns="99550" tIns="49775" rIns="99550" bIns="49775" anchor="t" anchorCtr="0">
            <a:normAutofit/>
          </a:bodyPr>
          <a:lstStyle/>
          <a:p>
            <a:pPr marL="457200" lvl="0" indent="-228600" algn="l" rtl="0">
              <a:lnSpc>
                <a:spcPct val="100000"/>
              </a:lnSpc>
              <a:spcBef>
                <a:spcPts val="400"/>
              </a:spcBef>
              <a:spcAft>
                <a:spcPts val="0"/>
              </a:spcAft>
              <a:buClr>
                <a:srgbClr val="17564E"/>
              </a:buClr>
              <a:buSzPts val="2000"/>
              <a:buNone/>
            </a:pPr>
            <a:r>
              <a:rPr lang="ro-RO" sz="2400" i="0" dirty="0" smtClean="0">
                <a:latin typeface="Lucida Sans" panose="020B0602030504020204"/>
                <a:ea typeface="Lucida Sans" panose="020B0602030504020204"/>
                <a:cs typeface="Lucida Sans" panose="020B0602030504020204"/>
                <a:sym typeface="Lucida Sans" panose="020B0602030504020204"/>
              </a:rPr>
              <a:t>Folosiți materiale simple pentru a combina învățarea și joaca!</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565" name="Google Shape;565;g2d20a833953_0_63"/>
          <p:cNvSpPr/>
          <p:nvPr/>
        </p:nvSpPr>
        <p:spPr>
          <a:xfrm>
            <a:off x="0" y="0"/>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66" name="Google Shape;566;g2d20a833953_0_63" descr="This may contain: a child's hand writing on a cardboard parking lot"/>
          <p:cNvPicPr preferRelativeResize="0"/>
          <p:nvPr/>
        </p:nvPicPr>
        <p:blipFill rotWithShape="1">
          <a:blip r:embed="rId1"/>
          <a:srcRect/>
          <a:stretch>
            <a:fillRect/>
          </a:stretch>
        </p:blipFill>
        <p:spPr>
          <a:xfrm>
            <a:off x="1024216" y="3170813"/>
            <a:ext cx="3146001" cy="3256181"/>
          </a:xfrm>
          <a:prstGeom prst="rect">
            <a:avLst/>
          </a:prstGeom>
          <a:noFill/>
          <a:ln>
            <a:noFill/>
          </a:ln>
        </p:spPr>
      </p:pic>
      <p:pic>
        <p:nvPicPr>
          <p:cNvPr id="567" name="Google Shape;567;g2d20a833953_0_63"/>
          <p:cNvPicPr preferRelativeResize="0"/>
          <p:nvPr/>
        </p:nvPicPr>
        <p:blipFill rotWithShape="1">
          <a:blip r:embed="rId2"/>
          <a:srcRect/>
          <a:stretch>
            <a:fillRect/>
          </a:stretch>
        </p:blipFill>
        <p:spPr>
          <a:xfrm>
            <a:off x="8234643" y="3252099"/>
            <a:ext cx="3365318" cy="3256181"/>
          </a:xfrm>
          <a:prstGeom prst="rect">
            <a:avLst/>
          </a:prstGeom>
          <a:noFill/>
          <a:ln>
            <a:noFill/>
          </a:ln>
        </p:spPr>
      </p:pic>
      <p:sp>
        <p:nvSpPr>
          <p:cNvPr id="568" name="Google Shape;568;g2d20a833953_0_63"/>
          <p:cNvSpPr/>
          <p:nvPr/>
        </p:nvSpPr>
        <p:spPr>
          <a:xfrm>
            <a:off x="4818281" y="2906578"/>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569" name="Google Shape;569;g2d20a833953_0_63"/>
          <p:cNvSpPr/>
          <p:nvPr/>
        </p:nvSpPr>
        <p:spPr>
          <a:xfrm>
            <a:off x="3164558" y="3134867"/>
            <a:ext cx="168708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570" name="Google Shape;570;g2d20a833953_0_63" descr="Faster shipping. Better service"/>
          <p:cNvPicPr preferRelativeResize="0"/>
          <p:nvPr/>
        </p:nvPicPr>
        <p:blipFill rotWithShape="1">
          <a:blip r:embed="rId3"/>
          <a:srcRect/>
          <a:stretch>
            <a:fillRect/>
          </a:stretch>
        </p:blipFill>
        <p:spPr>
          <a:xfrm>
            <a:off x="4480503" y="2371716"/>
            <a:ext cx="3229336" cy="305232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2cf0ef35b72_0_4"/>
          <p:cNvSpPr txBox="1">
            <a:spLocks noGrp="1"/>
          </p:cNvSpPr>
          <p:nvPr>
            <p:ph type="title"/>
          </p:nvPr>
        </p:nvSpPr>
        <p:spPr>
          <a:xfrm>
            <a:off x="761900" y="559807"/>
            <a:ext cx="3833400" cy="4953600"/>
          </a:xfrm>
          <a:prstGeom prst="rect">
            <a:avLst/>
          </a:prstGeom>
        </p:spPr>
        <p:txBody>
          <a:bodyPr spcFirstLastPara="1" wrap="square" lIns="111750" tIns="55850" rIns="111750" bIns="55850" anchor="t" anchorCtr="0">
            <a:normAutofit/>
          </a:bodyPr>
          <a:lstStyle/>
          <a:p>
            <a:pPr marL="0" lvl="0" indent="0" algn="r" rtl="0">
              <a:spcBef>
                <a:spcPts val="0"/>
              </a:spcBef>
              <a:spcAft>
                <a:spcPts val="0"/>
              </a:spcAft>
              <a:buNone/>
            </a:pPr>
            <a:r>
              <a:rPr lang="ro-RO" altLang="en-US">
                <a:latin typeface="Lucida Sans" panose="020B0602030504020204"/>
                <a:ea typeface="Lucida Sans" panose="020B0602030504020204"/>
                <a:cs typeface="Lucida Sans" panose="020B0602030504020204"/>
                <a:sym typeface="Lucida Sans" panose="020B0602030504020204"/>
              </a:rPr>
              <a:t>Jocul nu are o definiție agreată în totalitate </a:t>
            </a:r>
            <a:r>
              <a:rPr lang="en-US">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a:p>
            <a:pPr marL="0" lvl="0" indent="0" algn="r" rtl="0">
              <a:spcBef>
                <a:spcPts val="0"/>
              </a:spcBef>
              <a:spcAft>
                <a:spcPts val="0"/>
              </a:spcAft>
              <a:buNone/>
            </a:pPr>
            <a:r>
              <a:rPr lang="ro-RO" altLang="en-US">
                <a:latin typeface="Lucida Sans" panose="020B0602030504020204"/>
                <a:ea typeface="Lucida Sans" panose="020B0602030504020204"/>
                <a:cs typeface="Lucida Sans" panose="020B0602030504020204"/>
                <a:sym typeface="Lucida Sans" panose="020B0602030504020204"/>
              </a:rPr>
              <a:t>DAR</a:t>
            </a:r>
            <a:r>
              <a:rPr lang="en-US">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a:p>
            <a:pPr marL="0" lvl="0" indent="0" algn="r" rtl="0">
              <a:spcBef>
                <a:spcPts val="0"/>
              </a:spcBef>
              <a:spcAft>
                <a:spcPts val="0"/>
              </a:spcAft>
              <a:buNone/>
            </a:pPr>
            <a:endParaRPr>
              <a:latin typeface="Lucida Sans" panose="020B0602030504020204"/>
              <a:ea typeface="Lucida Sans" panose="020B0602030504020204"/>
              <a:cs typeface="Lucida Sans" panose="020B0602030504020204"/>
              <a:sym typeface="Lucida Sans" panose="020B0602030504020204"/>
            </a:endParaRPr>
          </a:p>
        </p:txBody>
      </p:sp>
      <p:sp>
        <p:nvSpPr>
          <p:cNvPr id="121" name="Google Shape;121;g2cf0ef35b72_0_4"/>
          <p:cNvSpPr txBox="1">
            <a:spLocks noGrp="1"/>
          </p:cNvSpPr>
          <p:nvPr>
            <p:ph type="body" idx="1"/>
          </p:nvPr>
        </p:nvSpPr>
        <p:spPr>
          <a:xfrm>
            <a:off x="5180920" y="569197"/>
            <a:ext cx="6247500" cy="5656500"/>
          </a:xfrm>
          <a:prstGeom prst="rect">
            <a:avLst/>
          </a:prstGeom>
        </p:spPr>
        <p:txBody>
          <a:bodyPr spcFirstLastPara="1" wrap="square" lIns="111750" tIns="55850" rIns="111750" bIns="55850" anchor="t" anchorCtr="0">
            <a:normAutofit fontScale="85000" lnSpcReduction="20000"/>
          </a:bodyPr>
          <a:lstStyle/>
          <a:p>
            <a:pPr marL="0" lvl="0" indent="0" algn="l" rtl="0">
              <a:spcBef>
                <a:spcPts val="1100"/>
              </a:spcBef>
              <a:spcAft>
                <a:spcPts val="0"/>
              </a:spcAft>
              <a:buNone/>
            </a:pP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jocul presupune un comportament al copiilor, care este liber ales, individual regizat și motivat intrinsec</a:t>
            </a:r>
            <a:r>
              <a:rPr lang="en-US">
                <a:latin typeface="Lucida Sans" panose="020B0602030504020204"/>
                <a:ea typeface="Lucida Sans" panose="020B0602030504020204"/>
                <a:cs typeface="Lucida Sans" panose="020B0602030504020204"/>
                <a:sym typeface="Lucida Sans" panose="020B0602030504020204"/>
              </a:rPr>
              <a:t>. </a:t>
            </a:r>
            <a:r>
              <a:rPr lang="ro-RO" altLang="en-US">
                <a:latin typeface="Lucida Sans" panose="020B0602030504020204"/>
                <a:ea typeface="Lucida Sans" panose="020B0602030504020204"/>
                <a:cs typeface="Lucida Sans" panose="020B0602030504020204"/>
                <a:sym typeface="Lucida Sans" panose="020B0602030504020204"/>
              </a:rPr>
              <a:t>Se realizează fără vreun scop sau recompensă externă</a:t>
            </a:r>
            <a:r>
              <a:rPr lang="en-US">
                <a:latin typeface="Lucida Sans" panose="020B0602030504020204"/>
                <a:ea typeface="Lucida Sans" panose="020B0602030504020204"/>
                <a:cs typeface="Lucida Sans" panose="020B0602030504020204"/>
                <a:sym typeface="Lucida Sans" panose="020B0602030504020204"/>
              </a:rPr>
              <a:t>,</a:t>
            </a:r>
            <a:r>
              <a:rPr lang="ro-RO" altLang="en-US">
                <a:latin typeface="Lucida Sans" panose="020B0602030504020204"/>
                <a:ea typeface="Lucida Sans" panose="020B0602030504020204"/>
                <a:cs typeface="Lucida Sans" panose="020B0602030504020204"/>
                <a:sym typeface="Lucida Sans" panose="020B0602030504020204"/>
              </a:rPr>
              <a:t> fiind parte </a:t>
            </a:r>
            <a:r>
              <a:rPr lang="en-US">
                <a:latin typeface="Lucida Sans" panose="020B0602030504020204"/>
                <a:ea typeface="Lucida Sans" panose="020B0602030504020204"/>
                <a:cs typeface="Lucida Sans" panose="020B0602030504020204"/>
                <a:sym typeface="Lucida Sans" panose="020B0602030504020204"/>
              </a:rPr>
              <a:t>fundamental</a:t>
            </a:r>
            <a:r>
              <a:rPr lang="ro-RO" altLang="en-US">
                <a:latin typeface="Lucida Sans" panose="020B0602030504020204"/>
                <a:ea typeface="Lucida Sans" panose="020B0602030504020204"/>
                <a:cs typeface="Lucida Sans" panose="020B0602030504020204"/>
                <a:sym typeface="Lucida Sans" panose="020B0602030504020204"/>
              </a:rPr>
              <a:t>ă și integrantă a dezvoltării sănătoase</a:t>
            </a:r>
            <a:r>
              <a:rPr lang="en-US">
                <a:latin typeface="Lucida Sans" panose="020B0602030504020204"/>
                <a:ea typeface="Lucida Sans" panose="020B0602030504020204"/>
                <a:cs typeface="Lucida Sans" panose="020B0602030504020204"/>
                <a:sym typeface="Lucida Sans" panose="020B0602030504020204"/>
              </a:rPr>
              <a:t> - </a:t>
            </a:r>
            <a:r>
              <a:rPr lang="ro-RO" altLang="en-US">
                <a:latin typeface="Lucida Sans" panose="020B0602030504020204"/>
                <a:ea typeface="Lucida Sans" panose="020B0602030504020204"/>
                <a:cs typeface="Lucida Sans" panose="020B0602030504020204"/>
                <a:sym typeface="Lucida Sans" panose="020B0602030504020204"/>
              </a:rPr>
              <a:t>nu doar pentru copiii, în mod individual, ci și pentru societatea în care trăiesc</a:t>
            </a:r>
            <a:r>
              <a:rPr lang="en-US">
                <a:latin typeface="Lucida Sans" panose="020B0602030504020204"/>
                <a:ea typeface="Lucida Sans" panose="020B0602030504020204"/>
                <a:cs typeface="Lucida Sans" panose="020B0602030504020204"/>
                <a:sym typeface="Lucida Sans" panose="020B0602030504020204"/>
              </a:rPr>
              <a:t>” - Susan Isaacs</a:t>
            </a:r>
            <a:endParaRPr>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endParaRPr>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endParaRPr>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1"/>
              </a:rPr>
              <a:t>h</a:t>
            </a: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1"/>
              </a:rPr>
              <a:t>ttps://www.nifplay.org/what-is-play/the-basics/</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endParaRPr>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r>
              <a:rPr lang="en-US" u="sng">
                <a:solidFill>
                  <a:schemeClr val="hlink"/>
                </a:solidFill>
                <a:latin typeface="Lucida Sans" panose="020B0602030504020204"/>
                <a:ea typeface="Lucida Sans" panose="020B0602030504020204"/>
                <a:cs typeface="Lucida Sans" panose="020B0602030504020204"/>
                <a:sym typeface="Lucida Sans" panose="020B0602030504020204"/>
                <a:hlinkClick r:id="rId2"/>
              </a:rPr>
              <a:t>https://petergray.substack.com/p/2-what-exactly-is-this-thing-we-call</a:t>
            </a:r>
            <a:r>
              <a:rPr lang="en-US">
                <a:latin typeface="Lucida Sans" panose="020B0602030504020204"/>
                <a:ea typeface="Lucida Sans" panose="020B0602030504020204"/>
                <a:cs typeface="Lucida Sans" panose="020B0602030504020204"/>
                <a:sym typeface="Lucida Sans" panose="020B0602030504020204"/>
              </a:rPr>
              <a:t> </a:t>
            </a:r>
            <a:endParaRPr>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2d20a833953_0_74"/>
          <p:cNvSpPr txBox="1">
            <a:spLocks noGrp="1"/>
          </p:cNvSpPr>
          <p:nvPr>
            <p:ph type="title"/>
          </p:nvPr>
        </p:nvSpPr>
        <p:spPr>
          <a:xfrm>
            <a:off x="812693" y="304870"/>
            <a:ext cx="10768200" cy="838500"/>
          </a:xfrm>
          <a:prstGeom prst="rect">
            <a:avLst/>
          </a:prstGeom>
          <a:noFill/>
          <a:ln>
            <a:noFill/>
          </a:ln>
        </p:spPr>
        <p:txBody>
          <a:bodyPr spcFirstLastPara="1" wrap="square" lIns="99550" tIns="49775" rIns="99550" bIns="49775" anchor="ctr" anchorCtr="0">
            <a:normAutofit fontScale="90000"/>
          </a:bodyPr>
          <a:lstStyle/>
          <a:p>
            <a:pPr marL="0" lvl="0" indent="0" algn="l" rtl="0">
              <a:lnSpc>
                <a:spcPct val="100000"/>
              </a:lnSpc>
              <a:spcBef>
                <a:spcPts val="0"/>
              </a:spcBef>
              <a:spcAft>
                <a:spcPts val="0"/>
              </a:spcAft>
              <a:buSzPts val="4000"/>
              <a:buNone/>
            </a:pPr>
            <a:r>
              <a:rPr lang="ro-RO" dirty="0" smtClean="0">
                <a:latin typeface="Lucida Sans" panose="020B0602030504020204"/>
                <a:ea typeface="Lucida Sans" panose="020B0602030504020204"/>
                <a:cs typeface="Lucida Sans" panose="020B0602030504020204"/>
                <a:sym typeface="Lucida Sans" panose="020B0602030504020204"/>
              </a:rPr>
              <a:t>Poziționarea, pentru a permite accesul la joacă</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577" name="Google Shape;577;g2d20a833953_0_74"/>
          <p:cNvSpPr txBox="1">
            <a:spLocks noGrp="1"/>
          </p:cNvSpPr>
          <p:nvPr>
            <p:ph type="body" idx="1"/>
          </p:nvPr>
        </p:nvSpPr>
        <p:spPr>
          <a:xfrm>
            <a:off x="812700" y="1448129"/>
            <a:ext cx="10768200" cy="2585400"/>
          </a:xfrm>
          <a:prstGeom prst="rect">
            <a:avLst/>
          </a:prstGeom>
          <a:noFill/>
          <a:ln>
            <a:noFill/>
          </a:ln>
        </p:spPr>
        <p:txBody>
          <a:bodyPr spcFirstLastPara="1" wrap="square" lIns="99550" tIns="49775" rIns="99550" bIns="49775" anchor="t" anchorCtr="0">
            <a:normAutofit fontScale="92500" lnSpcReduction="10000"/>
          </a:bodyPr>
          <a:lstStyle/>
          <a:p>
            <a:pPr marL="457200" lvl="0" indent="-369570" algn="l" rtl="0">
              <a:lnSpc>
                <a:spcPct val="100000"/>
              </a:lnSpc>
              <a:spcBef>
                <a:spcPts val="800"/>
              </a:spcBef>
              <a:spcAft>
                <a:spcPts val="0"/>
              </a:spcAft>
              <a:buSzPct val="100000"/>
              <a:buFont typeface="Lucida Sans" panose="020B0602030504020204"/>
              <a:buChar char="•"/>
            </a:pPr>
            <a:r>
              <a:rPr lang="ro-RO" sz="2400" dirty="0" smtClean="0">
                <a:latin typeface="Lucida Sans" panose="020B0602030504020204"/>
                <a:ea typeface="Lucida Sans" panose="020B0602030504020204"/>
                <a:cs typeface="Lucida Sans" panose="020B0602030504020204"/>
                <a:sym typeface="Lucida Sans" panose="020B0602030504020204"/>
              </a:rPr>
              <a:t>Terapeuții ocupaționali s-ar putea să fie nevoie să ofere adaptări și materiale de pozițonare pentru a ajuta copilul să se joace cu colegii.</a:t>
            </a:r>
            <a:endParaRPr sz="2400" dirty="0">
              <a:latin typeface="Lucida Sans" panose="020B0602030504020204"/>
              <a:ea typeface="Lucida Sans" panose="020B0602030504020204"/>
              <a:cs typeface="Lucida Sans" panose="020B0602030504020204"/>
              <a:sym typeface="Lucida Sans" panose="020B0602030504020204"/>
            </a:endParaRPr>
          </a:p>
          <a:p>
            <a:pPr marL="457200" lvl="0" indent="-369570" algn="l" rtl="0">
              <a:lnSpc>
                <a:spcPct val="100000"/>
              </a:lnSpc>
              <a:spcBef>
                <a:spcPts val="0"/>
              </a:spcBef>
              <a:spcAft>
                <a:spcPts val="0"/>
              </a:spcAft>
              <a:buSzPct val="100000"/>
              <a:buFont typeface="Lucida Sans" panose="020B0602030504020204"/>
              <a:buChar char="•"/>
            </a:pPr>
            <a:r>
              <a:rPr lang="ro-RO" sz="2400" dirty="0" smtClean="0">
                <a:latin typeface="Lucida Sans" panose="020B0602030504020204"/>
                <a:ea typeface="Lucida Sans" panose="020B0602030504020204"/>
                <a:cs typeface="Lucida Sans" panose="020B0602030504020204"/>
                <a:sym typeface="Lucida Sans" panose="020B0602030504020204"/>
              </a:rPr>
              <a:t>Pentru a sprijini copilul în ocupația de </a:t>
            </a:r>
            <a:r>
              <a:rPr lang="ro-RO" sz="2400" dirty="0" smtClean="0">
                <a:latin typeface="Lucida Sans" panose="020B0602030504020204"/>
                <a:ea typeface="Lucida Sans" panose="020B0602030504020204"/>
                <a:cs typeface="Lucida Sans" panose="020B0602030504020204"/>
                <a:sym typeface="Lucida Sans" panose="020B0602030504020204"/>
              </a:rPr>
              <a:t>joacă, </a:t>
            </a:r>
            <a:r>
              <a:rPr lang="ro-RO" sz="2400" dirty="0" smtClean="0">
                <a:latin typeface="Lucida Sans" panose="020B0602030504020204"/>
                <a:ea typeface="Lucida Sans" panose="020B0602030504020204"/>
                <a:cs typeface="Lucida Sans" panose="020B0602030504020204"/>
                <a:sym typeface="Lucida Sans" panose="020B0602030504020204"/>
              </a:rPr>
              <a:t>terapeutul ocupațional trebuie să ia în considerare modul în care joaca într-o anumită poziție poate crește sau reduce barierele în calea accesului.</a:t>
            </a:r>
            <a:endParaRPr sz="2400" i="0" dirty="0">
              <a:solidFill>
                <a:schemeClr val="dk1"/>
              </a:solidFill>
              <a:latin typeface="Lucida Sans" panose="020B0602030504020204"/>
              <a:ea typeface="Lucida Sans" panose="020B0602030504020204"/>
              <a:cs typeface="Lucida Sans" panose="020B0602030504020204"/>
              <a:sym typeface="Lucida Sans" panose="020B0602030504020204"/>
            </a:endParaRPr>
          </a:p>
          <a:p>
            <a:pPr marL="457200" lvl="0" indent="-369570" algn="l" rtl="0">
              <a:lnSpc>
                <a:spcPct val="100000"/>
              </a:lnSpc>
              <a:spcBef>
                <a:spcPts val="0"/>
              </a:spcBef>
              <a:spcAft>
                <a:spcPts val="0"/>
              </a:spcAft>
              <a:buSzPct val="100000"/>
              <a:buFont typeface="Lucida Sans" panose="020B0602030504020204"/>
              <a:buChar char="•"/>
            </a:pPr>
            <a:r>
              <a:rPr lang="ro-RO" sz="2400" dirty="0" smtClean="0">
                <a:latin typeface="Lucida Sans" panose="020B0602030504020204"/>
                <a:ea typeface="Lucida Sans" panose="020B0602030504020204"/>
                <a:cs typeface="Lucida Sans" panose="020B0602030504020204"/>
                <a:sym typeface="Lucida Sans" panose="020B0602030504020204"/>
              </a:rPr>
              <a:t>Terapeuții ocupaționali s-ar putea să fie nevoiți să poziționeze copilul astfel încât </a:t>
            </a:r>
            <a:r>
              <a:rPr lang="ro-RO" sz="2400" dirty="0" smtClean="0">
                <a:latin typeface="Lucida Sans" panose="020B0602030504020204"/>
                <a:ea typeface="Lucida Sans" panose="020B0602030504020204"/>
                <a:cs typeface="Lucida Sans" panose="020B0602030504020204"/>
                <a:sym typeface="Lucida Sans" panose="020B0602030504020204"/>
              </a:rPr>
              <a:t>acesta </a:t>
            </a:r>
            <a:r>
              <a:rPr lang="ro-RO" sz="2400" dirty="0" smtClean="0">
                <a:latin typeface="Lucida Sans" panose="020B0602030504020204"/>
                <a:ea typeface="Lucida Sans" panose="020B0602030504020204"/>
                <a:cs typeface="Lucida Sans" panose="020B0602030504020204"/>
                <a:sym typeface="Lucida Sans" panose="020B0602030504020204"/>
              </a:rPr>
              <a:t>să se poată mișca și implica în </a:t>
            </a:r>
            <a:r>
              <a:rPr lang="ro-RO" sz="2400" dirty="0" smtClean="0">
                <a:latin typeface="Lucida Sans" panose="020B0602030504020204"/>
                <a:ea typeface="Lucida Sans" panose="020B0602030504020204"/>
                <a:cs typeface="Lucida Sans" panose="020B0602030504020204"/>
                <a:sym typeface="Lucida Sans" panose="020B0602030504020204"/>
              </a:rPr>
              <a:t>joacă</a:t>
            </a:r>
            <a:r>
              <a:rPr lang="en-US" sz="2400" dirty="0" smtClean="0">
                <a:latin typeface="Lucida Sans" panose="020B0602030504020204"/>
                <a:ea typeface="Lucida Sans" panose="020B0602030504020204"/>
                <a:cs typeface="Lucida Sans" panose="020B0602030504020204"/>
                <a:sym typeface="Lucida Sans" panose="020B0602030504020204"/>
              </a:rPr>
              <a:t> </a:t>
            </a:r>
            <a:r>
              <a:rPr lang="en-US" sz="2400" dirty="0" smtClean="0">
                <a:latin typeface="Lucida Sans" panose="020B0602030504020204"/>
                <a:ea typeface="Lucida Sans" panose="020B0602030504020204"/>
                <a:cs typeface="Lucida Sans" panose="020B0602030504020204"/>
                <a:sym typeface="Lucida Sans" panose="020B0602030504020204"/>
              </a:rPr>
              <a:t>(</a:t>
            </a:r>
            <a:r>
              <a:rPr lang="ro-RO" sz="2400" dirty="0" smtClean="0">
                <a:latin typeface="Lucida Sans" panose="020B0602030504020204"/>
                <a:ea typeface="Lucida Sans" panose="020B0602030504020204"/>
                <a:cs typeface="Lucida Sans" panose="020B0602030504020204"/>
                <a:sym typeface="Lucida Sans" panose="020B0602030504020204"/>
              </a:rPr>
              <a:t>de exemplu pe o parte</a:t>
            </a:r>
            <a:r>
              <a:rPr lang="en-US" sz="2400" dirty="0" smtClean="0">
                <a:latin typeface="Lucida Sans" panose="020B0602030504020204"/>
                <a:ea typeface="Lucida Sans" panose="020B0602030504020204"/>
                <a:cs typeface="Lucida Sans" panose="020B0602030504020204"/>
                <a:sym typeface="Lucida Sans" panose="020B0602030504020204"/>
              </a:rPr>
              <a:t>)</a:t>
            </a:r>
            <a:endParaRPr sz="2400" dirty="0">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100000"/>
              </a:lnSpc>
              <a:spcBef>
                <a:spcPts val="1600"/>
              </a:spcBef>
              <a:spcAft>
                <a:spcPts val="0"/>
              </a:spcAft>
              <a:buSzPct val="74000"/>
              <a:buNone/>
            </a:pPr>
            <a:endParaRPr dirty="0"/>
          </a:p>
        </p:txBody>
      </p:sp>
      <p:pic>
        <p:nvPicPr>
          <p:cNvPr id="578" name="Google Shape;578;g2d20a833953_0_74" title="Free Images : guy, vehicle, child, swing, playground, smiles ..."/>
          <p:cNvPicPr preferRelativeResize="0"/>
          <p:nvPr/>
        </p:nvPicPr>
        <p:blipFill>
          <a:blip r:embed="rId1"/>
          <a:stretch>
            <a:fillRect/>
          </a:stretch>
        </p:blipFill>
        <p:spPr>
          <a:xfrm>
            <a:off x="0" y="4033475"/>
            <a:ext cx="3768125" cy="2826102"/>
          </a:xfrm>
          <a:prstGeom prst="rect">
            <a:avLst/>
          </a:prstGeom>
          <a:noFill/>
          <a:ln>
            <a:noFill/>
          </a:ln>
        </p:spPr>
      </p:pic>
      <p:pic>
        <p:nvPicPr>
          <p:cNvPr id="579" name="Google Shape;579;g2d20a833953_0_74" title="Triumph'-ing over disability &gt; Edwards Air Force Base &gt; News"/>
          <p:cNvPicPr preferRelativeResize="0"/>
          <p:nvPr/>
        </p:nvPicPr>
        <p:blipFill>
          <a:blip r:embed="rId2"/>
          <a:stretch>
            <a:fillRect/>
          </a:stretch>
        </p:blipFill>
        <p:spPr>
          <a:xfrm>
            <a:off x="6389968" y="4033475"/>
            <a:ext cx="3955355" cy="2826101"/>
          </a:xfrm>
          <a:prstGeom prst="rect">
            <a:avLst/>
          </a:prstGeom>
          <a:noFill/>
          <a:ln>
            <a:noFill/>
          </a:ln>
        </p:spPr>
      </p:pic>
      <p:pic>
        <p:nvPicPr>
          <p:cNvPr id="580" name="Google Shape;580;g2d20a833953_0_74" title="File:Wizzybug electric wheelchair.jpg - Wikipedia"/>
          <p:cNvPicPr preferRelativeResize="0"/>
          <p:nvPr/>
        </p:nvPicPr>
        <p:blipFill>
          <a:blip r:embed="rId3"/>
          <a:stretch>
            <a:fillRect/>
          </a:stretch>
        </p:blipFill>
        <p:spPr>
          <a:xfrm>
            <a:off x="3768121" y="4033474"/>
            <a:ext cx="2621865" cy="28260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2d20a833953_0_410"/>
          <p:cNvSpPr txBox="1">
            <a:spLocks noGrp="1"/>
          </p:cNvSpPr>
          <p:nvPr>
            <p:ph type="title"/>
          </p:nvPr>
        </p:nvSpPr>
        <p:spPr>
          <a:xfrm>
            <a:off x="812693" y="304870"/>
            <a:ext cx="10768200" cy="838500"/>
          </a:xfrm>
          <a:prstGeom prst="rect">
            <a:avLst/>
          </a:prstGeom>
          <a:noFill/>
          <a:ln>
            <a:noFill/>
          </a:ln>
        </p:spPr>
        <p:txBody>
          <a:bodyPr spcFirstLastPara="1" wrap="square" lIns="99550" tIns="49775" rIns="99550" bIns="49775" anchor="ctr" anchorCtr="0">
            <a:normAutofit/>
          </a:bodyPr>
          <a:lstStyle/>
          <a:p>
            <a:pPr marL="0" lvl="0" indent="0" algn="l" rtl="0">
              <a:lnSpc>
                <a:spcPct val="100000"/>
              </a:lnSpc>
              <a:spcBef>
                <a:spcPts val="0"/>
              </a:spcBef>
              <a:spcAft>
                <a:spcPts val="0"/>
              </a:spcAft>
              <a:buSzPts val="4000"/>
              <a:buNone/>
            </a:pPr>
            <a:r>
              <a:rPr lang="ro-RO" dirty="0" smtClean="0">
                <a:latin typeface="Lucida Sans" panose="020B0602030504020204"/>
                <a:ea typeface="Lucida Sans" panose="020B0602030504020204"/>
                <a:cs typeface="Lucida Sans" panose="020B0602030504020204"/>
                <a:sym typeface="Lucida Sans" panose="020B0602030504020204"/>
              </a:rPr>
              <a:t>Poziționarea în timpul jocului pentru a</a:t>
            </a:r>
            <a:r>
              <a:rPr lang="en-US" dirty="0" smtClean="0">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587" name="Google Shape;587;g2d20a833953_0_410"/>
          <p:cNvSpPr txBox="1">
            <a:spLocks noGrp="1"/>
          </p:cNvSpPr>
          <p:nvPr>
            <p:ph type="body" idx="1"/>
          </p:nvPr>
        </p:nvSpPr>
        <p:spPr>
          <a:xfrm>
            <a:off x="812693" y="1448134"/>
            <a:ext cx="10768200" cy="4649400"/>
          </a:xfrm>
          <a:prstGeom prst="rect">
            <a:avLst/>
          </a:prstGeom>
          <a:noFill/>
          <a:ln>
            <a:noFill/>
          </a:ln>
        </p:spPr>
        <p:txBody>
          <a:bodyPr spcFirstLastPara="1" wrap="square" lIns="99550" tIns="49775" rIns="99550" bIns="49775" anchor="t" anchorCtr="0">
            <a:normAutofit/>
          </a:bodyPr>
          <a:lstStyle/>
          <a:p>
            <a:pPr marL="342900" lvl="0" indent="-342900" algn="l" rtl="0">
              <a:lnSpc>
                <a:spcPct val="100000"/>
              </a:lnSpc>
              <a:spcBef>
                <a:spcPts val="800"/>
              </a:spcBef>
              <a:spcAft>
                <a:spcPts val="0"/>
              </a:spcAft>
              <a:buClr>
                <a:schemeClr val="dk1"/>
              </a:buClr>
              <a:buSzPts val="1100"/>
              <a:buFont typeface="Lucida Sans" panose="020B0602030504020204"/>
              <a:buChar char="•"/>
            </a:pPr>
            <a:r>
              <a:rPr lang="ro-RO" sz="2400" i="0" dirty="0" smtClean="0">
                <a:solidFill>
                  <a:schemeClr val="dk1"/>
                </a:solidFill>
                <a:latin typeface="Lucida Sans" panose="020B0602030504020204"/>
                <a:ea typeface="Lucida Sans" panose="020B0602030504020204"/>
                <a:cs typeface="Lucida Sans" panose="020B0602030504020204"/>
                <a:sym typeface="Lucida Sans" panose="020B0602030504020204"/>
              </a:rPr>
              <a:t>relaxa sau crește tonusul muscular</a:t>
            </a:r>
            <a:endParaRPr dirty="0">
              <a:latin typeface="Lucida Sans" panose="020B0602030504020204"/>
              <a:ea typeface="Lucida Sans" panose="020B0602030504020204"/>
              <a:cs typeface="Lucida Sans" panose="020B0602030504020204"/>
              <a:sym typeface="Lucida Sans" panose="020B0602030504020204"/>
            </a:endParaRPr>
          </a:p>
          <a:p>
            <a:pPr marL="342900" lvl="0" indent="-342900" algn="l" rtl="0">
              <a:lnSpc>
                <a:spcPct val="100000"/>
              </a:lnSpc>
              <a:spcBef>
                <a:spcPts val="800"/>
              </a:spcBef>
              <a:spcAft>
                <a:spcPts val="0"/>
              </a:spcAft>
              <a:buClr>
                <a:schemeClr val="dk1"/>
              </a:buClr>
              <a:buSzPts val="1100"/>
              <a:buFont typeface="Lucida Sans" panose="020B0602030504020204"/>
              <a:buChar char="•"/>
            </a:pPr>
            <a:r>
              <a:rPr lang="ro-RO" sz="2400" i="0" dirty="0" smtClean="0">
                <a:solidFill>
                  <a:schemeClr val="dk1"/>
                </a:solidFill>
                <a:latin typeface="Lucida Sans" panose="020B0602030504020204"/>
                <a:ea typeface="Lucida Sans" panose="020B0602030504020204"/>
                <a:cs typeface="Lucida Sans" panose="020B0602030504020204"/>
                <a:sym typeface="Lucida Sans" panose="020B0602030504020204"/>
              </a:rPr>
              <a:t>promova întinderea, apucarea și echilibrul</a:t>
            </a:r>
            <a:endParaRPr sz="2400" i="0" dirty="0">
              <a:solidFill>
                <a:schemeClr val="dk1"/>
              </a:solidFill>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0"/>
              </a:spcBef>
              <a:spcAft>
                <a:spcPts val="0"/>
              </a:spcAft>
              <a:buSzPts val="2000"/>
              <a:buNone/>
            </a:pPr>
            <a:r>
              <a:rPr lang="en-US" sz="1800" b="1" i="0" u="none" strike="noStrike" dirty="0">
                <a:solidFill>
                  <a:srgbClr val="000000"/>
                </a:solidFill>
                <a:latin typeface="Arial" panose="020B0604020202020204"/>
                <a:ea typeface="Arial" panose="020B0604020202020204"/>
                <a:cs typeface="Arial" panose="020B0604020202020204"/>
                <a:sym typeface="Arial" panose="020B0604020202020204"/>
              </a:rPr>
              <a:t>                                                                                                          </a:t>
            </a:r>
            <a:endParaRPr dirty="0"/>
          </a:p>
          <a:p>
            <a:pPr marL="0" lvl="0" indent="0" algn="l" rtl="0">
              <a:lnSpc>
                <a:spcPct val="100000"/>
              </a:lnSpc>
              <a:spcBef>
                <a:spcPts val="1600"/>
              </a:spcBef>
              <a:spcAft>
                <a:spcPts val="0"/>
              </a:spcAft>
              <a:buSzPts val="2000"/>
              <a:buNone/>
            </a:pPr>
            <a:endParaRPr dirty="0"/>
          </a:p>
        </p:txBody>
      </p:sp>
      <p:pic>
        <p:nvPicPr>
          <p:cNvPr id="588" name="Google Shape;588;g2d20a833953_0_410" title="File:Boy in standing frame.jpg - Wikipedia"/>
          <p:cNvPicPr preferRelativeResize="0"/>
          <p:nvPr/>
        </p:nvPicPr>
        <p:blipFill>
          <a:blip r:embed="rId1"/>
          <a:stretch>
            <a:fillRect/>
          </a:stretch>
        </p:blipFill>
        <p:spPr>
          <a:xfrm>
            <a:off x="1" y="3286651"/>
            <a:ext cx="4326876" cy="3507124"/>
          </a:xfrm>
          <a:prstGeom prst="rect">
            <a:avLst/>
          </a:prstGeom>
          <a:noFill/>
          <a:ln>
            <a:noFill/>
          </a:ln>
        </p:spPr>
      </p:pic>
      <p:pic>
        <p:nvPicPr>
          <p:cNvPr id="589" name="Google Shape;589;g2d20a833953_0_410" title="Free Images : laptop, computer, girl, play, floor, boy, sitting ..."/>
          <p:cNvPicPr preferRelativeResize="0"/>
          <p:nvPr/>
        </p:nvPicPr>
        <p:blipFill>
          <a:blip r:embed="rId2"/>
          <a:stretch>
            <a:fillRect/>
          </a:stretch>
        </p:blipFill>
        <p:spPr>
          <a:xfrm>
            <a:off x="3553725" y="3286650"/>
            <a:ext cx="4676157" cy="3507126"/>
          </a:xfrm>
          <a:prstGeom prst="rect">
            <a:avLst/>
          </a:prstGeom>
          <a:noFill/>
          <a:ln>
            <a:noFill/>
          </a:ln>
        </p:spPr>
      </p:pic>
      <p:pic>
        <p:nvPicPr>
          <p:cNvPr id="590" name="Google Shape;590;g2d20a833953_0_410" title="File:I can play.jpg - Wikimedia Commons"/>
          <p:cNvPicPr preferRelativeResize="0"/>
          <p:nvPr/>
        </p:nvPicPr>
        <p:blipFill>
          <a:blip r:embed="rId3"/>
          <a:stretch>
            <a:fillRect/>
          </a:stretch>
        </p:blipFill>
        <p:spPr>
          <a:xfrm>
            <a:off x="7414751" y="3286650"/>
            <a:ext cx="4775660" cy="35071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2d20a833953_0_81"/>
          <p:cNvSpPr txBox="1">
            <a:spLocks noGrp="1"/>
          </p:cNvSpPr>
          <p:nvPr>
            <p:ph type="title"/>
          </p:nvPr>
        </p:nvSpPr>
        <p:spPr>
          <a:xfrm>
            <a:off x="812700" y="304875"/>
            <a:ext cx="8171700" cy="1477200"/>
          </a:xfrm>
          <a:prstGeom prst="rect">
            <a:avLst/>
          </a:prstGeom>
          <a:noFill/>
          <a:ln>
            <a:noFill/>
          </a:ln>
        </p:spPr>
        <p:txBody>
          <a:bodyPr spcFirstLastPara="1" wrap="square" lIns="99550" tIns="49775" rIns="99550" bIns="49775" anchor="ctr" anchorCtr="0">
            <a:normAutofit/>
          </a:bodyPr>
          <a:lstStyle/>
          <a:p>
            <a:pPr marL="0" lvl="0" indent="0" algn="l" rtl="0">
              <a:lnSpc>
                <a:spcPct val="100000"/>
              </a:lnSpc>
              <a:spcBef>
                <a:spcPts val="0"/>
              </a:spcBef>
              <a:spcAft>
                <a:spcPts val="0"/>
              </a:spcAft>
              <a:buSzPct val="107000"/>
              <a:buNone/>
            </a:pPr>
            <a:r>
              <a:rPr lang="ro-RO" dirty="0" smtClean="0">
                <a:latin typeface="Lucida Sans" panose="020B0602030504020204"/>
                <a:ea typeface="Lucida Sans" panose="020B0602030504020204"/>
                <a:cs typeface="Lucida Sans" panose="020B0602030504020204"/>
                <a:sym typeface="Lucida Sans" panose="020B0602030504020204"/>
              </a:rPr>
              <a:t>Poziționarea</a:t>
            </a:r>
            <a:r>
              <a:rPr lang="en-US" dirty="0" smtClean="0">
                <a:latin typeface="Lucida Sans" panose="020B0602030504020204"/>
                <a:ea typeface="Lucida Sans" panose="020B0602030504020204"/>
                <a:cs typeface="Lucida Sans" panose="020B0602030504020204"/>
                <a:sym typeface="Lucida Sans" panose="020B0602030504020204"/>
              </a:rPr>
              <a:t>: </a:t>
            </a:r>
            <a:r>
              <a:rPr lang="ro-RO" dirty="0" smtClean="0">
                <a:latin typeface="Lucida Sans" panose="020B0602030504020204"/>
                <a:ea typeface="Lucida Sans" panose="020B0602030504020204"/>
                <a:cs typeface="Lucida Sans" panose="020B0602030504020204"/>
                <a:sym typeface="Lucida Sans" panose="020B0602030504020204"/>
              </a:rPr>
              <a:t>jocul în decubit ventral (</a:t>
            </a:r>
            <a:r>
              <a:rPr lang="ro-RO" sz="3750" dirty="0" smtClean="0">
                <a:solidFill>
                  <a:schemeClr val="dk1"/>
                </a:solidFill>
                <a:latin typeface="Lucida Sans" panose="020B0602030504020204"/>
                <a:ea typeface="Lucida Sans" panose="020B0602030504020204"/>
                <a:cs typeface="Lucida Sans" panose="020B0602030504020204"/>
                <a:sym typeface="Lucida Sans" panose="020B0602030504020204"/>
              </a:rPr>
              <a:t>pe burtă)</a:t>
            </a:r>
            <a:r>
              <a:rPr lang="en-US" sz="3750" dirty="0">
                <a:solidFill>
                  <a:schemeClr val="dk1"/>
                </a:solidFill>
                <a:latin typeface="Lucida Sans" panose="020B0602030504020204"/>
                <a:ea typeface="Lucida Sans" panose="020B0602030504020204"/>
                <a:cs typeface="Lucida Sans" panose="020B0602030504020204"/>
                <a:sym typeface="Lucida Sans" panose="020B0602030504020204"/>
              </a:rPr>
              <a:t> </a:t>
            </a:r>
            <a:endParaRPr sz="3750" dirty="0">
              <a:solidFill>
                <a:schemeClr val="dk1"/>
              </a:solidFill>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100000"/>
              </a:lnSpc>
              <a:spcBef>
                <a:spcPts val="0"/>
              </a:spcBef>
              <a:spcAft>
                <a:spcPts val="0"/>
              </a:spcAft>
              <a:buSzPct val="107000"/>
              <a:buNone/>
            </a:pPr>
            <a:endParaRPr sz="3750" dirty="0">
              <a:latin typeface="Lucida Sans" panose="020B0602030504020204"/>
              <a:ea typeface="Lucida Sans" panose="020B0602030504020204"/>
              <a:cs typeface="Lucida Sans" panose="020B0602030504020204"/>
              <a:sym typeface="Lucida Sans" panose="020B0602030504020204"/>
            </a:endParaRPr>
          </a:p>
        </p:txBody>
      </p:sp>
      <p:sp>
        <p:nvSpPr>
          <p:cNvPr id="597" name="Google Shape;597;g2d20a833953_0_81"/>
          <p:cNvSpPr txBox="1">
            <a:spLocks noGrp="1"/>
          </p:cNvSpPr>
          <p:nvPr>
            <p:ph type="body" idx="1"/>
          </p:nvPr>
        </p:nvSpPr>
        <p:spPr>
          <a:xfrm>
            <a:off x="531875" y="1448125"/>
            <a:ext cx="5933400" cy="5411400"/>
          </a:xfrm>
          <a:prstGeom prst="rect">
            <a:avLst/>
          </a:prstGeom>
          <a:noFill/>
          <a:ln>
            <a:noFill/>
          </a:ln>
        </p:spPr>
        <p:txBody>
          <a:bodyPr spcFirstLastPara="1" wrap="square" lIns="99550" tIns="49775" rIns="99550" bIns="49775" anchor="t" anchorCtr="0">
            <a:normAutofit lnSpcReduction="10000"/>
          </a:bodyPr>
          <a:lstStyle/>
          <a:p>
            <a:pPr marL="0" lvl="0" indent="0" algn="l" rtl="0">
              <a:lnSpc>
                <a:spcPct val="100000"/>
              </a:lnSpc>
              <a:spcBef>
                <a:spcPts val="800"/>
              </a:spcBef>
              <a:spcAft>
                <a:spcPts val="0"/>
              </a:spcAft>
              <a:buSzPts val="2000"/>
              <a:buNone/>
            </a:pPr>
            <a:endParaRPr dirty="0">
              <a:latin typeface="Lucida Sans" panose="020B0602030504020204"/>
              <a:ea typeface="Lucida Sans" panose="020B0602030504020204"/>
              <a:cs typeface="Lucida Sans" panose="020B0602030504020204"/>
              <a:sym typeface="Lucida Sans" panose="020B0602030504020204"/>
            </a:endParaRPr>
          </a:p>
          <a:p>
            <a:pPr lvl="0" indent="-228600">
              <a:lnSpc>
                <a:spcPct val="100000"/>
              </a:lnSpc>
              <a:spcBef>
                <a:spcPts val="800"/>
              </a:spcBef>
              <a:buSzPts val="2000"/>
              <a:buNone/>
            </a:pPr>
            <a:r>
              <a:rPr lang="ro-RO" sz="2400" dirty="0">
                <a:solidFill>
                  <a:srgbClr val="000000"/>
                </a:solidFill>
                <a:latin typeface="Lucida Sans" panose="020B0602030504020204"/>
                <a:ea typeface="Lucida Sans" panose="020B0602030504020204"/>
                <a:cs typeface="Lucida Sans" panose="020B0602030504020204"/>
                <a:sym typeface="Lucida Sans" panose="020B0602030504020204"/>
              </a:rPr>
              <a:t>Ajută </a:t>
            </a:r>
            <a:r>
              <a:rPr lang="ro-RO" sz="2400" dirty="0" smtClean="0">
                <a:solidFill>
                  <a:srgbClr val="000000"/>
                </a:solidFill>
                <a:latin typeface="Lucida Sans" panose="020B0602030504020204"/>
                <a:ea typeface="Lucida Sans" panose="020B0602030504020204"/>
                <a:cs typeface="Lucida Sans" panose="020B0602030504020204"/>
                <a:sym typeface="Lucida Sans" panose="020B0602030504020204"/>
              </a:rPr>
              <a:t>bebelușii să</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a:t>
            </a:r>
            <a:endParaRPr sz="2400" dirty="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800"/>
              </a:spcBef>
              <a:spcAft>
                <a:spcPts val="0"/>
              </a:spcAft>
              <a:buSzPts val="2000"/>
              <a:buFont typeface="Lucida Sans" panose="020B0602030504020204"/>
              <a:buChar char="•"/>
            </a:pPr>
            <a:r>
              <a:rPr lang="ro-RO" sz="2400" dirty="0">
                <a:solidFill>
                  <a:srgbClr val="000000"/>
                </a:solidFill>
                <a:latin typeface="Lucida Sans" panose="020B0602030504020204"/>
                <a:ea typeface="Lucida Sans" panose="020B0602030504020204"/>
                <a:cs typeface="Lucida Sans" panose="020B0602030504020204"/>
                <a:sym typeface="Lucida Sans" panose="020B0602030504020204"/>
              </a:rPr>
              <a:t>d</a:t>
            </a: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ezvolte extensia gâtului și a trunchiului împotriva gravitației</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0"/>
              </a:spcBef>
              <a:spcAft>
                <a:spcPts val="0"/>
              </a:spcAft>
              <a:buSzPts val="2000"/>
              <a:buFont typeface="Lucida Sans" panose="020B0602030504020204"/>
              <a:buChar char="•"/>
            </a:pPr>
            <a:r>
              <a:rPr lang="ro-RO" sz="2400" dirty="0">
                <a:solidFill>
                  <a:srgbClr val="000000"/>
                </a:solidFill>
                <a:latin typeface="Lucida Sans" panose="020B0602030504020204"/>
                <a:ea typeface="Lucida Sans" panose="020B0602030504020204"/>
                <a:cs typeface="Lucida Sans" panose="020B0602030504020204"/>
                <a:sym typeface="Lucida Sans" panose="020B0602030504020204"/>
              </a:rPr>
              <a:t>e</a:t>
            </a:r>
            <a:r>
              <a:rPr lang="ro-RO" sz="2400" dirty="0" smtClean="0">
                <a:solidFill>
                  <a:srgbClr val="000000"/>
                </a:solidFill>
                <a:latin typeface="Lucida Sans" panose="020B0602030504020204"/>
                <a:ea typeface="Lucida Sans" panose="020B0602030504020204"/>
                <a:cs typeface="Lucida Sans" panose="020B0602030504020204"/>
                <a:sym typeface="Lucida Sans" panose="020B0602030504020204"/>
              </a:rPr>
              <a:t>xerseze transferul greutății stânga-dreapta, față – spate</a:t>
            </a:r>
            <a:endParaRPr lang="ro-RO" sz="2400" dirty="0" smtClean="0">
              <a:solidFill>
                <a:srgbClr val="000000"/>
              </a:solidFill>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0"/>
              </a:spcBef>
              <a:spcAft>
                <a:spcPts val="0"/>
              </a:spcAft>
              <a:buSzPts val="2000"/>
              <a:buFont typeface="Lucida Sans" panose="020B0602030504020204"/>
              <a:buChar char="•"/>
            </a:pPr>
            <a:r>
              <a:rPr lang="ro-RO" sz="2400" dirty="0">
                <a:solidFill>
                  <a:srgbClr val="000000"/>
                </a:solidFill>
                <a:latin typeface="Lucida Sans" panose="020B0602030504020204"/>
                <a:ea typeface="Lucida Sans" panose="020B0602030504020204"/>
                <a:cs typeface="Lucida Sans" panose="020B0602030504020204"/>
                <a:sym typeface="Lucida Sans" panose="020B0602030504020204"/>
              </a:rPr>
              <a:t>t</a:t>
            </a:r>
            <a:r>
              <a:rPr lang="ro-RO" sz="2400" dirty="0" smtClean="0">
                <a:solidFill>
                  <a:srgbClr val="000000"/>
                </a:solidFill>
                <a:latin typeface="Lucida Sans" panose="020B0602030504020204"/>
                <a:ea typeface="Lucida Sans" panose="020B0602030504020204"/>
                <a:cs typeface="Lucida Sans" panose="020B0602030504020204"/>
                <a:sym typeface="Lucida Sans" panose="020B0602030504020204"/>
              </a:rPr>
              <a:t>ransferul greutății și primirea inputului tactil, de la mâini</a:t>
            </a:r>
            <a:r>
              <a:rPr lang="en-US" sz="2400" i="0" u="none" strike="noStrike" dirty="0">
                <a:solidFill>
                  <a:srgbClr val="000000"/>
                </a:solidFill>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0"/>
              </a:spcBef>
              <a:spcAft>
                <a:spcPts val="0"/>
              </a:spcAft>
              <a:buSzPts val="2000"/>
              <a:buFont typeface="Lucida Sans" panose="020B0602030504020204"/>
              <a:buChar char="•"/>
            </a:pPr>
            <a:r>
              <a:rPr lang="ro-RO" sz="2400" dirty="0">
                <a:solidFill>
                  <a:srgbClr val="000000"/>
                </a:solidFill>
                <a:latin typeface="Lucida Sans" panose="020B0602030504020204"/>
                <a:ea typeface="Lucida Sans" panose="020B0602030504020204"/>
                <a:cs typeface="Lucida Sans" panose="020B0602030504020204"/>
                <a:sym typeface="Lucida Sans" panose="020B0602030504020204"/>
              </a:rPr>
              <a:t>d</a:t>
            </a: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ezvoltarea primelor abilități vizual-motorii</a:t>
            </a:r>
            <a:r>
              <a:rPr lang="en-US" sz="2400" i="0" u="none" strike="noStrike" dirty="0">
                <a:solidFill>
                  <a:srgbClr val="000000"/>
                </a:solidFill>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0"/>
              </a:spcBef>
              <a:spcAft>
                <a:spcPts val="0"/>
              </a:spcAft>
              <a:buSzPts val="2000"/>
              <a:buFont typeface="Arial" panose="020B0604020202020204"/>
              <a:buChar char="•"/>
            </a:pPr>
            <a:r>
              <a:rPr lang="ro-RO" sz="2400" dirty="0">
                <a:solidFill>
                  <a:srgbClr val="000000"/>
                </a:solidFill>
                <a:latin typeface="Lucida Sans" panose="020B0602030504020204"/>
                <a:ea typeface="Lucida Sans" panose="020B0602030504020204"/>
                <a:cs typeface="Lucida Sans" panose="020B0602030504020204"/>
                <a:sym typeface="Lucida Sans" panose="020B0602030504020204"/>
              </a:rPr>
              <a:t>d</a:t>
            </a: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ezvoltarea planificării motorii în transferuri.</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      </a:t>
            </a:r>
            <a:r>
              <a:rPr lang="en-US" sz="2400" b="0" i="0" u="none" strike="noStrike" dirty="0" smtClean="0">
                <a:solidFill>
                  <a:srgbClr val="000000"/>
                </a:solidFill>
                <a:latin typeface="Arial" panose="020B0604020202020204"/>
                <a:ea typeface="Arial" panose="020B0604020202020204"/>
                <a:cs typeface="Arial" panose="020B0604020202020204"/>
                <a:sym typeface="Arial" panose="020B0604020202020204"/>
              </a:rPr>
              <a:t>                           </a:t>
            </a:r>
            <a:endParaRPr dirty="0"/>
          </a:p>
          <a:p>
            <a:pPr marL="0" lvl="0" indent="0" algn="l" rtl="0">
              <a:lnSpc>
                <a:spcPct val="100000"/>
              </a:lnSpc>
              <a:spcBef>
                <a:spcPts val="1600"/>
              </a:spcBef>
              <a:spcAft>
                <a:spcPts val="0"/>
              </a:spcAft>
              <a:buSzPts val="2000"/>
              <a:buNone/>
            </a:pPr>
            <a:r>
              <a:rPr lang="en-US" dirty="0"/>
              <a:t>             </a:t>
            </a:r>
            <a:endParaRPr dirty="0"/>
          </a:p>
        </p:txBody>
      </p:sp>
      <p:pic>
        <p:nvPicPr>
          <p:cNvPr id="598" name="Google Shape;598;g2d20a833953_0_81" descr="Close up on baby crawling and learning to walk"/>
          <p:cNvPicPr preferRelativeResize="0"/>
          <p:nvPr/>
        </p:nvPicPr>
        <p:blipFill rotWithShape="1">
          <a:blip r:embed="rId1"/>
          <a:srcRect/>
          <a:stretch>
            <a:fillRect/>
          </a:stretch>
        </p:blipFill>
        <p:spPr>
          <a:xfrm>
            <a:off x="9230621" y="207815"/>
            <a:ext cx="2769375" cy="2215500"/>
          </a:xfrm>
          <a:prstGeom prst="rect">
            <a:avLst/>
          </a:prstGeom>
          <a:noFill/>
          <a:ln>
            <a:noFill/>
          </a:ln>
        </p:spPr>
      </p:pic>
      <p:pic>
        <p:nvPicPr>
          <p:cNvPr id="599" name="Google Shape;599;g2d20a833953_0_81" descr="Little Caucasian newborn baby girl playing with a piano toy on the floor during tummy time. Tummy time concept. Baby development. "/>
          <p:cNvPicPr preferRelativeResize="0"/>
          <p:nvPr/>
        </p:nvPicPr>
        <p:blipFill rotWithShape="1">
          <a:blip r:embed="rId2"/>
          <a:srcRect/>
          <a:stretch>
            <a:fillRect/>
          </a:stretch>
        </p:blipFill>
        <p:spPr>
          <a:xfrm>
            <a:off x="6547506" y="1636873"/>
            <a:ext cx="3206086" cy="2137391"/>
          </a:xfrm>
          <a:prstGeom prst="rect">
            <a:avLst/>
          </a:prstGeom>
          <a:noFill/>
          <a:ln>
            <a:noFill/>
          </a:ln>
        </p:spPr>
      </p:pic>
      <p:pic>
        <p:nvPicPr>
          <p:cNvPr id="600" name="Google Shape;600;g2d20a833953_0_81" title="Royalty-Free photo: Smiling baby wearing white and orange long ..."/>
          <p:cNvPicPr preferRelativeResize="0"/>
          <p:nvPr/>
        </p:nvPicPr>
        <p:blipFill>
          <a:blip r:embed="rId3"/>
          <a:stretch>
            <a:fillRect/>
          </a:stretch>
        </p:blipFill>
        <p:spPr>
          <a:xfrm>
            <a:off x="6993872" y="4611772"/>
            <a:ext cx="3206100" cy="2132661"/>
          </a:xfrm>
          <a:prstGeom prst="rect">
            <a:avLst/>
          </a:prstGeom>
          <a:noFill/>
          <a:ln>
            <a:noFill/>
          </a:ln>
        </p:spPr>
      </p:pic>
      <p:pic>
        <p:nvPicPr>
          <p:cNvPr id="601" name="Google Shape;601;g2d20a833953_0_81" title="Billiard Rib Knit Infant Bamboo Footed Sleeper - Footed Sleepers ..."/>
          <p:cNvPicPr preferRelativeResize="0"/>
          <p:nvPr/>
        </p:nvPicPr>
        <p:blipFill>
          <a:blip r:embed="rId4"/>
          <a:stretch>
            <a:fillRect/>
          </a:stretch>
        </p:blipFill>
        <p:spPr>
          <a:xfrm>
            <a:off x="9671342" y="2346849"/>
            <a:ext cx="2456474" cy="245650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2d20a833953_0_89"/>
          <p:cNvSpPr txBox="1">
            <a:spLocks noGrp="1"/>
          </p:cNvSpPr>
          <p:nvPr>
            <p:ph type="title"/>
          </p:nvPr>
        </p:nvSpPr>
        <p:spPr>
          <a:xfrm>
            <a:off x="812693" y="304870"/>
            <a:ext cx="10768200" cy="838500"/>
          </a:xfrm>
          <a:prstGeom prst="rect">
            <a:avLst/>
          </a:prstGeom>
          <a:noFill/>
          <a:ln>
            <a:noFill/>
          </a:ln>
        </p:spPr>
        <p:txBody>
          <a:bodyPr spcFirstLastPara="1" wrap="square" lIns="99550" tIns="49775" rIns="99550" bIns="49775" anchor="ctr" anchorCtr="0">
            <a:noAutofit/>
          </a:bodyPr>
          <a:lstStyle/>
          <a:p>
            <a:pPr marL="0" lvl="0" indent="0" algn="l" rtl="0">
              <a:lnSpc>
                <a:spcPct val="100000"/>
              </a:lnSpc>
              <a:spcBef>
                <a:spcPts val="0"/>
              </a:spcBef>
              <a:spcAft>
                <a:spcPts val="0"/>
              </a:spcAft>
              <a:buClr>
                <a:schemeClr val="lt1"/>
              </a:buClr>
              <a:buSzPts val="4000"/>
              <a:buFont typeface="Calibri" panose="020F0502020204030204"/>
              <a:buNone/>
            </a:pPr>
            <a:r>
              <a:rPr lang="ro-RO" sz="3200" dirty="0" smtClean="0">
                <a:latin typeface="Lucida Sans" panose="020B0602030504020204"/>
                <a:ea typeface="Lucida Sans" panose="020B0602030504020204"/>
                <a:cs typeface="Lucida Sans" panose="020B0602030504020204"/>
                <a:sym typeface="Lucida Sans" panose="020B0602030504020204"/>
              </a:rPr>
              <a:t>Poziționarea</a:t>
            </a:r>
            <a:r>
              <a:rPr lang="en-US" sz="3200" dirty="0" smtClean="0">
                <a:latin typeface="Lucida Sans" panose="020B0602030504020204"/>
                <a:ea typeface="Lucida Sans" panose="020B0602030504020204"/>
                <a:cs typeface="Lucida Sans" panose="020B0602030504020204"/>
                <a:sym typeface="Lucida Sans" panose="020B0602030504020204"/>
              </a:rPr>
              <a:t>: </a:t>
            </a:r>
            <a:r>
              <a:rPr lang="ro-RO" sz="3200" dirty="0" smtClean="0">
                <a:latin typeface="Lucida Sans" panose="020B0602030504020204"/>
                <a:ea typeface="Lucida Sans" panose="020B0602030504020204"/>
                <a:cs typeface="Lucida Sans" panose="020B0602030504020204"/>
                <a:sym typeface="Lucida Sans" panose="020B0602030504020204"/>
              </a:rPr>
              <a:t>joaca </a:t>
            </a:r>
            <a:r>
              <a:rPr lang="ro-RO" sz="3200" dirty="0" smtClean="0">
                <a:latin typeface="Lucida Sans" panose="020B0602030504020204"/>
                <a:ea typeface="Lucida Sans" panose="020B0602030504020204"/>
                <a:cs typeface="Lucida Sans" panose="020B0602030504020204"/>
                <a:sym typeface="Lucida Sans" panose="020B0602030504020204"/>
              </a:rPr>
              <a:t>în decubit ventral, pe mâini și pe genunchi, târârea/mersul în patru labe</a:t>
            </a:r>
            <a:r>
              <a:rPr lang="en-US" sz="3200" dirty="0" smtClean="0">
                <a:latin typeface="Lucida Sans" panose="020B0602030504020204"/>
                <a:ea typeface="Lucida Sans" panose="020B0602030504020204"/>
                <a:cs typeface="Lucida Sans" panose="020B0602030504020204"/>
                <a:sym typeface="Lucida Sans" panose="020B0602030504020204"/>
              </a:rPr>
              <a:t> </a:t>
            </a:r>
            <a:endParaRPr sz="3200" dirty="0">
              <a:latin typeface="Lucida Sans" panose="020B0602030504020204"/>
              <a:ea typeface="Lucida Sans" panose="020B0602030504020204"/>
              <a:cs typeface="Lucida Sans" panose="020B0602030504020204"/>
              <a:sym typeface="Lucida Sans" panose="020B0602030504020204"/>
            </a:endParaRPr>
          </a:p>
        </p:txBody>
      </p:sp>
      <p:sp>
        <p:nvSpPr>
          <p:cNvPr id="607" name="Google Shape;607;g2d20a833953_0_89"/>
          <p:cNvSpPr txBox="1">
            <a:spLocks noGrp="1"/>
          </p:cNvSpPr>
          <p:nvPr>
            <p:ph type="body" idx="1"/>
          </p:nvPr>
        </p:nvSpPr>
        <p:spPr>
          <a:xfrm>
            <a:off x="812693" y="1448134"/>
            <a:ext cx="10768200" cy="4649400"/>
          </a:xfrm>
          <a:prstGeom prst="rect">
            <a:avLst/>
          </a:prstGeom>
          <a:noFill/>
          <a:ln>
            <a:noFill/>
          </a:ln>
        </p:spPr>
        <p:txBody>
          <a:bodyPr spcFirstLastPara="1" wrap="square" lIns="99550" tIns="49775" rIns="99550" bIns="49775" anchor="t" anchorCtr="0">
            <a:normAutofit/>
          </a:bodyPr>
          <a:lstStyle/>
          <a:p>
            <a:pPr marL="228600" lvl="0" indent="0" algn="l" rtl="0">
              <a:lnSpc>
                <a:spcPct val="100000"/>
              </a:lnSpc>
              <a:spcBef>
                <a:spcPts val="400"/>
              </a:spcBef>
              <a:spcAft>
                <a:spcPts val="0"/>
              </a:spcAft>
              <a:buClr>
                <a:srgbClr val="17564E"/>
              </a:buClr>
              <a:buSzPts val="2000"/>
              <a:buNone/>
            </a:pPr>
            <a:r>
              <a:rPr lang="ro-RO" sz="2400" dirty="0" smtClean="0">
                <a:latin typeface="Lucida Sans" panose="020B0602030504020204"/>
                <a:ea typeface="Lucida Sans" panose="020B0602030504020204"/>
                <a:cs typeface="Lucida Sans" panose="020B0602030504020204"/>
                <a:sym typeface="Lucida Sans" panose="020B0602030504020204"/>
              </a:rPr>
              <a:t>Poate ajuta copiii mai mari</a:t>
            </a:r>
            <a:r>
              <a:rPr lang="en-US" sz="2400" i="0" dirty="0" smtClean="0">
                <a:latin typeface="Lucida Sans" panose="020B0602030504020204"/>
                <a:ea typeface="Lucida Sans" panose="020B0602030504020204"/>
                <a:cs typeface="Lucida Sans" panose="020B0602030504020204"/>
                <a:sym typeface="Lucida Sans" panose="020B0602030504020204"/>
              </a:rPr>
              <a:t> </a:t>
            </a:r>
            <a:r>
              <a:rPr lang="ro-RO" sz="2400" i="0" dirty="0" smtClean="0">
                <a:latin typeface="Lucida Sans" panose="020B0602030504020204"/>
                <a:ea typeface="Lucida Sans" panose="020B0602030504020204"/>
                <a:cs typeface="Lucida Sans" panose="020B0602030504020204"/>
                <a:sym typeface="Lucida Sans" panose="020B0602030504020204"/>
              </a:rPr>
              <a:t>să-și:</a:t>
            </a:r>
            <a:endParaRPr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dezvolte </a:t>
            </a:r>
            <a:r>
              <a:rPr lang="ro-RO" sz="2400" dirty="0" smtClean="0">
                <a:latin typeface="Lucida Sans" panose="020B0602030504020204"/>
                <a:ea typeface="Lucida Sans" panose="020B0602030504020204"/>
                <a:cs typeface="Lucida Sans" panose="020B0602030504020204"/>
                <a:sym typeface="Lucida Sans" panose="020B0602030504020204"/>
              </a:rPr>
              <a:t>forța musculaturii truchiului </a:t>
            </a:r>
            <a:endParaRPr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dezvolte arcurile palmare</a:t>
            </a:r>
            <a:r>
              <a:rPr lang="en-US" sz="2400" i="0"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dezvolte abilitățile vizual-motorii</a:t>
            </a:r>
            <a:r>
              <a:rPr lang="en-US" sz="2400" i="0"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îmbunătățească coordonarea bilaterală.</a:t>
            </a:r>
            <a:endParaRPr dirty="0">
              <a:latin typeface="Lucida Sans" panose="020B0602030504020204"/>
              <a:ea typeface="Lucida Sans" panose="020B0602030504020204"/>
              <a:cs typeface="Lucida Sans" panose="020B0602030504020204"/>
              <a:sym typeface="Lucida Sans" panose="020B0602030504020204"/>
            </a:endParaRPr>
          </a:p>
          <a:p>
            <a:pPr marL="571500" lvl="0" indent="-215900" algn="l" rtl="0">
              <a:lnSpc>
                <a:spcPct val="100000"/>
              </a:lnSpc>
              <a:spcBef>
                <a:spcPts val="400"/>
              </a:spcBef>
              <a:spcAft>
                <a:spcPts val="0"/>
              </a:spcAft>
              <a:buSzPts val="2000"/>
              <a:buFont typeface="Arial" panose="020B0604020202020204"/>
              <a:buNone/>
            </a:pPr>
            <a:endParaRPr sz="2400" i="0" dirty="0">
              <a:latin typeface="Arial" panose="020B0604020202020204"/>
              <a:ea typeface="Arial" panose="020B0604020202020204"/>
              <a:cs typeface="Arial" panose="020B0604020202020204"/>
              <a:sym typeface="Arial" panose="020B0604020202020204"/>
            </a:endParaRPr>
          </a:p>
          <a:p>
            <a:pPr marL="228600" lvl="0" indent="0" algn="l" rtl="0">
              <a:lnSpc>
                <a:spcPct val="100000"/>
              </a:lnSpc>
              <a:spcBef>
                <a:spcPts val="400"/>
              </a:spcBef>
              <a:spcAft>
                <a:spcPts val="0"/>
              </a:spcAft>
              <a:buSzPts val="2000"/>
              <a:buNone/>
            </a:pPr>
            <a:endParaRPr sz="2400" i="0" dirty="0">
              <a:latin typeface="Arial" panose="020B0604020202020204"/>
              <a:ea typeface="Arial" panose="020B0604020202020204"/>
              <a:cs typeface="Arial" panose="020B0604020202020204"/>
              <a:sym typeface="Arial" panose="020B0604020202020204"/>
            </a:endParaRPr>
          </a:p>
        </p:txBody>
      </p:sp>
      <p:sp>
        <p:nvSpPr>
          <p:cNvPr id="608" name="Google Shape;608;g2d20a833953_0_89"/>
          <p:cNvSpPr/>
          <p:nvPr/>
        </p:nvSpPr>
        <p:spPr>
          <a:xfrm>
            <a:off x="0" y="0"/>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609" name="Google Shape;609;g2d20a833953_0_89" descr="Free photo close up on child playing in her room"/>
          <p:cNvPicPr preferRelativeResize="0"/>
          <p:nvPr/>
        </p:nvPicPr>
        <p:blipFill rotWithShape="1">
          <a:blip r:embed="rId1"/>
          <a:srcRect/>
          <a:stretch>
            <a:fillRect/>
          </a:stretch>
        </p:blipFill>
        <p:spPr>
          <a:xfrm>
            <a:off x="-4" y="4147967"/>
            <a:ext cx="4111063" cy="2711612"/>
          </a:xfrm>
          <a:prstGeom prst="rect">
            <a:avLst/>
          </a:prstGeom>
          <a:noFill/>
          <a:ln>
            <a:noFill/>
          </a:ln>
        </p:spPr>
      </p:pic>
      <p:sp>
        <p:nvSpPr>
          <p:cNvPr id="610" name="Google Shape;610;g2d20a833953_0_89"/>
          <p:cNvSpPr/>
          <p:nvPr/>
        </p:nvSpPr>
        <p:spPr>
          <a:xfrm>
            <a:off x="0" y="0"/>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611" name="Google Shape;611;g2d20a833953_0_89" descr="Free photo full shot girl laying on floor"/>
          <p:cNvPicPr preferRelativeResize="0"/>
          <p:nvPr/>
        </p:nvPicPr>
        <p:blipFill rotWithShape="1">
          <a:blip r:embed="rId2"/>
          <a:srcRect/>
          <a:stretch>
            <a:fillRect/>
          </a:stretch>
        </p:blipFill>
        <p:spPr>
          <a:xfrm>
            <a:off x="4111050" y="4147966"/>
            <a:ext cx="3784923" cy="2711612"/>
          </a:xfrm>
          <a:prstGeom prst="rect">
            <a:avLst/>
          </a:prstGeom>
          <a:noFill/>
          <a:ln>
            <a:noFill/>
          </a:ln>
        </p:spPr>
      </p:pic>
      <p:pic>
        <p:nvPicPr>
          <p:cNvPr id="612" name="Google Shape;612;g2d20a833953_0_89" title="Free photo: child, climb, crawling, climbing, boy, infant, rock ..."/>
          <p:cNvPicPr preferRelativeResize="0"/>
          <p:nvPr/>
        </p:nvPicPr>
        <p:blipFill>
          <a:blip r:embed="rId3"/>
          <a:stretch>
            <a:fillRect/>
          </a:stretch>
        </p:blipFill>
        <p:spPr>
          <a:xfrm>
            <a:off x="7895975" y="4147975"/>
            <a:ext cx="3615443" cy="2711600"/>
          </a:xfrm>
          <a:prstGeom prst="rect">
            <a:avLst/>
          </a:prstGeom>
          <a:noFill/>
          <a:ln>
            <a:noFill/>
          </a:ln>
        </p:spPr>
      </p:pic>
      <p:pic>
        <p:nvPicPr>
          <p:cNvPr id="613" name="Google Shape;613;g2d20a833953_0_89" title="Royalty-Free photo: Two boys on shallow photography | PickPik"/>
          <p:cNvPicPr preferRelativeResize="0"/>
          <p:nvPr/>
        </p:nvPicPr>
        <p:blipFill>
          <a:blip r:embed="rId4"/>
          <a:stretch>
            <a:fillRect/>
          </a:stretch>
        </p:blipFill>
        <p:spPr>
          <a:xfrm>
            <a:off x="8970113" y="2149097"/>
            <a:ext cx="3220388" cy="21469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2d20a833953_0_98"/>
          <p:cNvSpPr txBox="1">
            <a:spLocks noGrp="1"/>
          </p:cNvSpPr>
          <p:nvPr>
            <p:ph type="title"/>
          </p:nvPr>
        </p:nvSpPr>
        <p:spPr>
          <a:xfrm>
            <a:off x="812693" y="304870"/>
            <a:ext cx="10768200" cy="838500"/>
          </a:xfrm>
          <a:prstGeom prst="rect">
            <a:avLst/>
          </a:prstGeom>
          <a:noFill/>
          <a:ln>
            <a:noFill/>
          </a:ln>
        </p:spPr>
        <p:txBody>
          <a:bodyPr spcFirstLastPara="1" wrap="square" lIns="99550" tIns="49775" rIns="99550" bIns="49775" anchor="ctr" anchorCtr="0">
            <a:normAutofit fontScale="90000"/>
          </a:bodyPr>
          <a:lstStyle/>
          <a:p>
            <a:pPr marL="0" lvl="0" indent="0" algn="l" rtl="0">
              <a:lnSpc>
                <a:spcPct val="100000"/>
              </a:lnSpc>
              <a:spcBef>
                <a:spcPts val="0"/>
              </a:spcBef>
              <a:spcAft>
                <a:spcPts val="0"/>
              </a:spcAft>
              <a:buClr>
                <a:schemeClr val="lt1"/>
              </a:buClr>
              <a:buSzPct val="105000"/>
              <a:buFont typeface="Calibri" panose="020F0502020204030204"/>
              <a:buNone/>
            </a:pPr>
            <a:r>
              <a:rPr lang="ro-RO" dirty="0" smtClean="0">
                <a:latin typeface="Lucida Sans" panose="020B0602030504020204"/>
                <a:ea typeface="Lucida Sans" panose="020B0602030504020204"/>
                <a:cs typeface="Lucida Sans" panose="020B0602030504020204"/>
                <a:sym typeface="Lucida Sans" panose="020B0602030504020204"/>
              </a:rPr>
              <a:t>Poziționarea</a:t>
            </a:r>
            <a:r>
              <a:rPr lang="en-US" dirty="0" smtClean="0">
                <a:latin typeface="Lucida Sans" panose="020B0602030504020204"/>
                <a:ea typeface="Lucida Sans" panose="020B0602030504020204"/>
                <a:cs typeface="Lucida Sans" panose="020B0602030504020204"/>
                <a:sym typeface="Lucida Sans" panose="020B0602030504020204"/>
              </a:rPr>
              <a:t>:</a:t>
            </a:r>
            <a:r>
              <a:rPr lang="ro-RO" dirty="0" smtClean="0">
                <a:latin typeface="Lucida Sans" panose="020B0602030504020204"/>
                <a:ea typeface="Lucida Sans" panose="020B0602030504020204"/>
                <a:cs typeface="Lucida Sans" panose="020B0602030504020204"/>
                <a:sym typeface="Lucida Sans" panose="020B0602030504020204"/>
              </a:rPr>
              <a:t> jucării/activități așezate în plan vertical</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619" name="Google Shape;619;g2d20a833953_0_98"/>
          <p:cNvSpPr txBox="1">
            <a:spLocks noGrp="1"/>
          </p:cNvSpPr>
          <p:nvPr>
            <p:ph type="body" idx="1"/>
          </p:nvPr>
        </p:nvSpPr>
        <p:spPr>
          <a:xfrm>
            <a:off x="812700" y="1143374"/>
            <a:ext cx="10768200" cy="4954200"/>
          </a:xfrm>
          <a:prstGeom prst="rect">
            <a:avLst/>
          </a:prstGeom>
          <a:noFill/>
          <a:ln>
            <a:noFill/>
          </a:ln>
        </p:spPr>
        <p:txBody>
          <a:bodyPr spcFirstLastPara="1" wrap="square" lIns="99550" tIns="49775" rIns="99550" bIns="49775" anchor="t" anchorCtr="0">
            <a:normAutofit/>
          </a:bodyPr>
          <a:lstStyle/>
          <a:p>
            <a:pPr marL="228600" lvl="0" indent="0" algn="l" rtl="0">
              <a:lnSpc>
                <a:spcPct val="100000"/>
              </a:lnSpc>
              <a:spcBef>
                <a:spcPts val="400"/>
              </a:spcBef>
              <a:spcAft>
                <a:spcPts val="0"/>
              </a:spcAft>
              <a:buClr>
                <a:srgbClr val="17564E"/>
              </a:buClr>
              <a:buSzPts val="2000"/>
              <a:buNone/>
            </a:pPr>
            <a:r>
              <a:rPr lang="ro-RO" sz="2400" dirty="0" smtClean="0">
                <a:solidFill>
                  <a:srgbClr val="000000"/>
                </a:solidFill>
                <a:latin typeface="Lucida Sans" panose="020B0602030504020204"/>
                <a:ea typeface="Lucida Sans" panose="020B0602030504020204"/>
                <a:cs typeface="Lucida Sans" panose="020B0602030504020204"/>
                <a:sym typeface="Lucida Sans" panose="020B0602030504020204"/>
              </a:rPr>
              <a:t>Ajută copiii să-și dezvolte</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dirty="0">
                <a:solidFill>
                  <a:srgbClr val="000000"/>
                </a:solidFill>
                <a:latin typeface="Lucida Sans" panose="020B0602030504020204"/>
                <a:ea typeface="Lucida Sans" panose="020B0602030504020204"/>
                <a:cs typeface="Lucida Sans" panose="020B0602030504020204"/>
                <a:sym typeface="Lucida Sans" panose="020B0602030504020204"/>
              </a:rPr>
              <a:t>a</a:t>
            </a: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liniamentul și stabilitatea </a:t>
            </a:r>
            <a:r>
              <a:rPr lang="ro-RO" sz="2400" dirty="0" smtClean="0">
                <a:solidFill>
                  <a:srgbClr val="000000"/>
                </a:solidFill>
                <a:latin typeface="Lucida Sans" panose="020B0602030504020204"/>
                <a:ea typeface="Lucida Sans" panose="020B0602030504020204"/>
                <a:cs typeface="Lucida Sans" panose="020B0602030504020204"/>
                <a:sym typeface="Lucida Sans" panose="020B0602030504020204"/>
              </a:rPr>
              <a:t>trunchiului</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dirty="0" smtClean="0">
                <a:solidFill>
                  <a:srgbClr val="000000"/>
                </a:solidFill>
                <a:latin typeface="Lucida Sans" panose="020B0602030504020204"/>
                <a:ea typeface="Lucida Sans" panose="020B0602030504020204"/>
                <a:cs typeface="Lucida Sans" panose="020B0602030504020204"/>
                <a:sym typeface="Lucida Sans" panose="020B0602030504020204"/>
              </a:rPr>
              <a:t>echilibrul</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 </a:t>
            </a:r>
            <a:endParaRPr sz="2400" i="0" u="none" strike="noStrike" dirty="0">
              <a:solidFill>
                <a:srgbClr val="000000"/>
              </a:solidFill>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dirty="0">
                <a:solidFill>
                  <a:srgbClr val="000000"/>
                </a:solidFill>
                <a:latin typeface="Lucida Sans" panose="020B0602030504020204"/>
                <a:ea typeface="Lucida Sans" panose="020B0602030504020204"/>
                <a:cs typeface="Lucida Sans" panose="020B0602030504020204"/>
                <a:sym typeface="Lucida Sans" panose="020B0602030504020204"/>
              </a:rPr>
              <a:t>e</a:t>
            </a:r>
            <a:r>
              <a:rPr lang="ro-RO" sz="2400" dirty="0" smtClean="0">
                <a:solidFill>
                  <a:srgbClr val="000000"/>
                </a:solidFill>
                <a:latin typeface="Lucida Sans" panose="020B0602030504020204"/>
                <a:ea typeface="Lucida Sans" panose="020B0602030504020204"/>
                <a:cs typeface="Lucida Sans" panose="020B0602030504020204"/>
                <a:sym typeface="Lucida Sans" panose="020B0602030504020204"/>
              </a:rPr>
              <a:t>xtensia pumnului </a:t>
            </a:r>
            <a:endParaRPr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400"/>
              </a:spcBef>
              <a:spcAft>
                <a:spcPts val="0"/>
              </a:spcAft>
              <a:buSzPts val="2000"/>
              <a:buFont typeface="Lucida Sans" panose="020B0602030504020204"/>
              <a:buChar char="•"/>
            </a:pPr>
            <a:r>
              <a:rPr lang="ro-RO" sz="2400" dirty="0">
                <a:solidFill>
                  <a:srgbClr val="000000"/>
                </a:solidFill>
                <a:latin typeface="Lucida Sans" panose="020B0602030504020204"/>
                <a:ea typeface="Lucida Sans" panose="020B0602030504020204"/>
                <a:cs typeface="Lucida Sans" panose="020B0602030504020204"/>
                <a:sym typeface="Lucida Sans" panose="020B0602030504020204"/>
              </a:rPr>
              <a:t>a</a:t>
            </a:r>
            <a:r>
              <a:rPr lang="ro-RO" sz="2400" dirty="0" smtClean="0">
                <a:solidFill>
                  <a:srgbClr val="000000"/>
                </a:solidFill>
                <a:latin typeface="Lucida Sans" panose="020B0602030504020204"/>
                <a:ea typeface="Lucida Sans" panose="020B0602030504020204"/>
                <a:cs typeface="Lucida Sans" panose="020B0602030504020204"/>
                <a:sym typeface="Lucida Sans" panose="020B0602030504020204"/>
              </a:rPr>
              <a:t>bilitățile bilaterale</a:t>
            </a:r>
            <a:endParaRPr lang="ro-RO" sz="2400" dirty="0" smtClean="0">
              <a:solidFill>
                <a:srgbClr val="000000"/>
              </a:solidFill>
              <a:latin typeface="Lucida Sans" panose="020B0602030504020204"/>
              <a:ea typeface="Lucida Sans" panose="020B0602030504020204"/>
              <a:cs typeface="Lucida Sans" panose="020B0602030504020204"/>
              <a:sym typeface="Lucida Sans" panose="020B0602030504020204"/>
            </a:endParaRPr>
          </a:p>
          <a:p>
            <a:pPr marL="571500" indent="-342900">
              <a:lnSpc>
                <a:spcPct val="100000"/>
              </a:lnSpc>
              <a:spcBef>
                <a:spcPts val="400"/>
              </a:spcBef>
              <a:buSzPts val="2000"/>
            </a:pPr>
            <a:r>
              <a:rPr lang="ro-RO" sz="2400" dirty="0" smtClean="0">
                <a:solidFill>
                  <a:srgbClr val="000000"/>
                </a:solidFill>
                <a:latin typeface="Lucida Sans" panose="020B0602030504020204"/>
                <a:ea typeface="Lucida Sans" panose="020B0602030504020204"/>
                <a:cs typeface="Lucida Sans" panose="020B0602030504020204"/>
                <a:sym typeface="Lucida Sans" panose="020B0602030504020204"/>
              </a:rPr>
              <a:t>o </a:t>
            </a:r>
            <a:r>
              <a:rPr lang="ro-RO" sz="2400" dirty="0" smtClean="0">
                <a:solidFill>
                  <a:srgbClr val="000000"/>
                </a:solidFill>
                <a:latin typeface="Lucida Sans" panose="020B0602030504020204"/>
                <a:ea typeface="Lucida Sans" panose="020B0602030504020204"/>
                <a:cs typeface="Lucida Sans" panose="020B0602030504020204"/>
                <a:sym typeface="Lucida Sans" panose="020B0602030504020204"/>
              </a:rPr>
              <a:t>mână de fixare/ajutor</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228600" lvl="0" indent="0" algn="l" rtl="0">
              <a:lnSpc>
                <a:spcPct val="100000"/>
              </a:lnSpc>
              <a:spcBef>
                <a:spcPts val="400"/>
              </a:spcBef>
              <a:spcAft>
                <a:spcPts val="0"/>
              </a:spcAft>
              <a:buSzPts val="2000"/>
              <a:buNone/>
            </a:pPr>
            <a:endParaRPr sz="2400" i="0" dirty="0">
              <a:solidFill>
                <a:srgbClr val="000000"/>
              </a:solidFill>
              <a:latin typeface="Lucida Sans" panose="020B0602030504020204"/>
              <a:ea typeface="Lucida Sans" panose="020B0602030504020204"/>
              <a:cs typeface="Lucida Sans" panose="020B0602030504020204"/>
              <a:sym typeface="Lucida Sans" panose="020B0602030504020204"/>
            </a:endParaRPr>
          </a:p>
          <a:p>
            <a:pPr marL="228600" lvl="0" indent="0" algn="l" rtl="0">
              <a:lnSpc>
                <a:spcPct val="100000"/>
              </a:lnSpc>
              <a:spcBef>
                <a:spcPts val="400"/>
              </a:spcBef>
              <a:spcAft>
                <a:spcPts val="0"/>
              </a:spcAft>
              <a:buSzPts val="2000"/>
              <a:buNone/>
            </a:pPr>
            <a:endParaRPr sz="2400" dirty="0">
              <a:latin typeface="Arial" panose="020B0604020202020204"/>
              <a:ea typeface="Arial" panose="020B0604020202020204"/>
              <a:cs typeface="Arial" panose="020B0604020202020204"/>
              <a:sym typeface="Arial" panose="020B0604020202020204"/>
            </a:endParaRPr>
          </a:p>
        </p:txBody>
      </p:sp>
      <p:pic>
        <p:nvPicPr>
          <p:cNvPr id="620" name="Google Shape;620;g2d20a833953_0_98"/>
          <p:cNvPicPr preferRelativeResize="0"/>
          <p:nvPr/>
        </p:nvPicPr>
        <p:blipFill rotWithShape="1">
          <a:blip r:embed="rId1"/>
          <a:srcRect/>
          <a:stretch>
            <a:fillRect/>
          </a:stretch>
        </p:blipFill>
        <p:spPr>
          <a:xfrm>
            <a:off x="1064043" y="4085489"/>
            <a:ext cx="3977005" cy="2774096"/>
          </a:xfrm>
          <a:prstGeom prst="rect">
            <a:avLst/>
          </a:prstGeom>
          <a:noFill/>
          <a:ln>
            <a:noFill/>
          </a:ln>
        </p:spPr>
      </p:pic>
      <p:pic>
        <p:nvPicPr>
          <p:cNvPr id="621" name="Google Shape;621;g2d20a833953_0_98"/>
          <p:cNvPicPr preferRelativeResize="0"/>
          <p:nvPr/>
        </p:nvPicPr>
        <p:blipFill rotWithShape="1">
          <a:blip r:embed="rId2"/>
          <a:srcRect/>
          <a:stretch>
            <a:fillRect/>
          </a:stretch>
        </p:blipFill>
        <p:spPr>
          <a:xfrm>
            <a:off x="8339227" y="3850483"/>
            <a:ext cx="3851183" cy="3009097"/>
          </a:xfrm>
          <a:prstGeom prst="rect">
            <a:avLst/>
          </a:prstGeom>
          <a:noFill/>
          <a:ln>
            <a:noFill/>
          </a:ln>
        </p:spPr>
      </p:pic>
      <p:pic>
        <p:nvPicPr>
          <p:cNvPr id="622" name="Google Shape;622;g2d20a833953_0_98" title="File:Practical life class art Adebabs Inland Montessori School.jpg ..."/>
          <p:cNvPicPr preferRelativeResize="0"/>
          <p:nvPr/>
        </p:nvPicPr>
        <p:blipFill>
          <a:blip r:embed="rId3"/>
          <a:stretch>
            <a:fillRect/>
          </a:stretch>
        </p:blipFill>
        <p:spPr>
          <a:xfrm>
            <a:off x="5169962" y="2880986"/>
            <a:ext cx="3040715" cy="397858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g2dbc3128875_0_181" descr="A picture containing indoor, table, desk, computer&#10;&#10;Description automatically generated"/>
          <p:cNvPicPr preferRelativeResize="0">
            <a:picLocks noGrp="1"/>
          </p:cNvPicPr>
          <p:nvPr>
            <p:ph type="body" idx="1"/>
          </p:nvPr>
        </p:nvPicPr>
        <p:blipFill rotWithShape="1">
          <a:blip r:embed="rId1"/>
          <a:srcRect t="5042"/>
          <a:stretch>
            <a:fillRect/>
          </a:stretch>
        </p:blipFill>
        <p:spPr>
          <a:xfrm>
            <a:off x="2562390" y="1"/>
            <a:ext cx="9628200" cy="6859500"/>
          </a:xfrm>
          <a:prstGeom prst="rect">
            <a:avLst/>
          </a:prstGeom>
          <a:noFill/>
          <a:ln>
            <a:noFill/>
          </a:ln>
        </p:spPr>
      </p:pic>
      <p:sp>
        <p:nvSpPr>
          <p:cNvPr id="628" name="Google Shape;628;g2dbc3128875_0_181"/>
          <p:cNvSpPr txBox="1">
            <a:spLocks noGrp="1"/>
          </p:cNvSpPr>
          <p:nvPr>
            <p:ph type="title"/>
          </p:nvPr>
        </p:nvSpPr>
        <p:spPr>
          <a:xfrm>
            <a:off x="0" y="1252072"/>
            <a:ext cx="2568300" cy="2177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5400"/>
              <a:buFont typeface="Play"/>
              <a:buNone/>
            </a:pPr>
            <a:r>
              <a:rPr lang="ro-RO" sz="4200" dirty="0" smtClean="0">
                <a:latin typeface="Lucida Sans" panose="020B0602030504020204"/>
                <a:ea typeface="Lucida Sans" panose="020B0602030504020204"/>
                <a:cs typeface="Lucida Sans" panose="020B0602030504020204"/>
                <a:sym typeface="Lucida Sans" panose="020B0602030504020204"/>
              </a:rPr>
              <a:t>Jucării adaptate</a:t>
            </a:r>
            <a:endParaRPr sz="2600" dirty="0">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g2dbc3128875_0_276"/>
          <p:cNvSpPr txBox="1">
            <a:spLocks noGrp="1"/>
          </p:cNvSpPr>
          <p:nvPr>
            <p:ph type="title"/>
          </p:nvPr>
        </p:nvSpPr>
        <p:spPr>
          <a:xfrm>
            <a:off x="812693" y="304870"/>
            <a:ext cx="10768200" cy="838500"/>
          </a:xfrm>
          <a:prstGeom prst="rect">
            <a:avLst/>
          </a:prstGeom>
        </p:spPr>
        <p:txBody>
          <a:bodyPr spcFirstLastPara="1" wrap="square" lIns="111750" tIns="55850" rIns="111750" bIns="55850" anchor="b" anchorCtr="0">
            <a:normAutofit/>
          </a:bodyPr>
          <a:lstStyle/>
          <a:p>
            <a:pPr marL="0" lvl="0" indent="0" algn="r" rtl="0">
              <a:spcBef>
                <a:spcPts val="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Joaca </a:t>
            </a:r>
            <a:r>
              <a:rPr lang="ro-RO" dirty="0" smtClean="0">
                <a:latin typeface="Lucida Sans" panose="020B0602030504020204"/>
                <a:ea typeface="Lucida Sans" panose="020B0602030504020204"/>
                <a:cs typeface="Lucida Sans" panose="020B0602030504020204"/>
                <a:sym typeface="Lucida Sans" panose="020B0602030504020204"/>
              </a:rPr>
              <a:t>și tehnologia asistivă</a:t>
            </a:r>
            <a:endParaRPr dirty="0">
              <a:latin typeface="Lucida Sans" panose="020B0602030504020204"/>
              <a:ea typeface="Lucida Sans" panose="020B0602030504020204"/>
              <a:cs typeface="Lucida Sans" panose="020B0602030504020204"/>
              <a:sym typeface="Lucida Sans" panose="020B0602030504020204"/>
            </a:endParaRPr>
          </a:p>
        </p:txBody>
      </p:sp>
      <p:pic>
        <p:nvPicPr>
          <p:cNvPr id="205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46225" y="1096010"/>
            <a:ext cx="9248775" cy="527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g2dbc3128875_0_195"/>
          <p:cNvPicPr preferRelativeResize="0"/>
          <p:nvPr/>
        </p:nvPicPr>
        <p:blipFill rotWithShape="1">
          <a:blip r:embed="rId1"/>
          <a:srcRect t="10402"/>
          <a:stretch>
            <a:fillRect/>
          </a:stretch>
        </p:blipFill>
        <p:spPr>
          <a:xfrm>
            <a:off x="497840" y="1332230"/>
            <a:ext cx="2383790" cy="2767965"/>
          </a:xfrm>
          <a:prstGeom prst="rect">
            <a:avLst/>
          </a:prstGeom>
          <a:noFill/>
          <a:ln>
            <a:noFill/>
          </a:ln>
        </p:spPr>
      </p:pic>
      <p:pic>
        <p:nvPicPr>
          <p:cNvPr id="641" name="Google Shape;641;g2dbc3128875_0_195"/>
          <p:cNvPicPr preferRelativeResize="0"/>
          <p:nvPr/>
        </p:nvPicPr>
        <p:blipFill rotWithShape="1">
          <a:blip r:embed="rId2"/>
          <a:srcRect t="6616" b="41117"/>
          <a:stretch>
            <a:fillRect/>
          </a:stretch>
        </p:blipFill>
        <p:spPr>
          <a:xfrm>
            <a:off x="2991485" y="1348740"/>
            <a:ext cx="2527935" cy="2741295"/>
          </a:xfrm>
          <a:prstGeom prst="rect">
            <a:avLst/>
          </a:prstGeom>
          <a:noFill/>
          <a:ln>
            <a:noFill/>
          </a:ln>
        </p:spPr>
      </p:pic>
      <p:pic>
        <p:nvPicPr>
          <p:cNvPr id="642" name="Google Shape;642;g2dbc3128875_0_195"/>
          <p:cNvPicPr preferRelativeResize="0"/>
          <p:nvPr/>
        </p:nvPicPr>
        <p:blipFill rotWithShape="1">
          <a:blip r:embed="rId3"/>
          <a:srcRect t="10402"/>
          <a:stretch>
            <a:fillRect/>
          </a:stretch>
        </p:blipFill>
        <p:spPr>
          <a:xfrm>
            <a:off x="6255385" y="1332230"/>
            <a:ext cx="2487295" cy="2726690"/>
          </a:xfrm>
          <a:prstGeom prst="rect">
            <a:avLst/>
          </a:prstGeom>
          <a:noFill/>
          <a:ln>
            <a:noFill/>
          </a:ln>
        </p:spPr>
      </p:pic>
      <p:pic>
        <p:nvPicPr>
          <p:cNvPr id="643" name="Google Shape;643;g2dbc3128875_0_195"/>
          <p:cNvPicPr preferRelativeResize="0"/>
          <p:nvPr/>
        </p:nvPicPr>
        <p:blipFill rotWithShape="1">
          <a:blip r:embed="rId4"/>
          <a:srcRect t="10402"/>
          <a:stretch>
            <a:fillRect/>
          </a:stretch>
        </p:blipFill>
        <p:spPr>
          <a:xfrm>
            <a:off x="9140190" y="1359535"/>
            <a:ext cx="2407920" cy="2658110"/>
          </a:xfrm>
          <a:prstGeom prst="rect">
            <a:avLst/>
          </a:prstGeom>
          <a:noFill/>
          <a:ln>
            <a:noFill/>
          </a:ln>
        </p:spPr>
      </p:pic>
      <p:sp>
        <p:nvSpPr>
          <p:cNvPr id="644" name="Google Shape;644;g2dbc3128875_0_195"/>
          <p:cNvSpPr txBox="1">
            <a:spLocks noGrp="1"/>
          </p:cNvSpPr>
          <p:nvPr>
            <p:ph type="body" idx="1"/>
          </p:nvPr>
        </p:nvSpPr>
        <p:spPr>
          <a:xfrm>
            <a:off x="378683" y="84947"/>
            <a:ext cx="10986900" cy="1035300"/>
          </a:xfrm>
          <a:prstGeom prst="rect">
            <a:avLst/>
          </a:prstGeom>
          <a:noFill/>
          <a:ln>
            <a:noFill/>
          </a:ln>
        </p:spPr>
        <p:txBody>
          <a:bodyPr spcFirstLastPara="1" wrap="square" lIns="91425" tIns="45700" rIns="91425" bIns="45700" anchor="t" anchorCtr="0">
            <a:normAutofit fontScale="75000" lnSpcReduction="20000"/>
          </a:bodyPr>
          <a:lstStyle/>
          <a:p>
            <a:pPr marL="0" lvl="0" indent="0" algn="ctr" rtl="0">
              <a:lnSpc>
                <a:spcPct val="90000"/>
              </a:lnSpc>
              <a:spcBef>
                <a:spcPts val="0"/>
              </a:spcBef>
              <a:spcAft>
                <a:spcPts val="0"/>
              </a:spcAft>
              <a:buClr>
                <a:schemeClr val="dk1"/>
              </a:buClr>
              <a:buSzPct val="100000"/>
              <a:buNone/>
            </a:pPr>
            <a:r>
              <a:rPr lang="ro-RO" sz="4800" dirty="0" smtClean="0">
                <a:latin typeface="Lucida Sans" panose="020B0602030504020204"/>
                <a:ea typeface="Lucida Sans" panose="020B0602030504020204"/>
                <a:cs typeface="Lucida Sans" panose="020B0602030504020204"/>
                <a:sym typeface="Lucida Sans" panose="020B0602030504020204"/>
              </a:rPr>
              <a:t>Facilitarea accesului la întrerupătoare, în diverse poziții</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645" name="Google Shape;645;g2dbc3128875_0_195"/>
          <p:cNvSpPr txBox="1"/>
          <p:nvPr/>
        </p:nvSpPr>
        <p:spPr>
          <a:xfrm>
            <a:off x="378685" y="4319000"/>
            <a:ext cx="11181900" cy="202882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Lucida Sans" panose="020B0602030504020204"/>
              <a:buChar char="•"/>
            </a:pPr>
            <a:r>
              <a:rPr lang="ro-RO" sz="1800" dirty="0" smtClean="0">
                <a:solidFill>
                  <a:schemeClr val="dk1"/>
                </a:solidFill>
                <a:latin typeface="Lucida Sans" panose="020B0602030504020204"/>
                <a:ea typeface="Lucida Sans" panose="020B0602030504020204"/>
                <a:cs typeface="Lucida Sans" panose="020B0602030504020204"/>
                <a:sym typeface="Lucida Sans" panose="020B0602030504020204"/>
              </a:rPr>
              <a:t>Copiii se joacă în poziții variate, care se potrivesc sarcinii, mediului și abilităților sale.</a:t>
            </a:r>
            <a:r>
              <a:rPr lang="en-US" sz="1800" dirty="0" smtClean="0">
                <a:solidFill>
                  <a:schemeClr val="dk1"/>
                </a:solidFill>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285750" marR="0" lvl="0" indent="-285750" algn="l" rtl="0">
              <a:spcBef>
                <a:spcPts val="0"/>
              </a:spcBef>
              <a:spcAft>
                <a:spcPts val="0"/>
              </a:spcAft>
              <a:buClr>
                <a:schemeClr val="dk1"/>
              </a:buClr>
              <a:buSzPts val="1800"/>
              <a:buFont typeface="Lucida Sans" panose="020B0602030504020204"/>
              <a:buChar char="•"/>
            </a:pPr>
            <a:r>
              <a:rPr lang="ro-RO" sz="1800" dirty="0" smtClean="0">
                <a:solidFill>
                  <a:schemeClr val="dk1"/>
                </a:solidFill>
                <a:latin typeface="Lucida Sans" panose="020B0602030504020204"/>
                <a:ea typeface="Lucida Sans" panose="020B0602030504020204"/>
                <a:cs typeface="Lucida Sans" panose="020B0602030504020204"/>
                <a:sym typeface="Lucida Sans" panose="020B0602030504020204"/>
              </a:rPr>
              <a:t>Copiii cu dificultăți neuro-motorii, de obicei au dificultăți în a-și menține extremitățile superioare  pentru a putea explora mediul și obiectele și a le manipula.</a:t>
            </a:r>
            <a:endParaRPr dirty="0">
              <a:latin typeface="Lucida Sans" panose="020B0602030504020204"/>
              <a:ea typeface="Lucida Sans" panose="020B0602030504020204"/>
              <a:cs typeface="Lucida Sans" panose="020B0602030504020204"/>
              <a:sym typeface="Lucida Sans" panose="020B0602030504020204"/>
            </a:endParaRPr>
          </a:p>
          <a:p>
            <a:pPr marL="285750" marR="0" lvl="0" indent="-285750" algn="l" rtl="0">
              <a:spcBef>
                <a:spcPts val="0"/>
              </a:spcBef>
              <a:spcAft>
                <a:spcPts val="0"/>
              </a:spcAft>
              <a:buClr>
                <a:schemeClr val="dk1"/>
              </a:buClr>
              <a:buSzPts val="1800"/>
              <a:buFont typeface="Lucida Sans" panose="020B0602030504020204"/>
              <a:buChar char="•"/>
            </a:pPr>
            <a:r>
              <a:rPr lang="ro-RO" sz="1800" dirty="0" smtClean="0">
                <a:solidFill>
                  <a:schemeClr val="dk1"/>
                </a:solidFill>
                <a:latin typeface="Lucida Sans" panose="020B0602030504020204"/>
                <a:ea typeface="Lucida Sans" panose="020B0602030504020204"/>
                <a:cs typeface="Lucida Sans" panose="020B0602030504020204"/>
                <a:sym typeface="Lucida Sans" panose="020B0602030504020204"/>
              </a:rPr>
              <a:t>Echipamentul adaptat, în diverse poziții, permite copilului să se angajeze cu succes în </a:t>
            </a:r>
            <a:r>
              <a:rPr lang="ro-RO" sz="1800" dirty="0" smtClean="0">
                <a:solidFill>
                  <a:schemeClr val="dk1"/>
                </a:solidFill>
                <a:latin typeface="Lucida Sans" panose="020B0602030504020204"/>
                <a:ea typeface="Lucida Sans" panose="020B0602030504020204"/>
                <a:cs typeface="Lucida Sans" panose="020B0602030504020204"/>
                <a:sym typeface="Lucida Sans" panose="020B0602030504020204"/>
              </a:rPr>
              <a:t>experiențe </a:t>
            </a:r>
            <a:r>
              <a:rPr lang="ro-RO" sz="1800" dirty="0" smtClean="0">
                <a:solidFill>
                  <a:schemeClr val="dk1"/>
                </a:solidFill>
                <a:latin typeface="Lucida Sans" panose="020B0602030504020204"/>
                <a:ea typeface="Lucida Sans" panose="020B0602030504020204"/>
                <a:cs typeface="Lucida Sans" panose="020B0602030504020204"/>
                <a:sym typeface="Lucida Sans" panose="020B0602030504020204"/>
              </a:rPr>
              <a:t>de </a:t>
            </a:r>
            <a:r>
              <a:rPr lang="ro-RO" sz="1800" dirty="0" smtClean="0">
                <a:solidFill>
                  <a:schemeClr val="dk1"/>
                </a:solidFill>
                <a:latin typeface="Lucida Sans" panose="020B0602030504020204"/>
                <a:ea typeface="Lucida Sans" panose="020B0602030504020204"/>
                <a:cs typeface="Lucida Sans" panose="020B0602030504020204"/>
                <a:sym typeface="Lucida Sans" panose="020B0602030504020204"/>
              </a:rPr>
              <a:t>joacă, </a:t>
            </a:r>
            <a:r>
              <a:rPr lang="ro-RO" sz="1800" dirty="0" smtClean="0">
                <a:solidFill>
                  <a:schemeClr val="dk1"/>
                </a:solidFill>
                <a:latin typeface="Lucida Sans" panose="020B0602030504020204"/>
                <a:ea typeface="Lucida Sans" panose="020B0602030504020204"/>
                <a:cs typeface="Lucida Sans" panose="020B0602030504020204"/>
                <a:sym typeface="Lucida Sans" panose="020B0602030504020204"/>
              </a:rPr>
              <a:t>promovează curiozitatea, perfecționarea și explorare jocului.</a:t>
            </a:r>
            <a:r>
              <a:rPr lang="en-US" sz="1800" dirty="0" smtClean="0">
                <a:solidFill>
                  <a:schemeClr val="dk1"/>
                </a:solidFill>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285750" marR="0" lvl="0" indent="-285750" algn="l" rtl="0">
              <a:spcBef>
                <a:spcPts val="0"/>
              </a:spcBef>
              <a:spcAft>
                <a:spcPts val="0"/>
              </a:spcAft>
              <a:buClr>
                <a:schemeClr val="dk1"/>
              </a:buClr>
              <a:buSzPts val="1800"/>
              <a:buFont typeface="Lucida Sans" panose="020B0602030504020204"/>
              <a:buChar char="•"/>
            </a:pPr>
            <a:r>
              <a:rPr lang="ro-RO" sz="1800" dirty="0" smtClean="0">
                <a:solidFill>
                  <a:schemeClr val="dk1"/>
                </a:solidFill>
                <a:latin typeface="Lucida Sans" panose="020B0602030504020204"/>
                <a:ea typeface="Lucida Sans" panose="020B0602030504020204"/>
                <a:cs typeface="Lucida Sans" panose="020B0602030504020204"/>
                <a:sym typeface="Lucida Sans" panose="020B0602030504020204"/>
              </a:rPr>
              <a:t>Jocurile adaptate cu întrerupător/comutator sunt fundația pentru comunicarea viitoare, oportunitățile educaționale și de mobilitate prin jocul auto-dirijat și independent.</a:t>
            </a:r>
            <a:endParaRPr dirty="0">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g2dbc3128875_0_204"/>
          <p:cNvSpPr/>
          <p:nvPr/>
        </p:nvSpPr>
        <p:spPr>
          <a:xfrm>
            <a:off x="-110" y="-145292"/>
            <a:ext cx="12190500" cy="6859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652" name="Google Shape;652;g2dbc3128875_0_204"/>
          <p:cNvSpPr/>
          <p:nvPr/>
        </p:nvSpPr>
        <p:spPr>
          <a:xfrm flipH="1">
            <a:off x="-100" y="0"/>
            <a:ext cx="12190500" cy="1576200"/>
          </a:xfrm>
          <a:prstGeom prst="rect">
            <a:avLst/>
          </a:prstGeom>
          <a:gradFill>
            <a:gsLst>
              <a:gs pos="0">
                <a:srgbClr val="000000">
                  <a:alpha val="95686"/>
                </a:srgbClr>
              </a:gs>
              <a:gs pos="100000">
                <a:srgbClr val="0F4861"/>
              </a:gs>
            </a:gsLst>
            <a:lin ang="8400134"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653" name="Google Shape;653;g2dbc3128875_0_204"/>
          <p:cNvSpPr/>
          <p:nvPr/>
        </p:nvSpPr>
        <p:spPr>
          <a:xfrm rot="10800000" flipH="1">
            <a:off x="8127790" y="-26"/>
            <a:ext cx="4062600" cy="1576800"/>
          </a:xfrm>
          <a:prstGeom prst="rect">
            <a:avLst/>
          </a:prstGeom>
          <a:gradFill>
            <a:gsLst>
              <a:gs pos="0">
                <a:srgbClr val="0A3041">
                  <a:alpha val="67843"/>
                </a:srgbClr>
              </a:gs>
              <a:gs pos="19000">
                <a:srgbClr val="0A3041">
                  <a:alpha val="67843"/>
                </a:srgbClr>
              </a:gs>
              <a:gs pos="100000">
                <a:srgbClr val="156082">
                  <a:alpha val="78823"/>
                </a:srgbClr>
              </a:gs>
            </a:gsLst>
            <a:lin ang="1920016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654" name="Google Shape;654;g2dbc3128875_0_204"/>
          <p:cNvSpPr/>
          <p:nvPr/>
        </p:nvSpPr>
        <p:spPr>
          <a:xfrm rot="5400000">
            <a:off x="5306751" y="-5306850"/>
            <a:ext cx="1576800" cy="12190500"/>
          </a:xfrm>
          <a:prstGeom prst="rect">
            <a:avLst/>
          </a:prstGeom>
          <a:solidFill>
            <a:srgbClr val="81CA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655" name="Google Shape;655;g2dbc3128875_0_204"/>
          <p:cNvSpPr txBox="1"/>
          <p:nvPr/>
        </p:nvSpPr>
        <p:spPr>
          <a:xfrm>
            <a:off x="1371417" y="348945"/>
            <a:ext cx="10042800" cy="878100"/>
          </a:xfrm>
          <a:prstGeom prst="rect">
            <a:avLst/>
          </a:prstGeom>
          <a:noFill/>
          <a:ln>
            <a:noFill/>
          </a:ln>
        </p:spPr>
        <p:txBody>
          <a:bodyPr spcFirstLastPara="1" wrap="square" lIns="91425" tIns="45700" rIns="91425" bIns="45700" anchor="ctr" anchorCtr="0">
            <a:normAutofit fontScale="85000" lnSpcReduction="10000"/>
          </a:bodyPr>
          <a:lstStyle/>
          <a:p>
            <a:pPr marL="0" marR="0" lvl="0" indent="0" algn="l" rtl="0">
              <a:lnSpc>
                <a:spcPct val="90000"/>
              </a:lnSpc>
              <a:spcBef>
                <a:spcPts val="0"/>
              </a:spcBef>
              <a:spcAft>
                <a:spcPts val="0"/>
              </a:spcAft>
              <a:buNone/>
            </a:pPr>
            <a:r>
              <a:rPr lang="ro-RO" sz="4000" b="1" dirty="0" smtClean="0">
                <a:solidFill>
                  <a:srgbClr val="FFFFFF"/>
                </a:solidFill>
                <a:latin typeface="Lucida Sans" panose="020B0602030504020204"/>
                <a:ea typeface="Lucida Sans" panose="020B0602030504020204"/>
                <a:cs typeface="Lucida Sans" panose="020B0602030504020204"/>
                <a:sym typeface="Lucida Sans" panose="020B0602030504020204"/>
              </a:rPr>
              <a:t>Facilitarea poziționării pentru jocul adaptat</a:t>
            </a:r>
            <a:endParaRPr dirty="0">
              <a:latin typeface="Lucida Sans" panose="020B0602030504020204"/>
              <a:ea typeface="Lucida Sans" panose="020B0602030504020204"/>
              <a:cs typeface="Lucida Sans" panose="020B0602030504020204"/>
              <a:sym typeface="Lucida Sans" panose="020B0602030504020204"/>
            </a:endParaRPr>
          </a:p>
        </p:txBody>
      </p:sp>
      <p:pic>
        <p:nvPicPr>
          <p:cNvPr id="656" name="Google Shape;656;g2dbc3128875_0_204"/>
          <p:cNvPicPr preferRelativeResize="0"/>
          <p:nvPr/>
        </p:nvPicPr>
        <p:blipFill rotWithShape="1">
          <a:blip r:embed="rId1"/>
          <a:srcRect t="12418"/>
          <a:stretch>
            <a:fillRect/>
          </a:stretch>
        </p:blipFill>
        <p:spPr>
          <a:xfrm>
            <a:off x="147233" y="1848837"/>
            <a:ext cx="2522177" cy="2947464"/>
          </a:xfrm>
          <a:prstGeom prst="rect">
            <a:avLst/>
          </a:prstGeom>
          <a:noFill/>
          <a:ln>
            <a:noFill/>
          </a:ln>
        </p:spPr>
      </p:pic>
      <p:pic>
        <p:nvPicPr>
          <p:cNvPr id="657" name="Google Shape;657;g2dbc3128875_0_204"/>
          <p:cNvPicPr preferRelativeResize="0"/>
          <p:nvPr/>
        </p:nvPicPr>
        <p:blipFill rotWithShape="1">
          <a:blip r:embed="rId2"/>
          <a:srcRect l="15293" r="7468" b="9885"/>
          <a:stretch>
            <a:fillRect/>
          </a:stretch>
        </p:blipFill>
        <p:spPr>
          <a:xfrm>
            <a:off x="2842559" y="1849117"/>
            <a:ext cx="2495855" cy="1919813"/>
          </a:xfrm>
          <a:prstGeom prst="rect">
            <a:avLst/>
          </a:prstGeom>
          <a:noFill/>
          <a:ln>
            <a:noFill/>
          </a:ln>
        </p:spPr>
      </p:pic>
      <p:pic>
        <p:nvPicPr>
          <p:cNvPr id="658" name="Google Shape;658;g2dbc3128875_0_204"/>
          <p:cNvPicPr preferRelativeResize="0"/>
          <p:nvPr/>
        </p:nvPicPr>
        <p:blipFill rotWithShape="1">
          <a:blip r:embed="rId3"/>
          <a:srcRect l="1040" t="3065" r="-1039" b="1742"/>
          <a:stretch>
            <a:fillRect/>
          </a:stretch>
        </p:blipFill>
        <p:spPr>
          <a:xfrm>
            <a:off x="8721174" y="1895150"/>
            <a:ext cx="3180296" cy="4593060"/>
          </a:xfrm>
          <a:prstGeom prst="rect">
            <a:avLst/>
          </a:prstGeom>
          <a:noFill/>
          <a:ln>
            <a:noFill/>
          </a:ln>
        </p:spPr>
      </p:pic>
      <p:pic>
        <p:nvPicPr>
          <p:cNvPr id="659" name="Google Shape;659;g2dbc3128875_0_204"/>
          <p:cNvPicPr preferRelativeResize="0"/>
          <p:nvPr/>
        </p:nvPicPr>
        <p:blipFill rotWithShape="1">
          <a:blip r:embed="rId4"/>
          <a:srcRect l="7173" t="34396" r="3826"/>
          <a:stretch>
            <a:fillRect/>
          </a:stretch>
        </p:blipFill>
        <p:spPr>
          <a:xfrm>
            <a:off x="2840865" y="3943348"/>
            <a:ext cx="2509820" cy="2770860"/>
          </a:xfrm>
          <a:prstGeom prst="rect">
            <a:avLst/>
          </a:prstGeom>
          <a:noFill/>
          <a:ln>
            <a:noFill/>
          </a:ln>
        </p:spPr>
      </p:pic>
      <p:sp>
        <p:nvSpPr>
          <p:cNvPr id="660" name="Google Shape;660;g2dbc3128875_0_204"/>
          <p:cNvSpPr txBox="1"/>
          <p:nvPr/>
        </p:nvSpPr>
        <p:spPr>
          <a:xfrm>
            <a:off x="5492596" y="1934858"/>
            <a:ext cx="3074400" cy="48298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o-RO" sz="2800" dirty="0" smtClean="0">
                <a:solidFill>
                  <a:schemeClr val="dk1"/>
                </a:solidFill>
                <a:latin typeface="Lucida Sans" panose="020B0602030504020204"/>
                <a:ea typeface="Lucida Sans" panose="020B0602030504020204"/>
                <a:cs typeface="Lucida Sans" panose="020B0602030504020204"/>
                <a:sym typeface="Lucida Sans" panose="020B0602030504020204"/>
              </a:rPr>
              <a:t>Facilitarea susținerii capului, gâtului și trunchiului  pentru jocurile multi-sezoriale, adaptate pentru copiii cu tonus crescut și deficiențe vizuale.</a:t>
            </a:r>
            <a:endParaRPr sz="2800" dirty="0">
              <a:solidFill>
                <a:schemeClr val="dk1"/>
              </a:solidFill>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g2dbc3128875_0_218"/>
          <p:cNvSpPr txBox="1">
            <a:spLocks noGrp="1"/>
          </p:cNvSpPr>
          <p:nvPr>
            <p:ph type="ctrTitle"/>
          </p:nvPr>
        </p:nvSpPr>
        <p:spPr>
          <a:xfrm>
            <a:off x="6897736" y="1390389"/>
            <a:ext cx="5292900" cy="3497708"/>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Play"/>
              <a:buNone/>
            </a:pPr>
            <a:r>
              <a:rPr lang="ro-RO" sz="5400" dirty="0" smtClean="0">
                <a:latin typeface="Lucida Sans" panose="020B0602030504020204"/>
                <a:ea typeface="Lucida Sans" panose="020B0602030504020204"/>
                <a:cs typeface="Lucida Sans" panose="020B0602030504020204"/>
                <a:sym typeface="Lucida Sans" panose="020B0602030504020204"/>
              </a:rPr>
              <a:t>Principiile poziției așezat la copii</a:t>
            </a:r>
            <a:br>
              <a:rPr lang="ro-RO" sz="5400" dirty="0" smtClean="0">
                <a:latin typeface="Lucida Sans" panose="020B0602030504020204"/>
                <a:ea typeface="Lucida Sans" panose="020B0602030504020204"/>
                <a:cs typeface="Lucida Sans" panose="020B0602030504020204"/>
                <a:sym typeface="Lucida Sans" panose="020B0602030504020204"/>
              </a:rPr>
            </a:br>
            <a:r>
              <a:rPr lang="ro-RO" sz="5400" dirty="0" smtClean="0">
                <a:latin typeface="Lucida Sans" panose="020B0602030504020204"/>
                <a:ea typeface="Lucida Sans" panose="020B0602030504020204"/>
                <a:cs typeface="Lucida Sans" panose="020B0602030504020204"/>
                <a:sym typeface="Lucida Sans" panose="020B0602030504020204"/>
              </a:rPr>
              <a:t> &amp;</a:t>
            </a:r>
            <a:r>
              <a:rPr lang="en-US" sz="5400" dirty="0" smtClean="0">
                <a:latin typeface="Lucida Sans" panose="020B0602030504020204"/>
                <a:ea typeface="Lucida Sans" panose="020B0602030504020204"/>
                <a:cs typeface="Lucida Sans" panose="020B0602030504020204"/>
                <a:sym typeface="Lucida Sans" panose="020B0602030504020204"/>
              </a:rPr>
              <a:t> </a:t>
            </a:r>
            <a:br>
              <a:rPr lang="en-US" sz="5400" dirty="0">
                <a:latin typeface="Lucida Sans" panose="020B0602030504020204"/>
                <a:ea typeface="Lucida Sans" panose="020B0602030504020204"/>
                <a:cs typeface="Lucida Sans" panose="020B0602030504020204"/>
                <a:sym typeface="Lucida Sans" panose="020B0602030504020204"/>
              </a:rPr>
            </a:br>
            <a:r>
              <a:rPr lang="ro-RO" sz="5400" dirty="0" smtClean="0">
                <a:latin typeface="Lucida Sans" panose="020B0602030504020204"/>
                <a:ea typeface="Lucida Sans" panose="020B0602030504020204"/>
                <a:cs typeface="Lucida Sans" panose="020B0602030504020204"/>
                <a:sym typeface="Lucida Sans" panose="020B0602030504020204"/>
              </a:rPr>
              <a:t>Mobilitatea</a:t>
            </a:r>
            <a:endParaRPr dirty="0">
              <a:latin typeface="Lucida Sans" panose="020B0602030504020204"/>
              <a:ea typeface="Lucida Sans" panose="020B0602030504020204"/>
              <a:cs typeface="Lucida Sans" panose="020B0602030504020204"/>
              <a:sym typeface="Lucida Sans" panose="020B0602030504020204"/>
            </a:endParaRPr>
          </a:p>
        </p:txBody>
      </p:sp>
      <p:pic>
        <p:nvPicPr>
          <p:cNvPr id="666" name="Google Shape;666;g2dbc3128875_0_218"/>
          <p:cNvPicPr preferRelativeResize="0"/>
          <p:nvPr/>
        </p:nvPicPr>
        <p:blipFill rotWithShape="1">
          <a:blip r:embed="rId1"/>
          <a:srcRect t="2429"/>
          <a:stretch>
            <a:fillRect/>
          </a:stretch>
        </p:blipFill>
        <p:spPr>
          <a:xfrm>
            <a:off x="1" y="10"/>
            <a:ext cx="7028495" cy="6858000"/>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65"/>
                                        </p:tgtEl>
                                        <p:attrNameLst>
                                          <p:attrName>style.visibility</p:attrName>
                                        </p:attrNameLst>
                                      </p:cBhvr>
                                      <p:to>
                                        <p:strVal val="visible"/>
                                      </p:to>
                                    </p:set>
                                    <p:animEffect transition="in" filter="fade">
                                      <p:cBhvr>
                                        <p:cTn id="7" dur="700"/>
                                        <p:tgtEl>
                                          <p:spTgt spid="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1f7b3b2aad5_1_658"/>
          <p:cNvSpPr txBox="1">
            <a:spLocks noGrp="1"/>
          </p:cNvSpPr>
          <p:nvPr>
            <p:ph type="body" idx="1"/>
          </p:nvPr>
        </p:nvSpPr>
        <p:spPr>
          <a:xfrm>
            <a:off x="5180920" y="569197"/>
            <a:ext cx="6247500" cy="5656500"/>
          </a:xfrm>
          <a:prstGeom prst="rect">
            <a:avLst/>
          </a:prstGeom>
          <a:noFill/>
          <a:ln>
            <a:noFill/>
          </a:ln>
        </p:spPr>
        <p:txBody>
          <a:bodyPr spcFirstLastPara="1" wrap="square" lIns="111750" tIns="55850" rIns="111750" bIns="55850" anchor="t" anchorCtr="0">
            <a:normAutofit fontScale="90000"/>
          </a:bodyPr>
          <a:lstStyle/>
          <a:p>
            <a:pPr marL="495300" lvl="1" indent="0" algn="l" rtl="0">
              <a:lnSpc>
                <a:spcPct val="112000"/>
              </a:lnSpc>
              <a:spcBef>
                <a:spcPts val="0"/>
              </a:spcBef>
              <a:spcAft>
                <a:spcPts val="0"/>
              </a:spcAft>
              <a:buClr>
                <a:srgbClr val="1B4A81"/>
              </a:buClr>
              <a:buSzPts val="2900"/>
              <a:buNone/>
            </a:pPr>
            <a:r>
              <a:rPr lang="ro-RO" altLang="en-US" sz="2900">
                <a:solidFill>
                  <a:schemeClr val="dk1"/>
                </a:solidFill>
                <a:latin typeface="Lucida Sans" panose="020B0602030504020204"/>
                <a:ea typeface="Lucida Sans" panose="020B0602030504020204"/>
                <a:cs typeface="Lucida Sans" panose="020B0602030504020204"/>
                <a:sym typeface="Lucida Sans" panose="020B0602030504020204"/>
              </a:rPr>
              <a:t>În general, a</a:t>
            </a:r>
            <a:r>
              <a:rPr lang="en-US" sz="2900">
                <a:solidFill>
                  <a:schemeClr val="dk1"/>
                </a:solidFill>
                <a:latin typeface="Lucida Sans" panose="020B0602030504020204"/>
                <a:ea typeface="Lucida Sans" panose="020B0602030504020204"/>
                <a:cs typeface="Lucida Sans" panose="020B0602030504020204"/>
                <a:sym typeface="Lucida Sans" panose="020B0602030504020204"/>
              </a:rPr>
              <a:t>utor</a:t>
            </a:r>
            <a:r>
              <a:rPr lang="ro-RO" altLang="en-US" sz="2900">
                <a:solidFill>
                  <a:schemeClr val="dk1"/>
                </a:solidFill>
                <a:latin typeface="Lucida Sans" panose="020B0602030504020204"/>
                <a:ea typeface="Lucida Sans" panose="020B0602030504020204"/>
                <a:cs typeface="Lucida Sans" panose="020B0602030504020204"/>
                <a:sym typeface="Lucida Sans" panose="020B0602030504020204"/>
              </a:rPr>
              <a:t>ii sunt de acord cu privire la </a:t>
            </a:r>
            <a:r>
              <a:rPr lang="ro-RO" altLang="en-US" sz="2900" b="1" i="1">
                <a:solidFill>
                  <a:schemeClr val="dk1"/>
                </a:solidFill>
                <a:latin typeface="Lucida Sans" panose="020B0602030504020204"/>
                <a:ea typeface="Lucida Sans" panose="020B0602030504020204"/>
                <a:cs typeface="Lucida Sans" panose="020B0602030504020204"/>
                <a:sym typeface="Lucida Sans" panose="020B0602030504020204"/>
              </a:rPr>
              <a:t>caracteristicile</a:t>
            </a:r>
            <a:r>
              <a:rPr lang="ro-RO" altLang="en-US" sz="2900">
                <a:solidFill>
                  <a:schemeClr val="dk1"/>
                </a:solidFill>
                <a:latin typeface="Lucida Sans" panose="020B0602030504020204"/>
                <a:ea typeface="Lucida Sans" panose="020B0602030504020204"/>
                <a:cs typeface="Lucida Sans" panose="020B0602030504020204"/>
                <a:sym typeface="Lucida Sans" panose="020B0602030504020204"/>
              </a:rPr>
              <a:t> care fac ca ceva să se joace sau să nu se joace:</a:t>
            </a:r>
            <a:endParaRPr sz="2900">
              <a:solidFill>
                <a:srgbClr val="FF0000"/>
              </a:solidFill>
              <a:latin typeface="Lucida Sans" panose="020B0602030504020204"/>
              <a:ea typeface="Lucida Sans" panose="020B0602030504020204"/>
              <a:cs typeface="Lucida Sans" panose="020B0602030504020204"/>
              <a:sym typeface="Lucida Sans" panose="020B0602030504020204"/>
            </a:endParaRPr>
          </a:p>
          <a:p>
            <a:pPr marL="1397000" lvl="2" indent="-349250" algn="l" rtl="0">
              <a:lnSpc>
                <a:spcPct val="112000"/>
              </a:lnSpc>
              <a:spcBef>
                <a:spcPts val="1100"/>
              </a:spcBef>
              <a:spcAft>
                <a:spcPts val="0"/>
              </a:spcAft>
              <a:buClr>
                <a:schemeClr val="dk1"/>
              </a:buClr>
              <a:buSzPts val="2900"/>
              <a:buFont typeface="Lucida Sans" panose="020B0602030504020204"/>
              <a:buChar char="•"/>
            </a:pPr>
            <a:r>
              <a:rPr lang="ro-RO" altLang="en-US" sz="2900">
                <a:solidFill>
                  <a:schemeClr val="dk1"/>
                </a:solidFill>
                <a:latin typeface="Lucida Sans" panose="020B0602030504020204"/>
                <a:ea typeface="Lucida Sans" panose="020B0602030504020204"/>
                <a:cs typeface="Lucida Sans" panose="020B0602030504020204"/>
                <a:sym typeface="Lucida Sans" panose="020B0602030504020204"/>
              </a:rPr>
              <a:t>f</a:t>
            </a:r>
            <a:r>
              <a:rPr lang="en-US" sz="2900">
                <a:solidFill>
                  <a:schemeClr val="dk1"/>
                </a:solidFill>
                <a:latin typeface="Lucida Sans" panose="020B0602030504020204"/>
                <a:ea typeface="Lucida Sans" panose="020B0602030504020204"/>
                <a:cs typeface="Lucida Sans" panose="020B0602030504020204"/>
                <a:sym typeface="Lucida Sans" panose="020B0602030504020204"/>
              </a:rPr>
              <a:t>lexib</a:t>
            </a:r>
            <a:r>
              <a:rPr lang="ro-RO" altLang="en-US" sz="2900">
                <a:solidFill>
                  <a:schemeClr val="dk1"/>
                </a:solidFill>
                <a:latin typeface="Lucida Sans" panose="020B0602030504020204"/>
                <a:ea typeface="Lucida Sans" panose="020B0602030504020204"/>
                <a:cs typeface="Lucida Sans" panose="020B0602030504020204"/>
                <a:sym typeface="Lucida Sans" panose="020B0602030504020204"/>
              </a:rPr>
              <a:t>ilitatea</a:t>
            </a:r>
            <a:endParaRPr>
              <a:latin typeface="Lucida Sans" panose="020B0602030504020204"/>
              <a:ea typeface="Lucida Sans" panose="020B0602030504020204"/>
              <a:cs typeface="Lucida Sans" panose="020B0602030504020204"/>
              <a:sym typeface="Lucida Sans" panose="020B0602030504020204"/>
            </a:endParaRPr>
          </a:p>
          <a:p>
            <a:pPr marL="1397000" lvl="2" indent="-349250" algn="l" rtl="0">
              <a:lnSpc>
                <a:spcPct val="112000"/>
              </a:lnSpc>
              <a:spcBef>
                <a:spcPts val="1100"/>
              </a:spcBef>
              <a:spcAft>
                <a:spcPts val="0"/>
              </a:spcAft>
              <a:buClr>
                <a:schemeClr val="dk1"/>
              </a:buClr>
              <a:buSzPts val="2900"/>
              <a:buFont typeface="Lucida Sans" panose="020B0602030504020204"/>
              <a:buChar char="•"/>
            </a:pPr>
            <a:r>
              <a:rPr lang="ro-RO" altLang="en-US" sz="2900">
                <a:solidFill>
                  <a:schemeClr val="dk1"/>
                </a:solidFill>
                <a:latin typeface="Lucida Sans" panose="020B0602030504020204"/>
                <a:ea typeface="Lucida Sans" panose="020B0602030504020204"/>
                <a:cs typeface="Lucida Sans" panose="020B0602030504020204"/>
                <a:sym typeface="Lucida Sans" panose="020B0602030504020204"/>
              </a:rPr>
              <a:t>amuzamentul</a:t>
            </a:r>
            <a:endParaRPr>
              <a:latin typeface="Lucida Sans" panose="020B0602030504020204"/>
              <a:ea typeface="Lucida Sans" panose="020B0602030504020204"/>
              <a:cs typeface="Lucida Sans" panose="020B0602030504020204"/>
              <a:sym typeface="Lucida Sans" panose="020B0602030504020204"/>
            </a:endParaRPr>
          </a:p>
          <a:p>
            <a:pPr marL="1397000" lvl="2" indent="-349250" algn="l" rtl="0">
              <a:lnSpc>
                <a:spcPct val="112000"/>
              </a:lnSpc>
              <a:spcBef>
                <a:spcPts val="1100"/>
              </a:spcBef>
              <a:spcAft>
                <a:spcPts val="0"/>
              </a:spcAft>
              <a:buClr>
                <a:schemeClr val="dk1"/>
              </a:buClr>
              <a:buSzPts val="2900"/>
              <a:buFont typeface="Lucida Sans" panose="020B0602030504020204"/>
              <a:buChar char="•"/>
            </a:pPr>
            <a:r>
              <a:rPr lang="ro-RO" altLang="en-US" sz="2900">
                <a:solidFill>
                  <a:schemeClr val="dk1"/>
                </a:solidFill>
                <a:latin typeface="Lucida Sans" panose="020B0602030504020204"/>
                <a:ea typeface="Lucida Sans" panose="020B0602030504020204"/>
                <a:cs typeface="Lucida Sans" panose="020B0602030504020204"/>
                <a:sym typeface="Lucida Sans" panose="020B0602030504020204"/>
              </a:rPr>
              <a:t>s</a:t>
            </a:r>
            <a:r>
              <a:rPr lang="en-US" sz="2900">
                <a:solidFill>
                  <a:schemeClr val="dk1"/>
                </a:solidFill>
                <a:latin typeface="Lucida Sans" panose="020B0602030504020204"/>
                <a:ea typeface="Lucida Sans" panose="020B0602030504020204"/>
                <a:cs typeface="Lucida Sans" panose="020B0602030504020204"/>
                <a:sym typeface="Lucida Sans" panose="020B0602030504020204"/>
              </a:rPr>
              <a:t>pontane</a:t>
            </a:r>
            <a:r>
              <a:rPr lang="ro-RO" altLang="en-US" sz="2900">
                <a:solidFill>
                  <a:schemeClr val="dk1"/>
                </a:solidFill>
                <a:latin typeface="Lucida Sans" panose="020B0602030504020204"/>
                <a:ea typeface="Lucida Sans" panose="020B0602030504020204"/>
                <a:cs typeface="Lucida Sans" panose="020B0602030504020204"/>
                <a:sym typeface="Lucida Sans" panose="020B0602030504020204"/>
              </a:rPr>
              <a:t>itatea </a:t>
            </a:r>
            <a:endParaRPr>
              <a:latin typeface="Lucida Sans" panose="020B0602030504020204"/>
              <a:ea typeface="Lucida Sans" panose="020B0602030504020204"/>
              <a:cs typeface="Lucida Sans" panose="020B0602030504020204"/>
              <a:sym typeface="Lucida Sans" panose="020B0602030504020204"/>
            </a:endParaRPr>
          </a:p>
          <a:p>
            <a:pPr marL="1397000" lvl="2" indent="-349250" algn="l" rtl="0">
              <a:lnSpc>
                <a:spcPct val="112000"/>
              </a:lnSpc>
              <a:spcBef>
                <a:spcPts val="1100"/>
              </a:spcBef>
              <a:spcAft>
                <a:spcPts val="0"/>
              </a:spcAft>
              <a:buClr>
                <a:schemeClr val="dk1"/>
              </a:buClr>
              <a:buSzPts val="2900"/>
              <a:buFont typeface="Lucida Sans" panose="020B0602030504020204"/>
              <a:buChar char="•"/>
            </a:pPr>
            <a:r>
              <a:rPr lang="ro-RO" altLang="en-US" sz="2900">
                <a:solidFill>
                  <a:schemeClr val="dk1"/>
                </a:solidFill>
                <a:latin typeface="Lucida Sans" panose="020B0602030504020204"/>
                <a:ea typeface="Lucida Sans" panose="020B0602030504020204"/>
                <a:cs typeface="Lucida Sans" panose="020B0602030504020204"/>
                <a:sym typeface="Lucida Sans" panose="020B0602030504020204"/>
              </a:rPr>
              <a:t>motivația i</a:t>
            </a:r>
            <a:r>
              <a:rPr lang="en-US" sz="2900">
                <a:solidFill>
                  <a:schemeClr val="dk1"/>
                </a:solidFill>
                <a:latin typeface="Lucida Sans" panose="020B0602030504020204"/>
                <a:ea typeface="Lucida Sans" panose="020B0602030504020204"/>
                <a:cs typeface="Lucida Sans" panose="020B0602030504020204"/>
                <a:sym typeface="Lucida Sans" panose="020B0602030504020204"/>
              </a:rPr>
              <a:t>ntrin</a:t>
            </a:r>
            <a:r>
              <a:rPr lang="ro-RO" altLang="en-US" sz="2900">
                <a:solidFill>
                  <a:schemeClr val="dk1"/>
                </a:solidFill>
                <a:latin typeface="Lucida Sans" panose="020B0602030504020204"/>
                <a:ea typeface="Lucida Sans" panose="020B0602030504020204"/>
                <a:cs typeface="Lucida Sans" panose="020B0602030504020204"/>
                <a:sym typeface="Lucida Sans" panose="020B0602030504020204"/>
              </a:rPr>
              <a:t>secă</a:t>
            </a:r>
            <a:endParaRPr lang="ro-RO" altLang="en-US" sz="2900">
              <a:solidFill>
                <a:schemeClr val="dk1"/>
              </a:solidFill>
              <a:latin typeface="Lucida Sans" panose="020B0602030504020204"/>
              <a:ea typeface="Lucida Sans" panose="020B0602030504020204"/>
              <a:cs typeface="Lucida Sans" panose="020B0602030504020204"/>
              <a:sym typeface="Lucida Sans" panose="020B0602030504020204"/>
            </a:endParaRPr>
          </a:p>
          <a:p>
            <a:pPr marL="1397000" lvl="2" indent="-349250" algn="l" rtl="0">
              <a:lnSpc>
                <a:spcPct val="112000"/>
              </a:lnSpc>
              <a:spcBef>
                <a:spcPts val="1100"/>
              </a:spcBef>
              <a:spcAft>
                <a:spcPts val="0"/>
              </a:spcAft>
              <a:buClr>
                <a:schemeClr val="dk1"/>
              </a:buClr>
              <a:buSzPts val="2900"/>
              <a:buFont typeface="Lucida Sans" panose="020B0602030504020204"/>
              <a:buChar char="•"/>
            </a:pPr>
            <a:r>
              <a:rPr lang="ro-RO" altLang="en-US" sz="2900">
                <a:solidFill>
                  <a:schemeClr val="dk1"/>
                </a:solidFill>
                <a:latin typeface="Lucida Sans" panose="020B0602030504020204"/>
                <a:ea typeface="Lucida Sans" panose="020B0602030504020204"/>
                <a:cs typeface="Lucida Sans" panose="020B0602030504020204"/>
                <a:sym typeface="Lucida Sans" panose="020B0602030504020204"/>
              </a:rPr>
              <a:t>imperfecțiunea</a:t>
            </a:r>
            <a:endParaRPr>
              <a:latin typeface="Lucida Sans" panose="020B0602030504020204"/>
              <a:ea typeface="Lucida Sans" panose="020B0602030504020204"/>
              <a:cs typeface="Lucida Sans" panose="020B0602030504020204"/>
              <a:sym typeface="Lucida Sans" panose="020B0602030504020204"/>
            </a:endParaRPr>
          </a:p>
          <a:p>
            <a:pPr marL="1397000" lvl="2" indent="-349250" algn="l" rtl="0">
              <a:lnSpc>
                <a:spcPct val="112000"/>
              </a:lnSpc>
              <a:spcBef>
                <a:spcPts val="1100"/>
              </a:spcBef>
              <a:spcAft>
                <a:spcPts val="0"/>
              </a:spcAft>
              <a:buClr>
                <a:schemeClr val="dk1"/>
              </a:buClr>
              <a:buSzPts val="2900"/>
              <a:buFont typeface="Lucida Sans" panose="020B0602030504020204"/>
              <a:buChar char="•"/>
            </a:pPr>
            <a:r>
              <a:rPr lang="ro-RO" altLang="en-US" sz="2900">
                <a:solidFill>
                  <a:schemeClr val="dk1"/>
                </a:solidFill>
                <a:latin typeface="Lucida Sans" panose="020B0602030504020204"/>
                <a:ea typeface="Lucida Sans" panose="020B0602030504020204"/>
                <a:cs typeface="Lucida Sans" panose="020B0602030504020204"/>
                <a:sym typeface="Lucida Sans" panose="020B0602030504020204"/>
              </a:rPr>
              <a:t>absența scopului funcțional </a:t>
            </a:r>
            <a:endParaRPr sz="2900">
              <a:latin typeface="Lucida Sans" panose="020B0602030504020204"/>
              <a:ea typeface="Lucida Sans" panose="020B0602030504020204"/>
              <a:cs typeface="Lucida Sans" panose="020B0602030504020204"/>
              <a:sym typeface="Lucida Sans" panose="020B0602030504020204"/>
            </a:endParaRPr>
          </a:p>
          <a:p>
            <a:pPr marL="342900" lvl="0" indent="-152400" algn="l" rtl="0">
              <a:lnSpc>
                <a:spcPct val="112000"/>
              </a:lnSpc>
              <a:spcBef>
                <a:spcPts val="1100"/>
              </a:spcBef>
              <a:spcAft>
                <a:spcPts val="0"/>
              </a:spcAft>
              <a:buClr>
                <a:srgbClr val="262626"/>
              </a:buClr>
              <a:buSzPts val="2900"/>
              <a:buNone/>
            </a:pPr>
            <a:endParaRPr sz="2900">
              <a:latin typeface="Lucida Sans" panose="020B0602030504020204"/>
              <a:ea typeface="Lucida Sans" panose="020B0602030504020204"/>
              <a:cs typeface="Lucida Sans" panose="020B0602030504020204"/>
              <a:sym typeface="Lucida Sans" panose="020B0602030504020204"/>
            </a:endParaRPr>
          </a:p>
        </p:txBody>
      </p:sp>
      <p:pic>
        <p:nvPicPr>
          <p:cNvPr id="128" name="Google Shape;128;g1f7b3b2aad5_1_658"/>
          <p:cNvPicPr preferRelativeResize="0"/>
          <p:nvPr/>
        </p:nvPicPr>
        <p:blipFill rotWithShape="1">
          <a:blip r:embed="rId1"/>
          <a:srcRect t="79" b="79"/>
          <a:stretch>
            <a:fillRect/>
          </a:stretch>
        </p:blipFill>
        <p:spPr>
          <a:xfrm>
            <a:off x="357840" y="1856447"/>
            <a:ext cx="2619976" cy="1743477"/>
          </a:xfrm>
          <a:prstGeom prst="rect">
            <a:avLst/>
          </a:prstGeom>
          <a:noFill/>
          <a:ln>
            <a:noFill/>
          </a:ln>
        </p:spPr>
      </p:pic>
      <p:pic>
        <p:nvPicPr>
          <p:cNvPr id="129" name="Google Shape;129;g1f7b3b2aad5_1_658"/>
          <p:cNvPicPr preferRelativeResize="0"/>
          <p:nvPr/>
        </p:nvPicPr>
        <p:blipFill rotWithShape="1">
          <a:blip r:embed="rId2"/>
          <a:srcRect/>
          <a:stretch>
            <a:fillRect/>
          </a:stretch>
        </p:blipFill>
        <p:spPr>
          <a:xfrm>
            <a:off x="2681204" y="2730442"/>
            <a:ext cx="2019764" cy="2267471"/>
          </a:xfrm>
          <a:prstGeom prst="rect">
            <a:avLst/>
          </a:prstGeom>
          <a:noFill/>
          <a:ln>
            <a:noFill/>
          </a:ln>
        </p:spPr>
      </p:pic>
      <p:pic>
        <p:nvPicPr>
          <p:cNvPr id="130" name="Google Shape;130;g1f7b3b2aad5_1_658"/>
          <p:cNvPicPr preferRelativeResize="0"/>
          <p:nvPr/>
        </p:nvPicPr>
        <p:blipFill>
          <a:blip r:embed="rId3"/>
          <a:stretch>
            <a:fillRect/>
          </a:stretch>
        </p:blipFill>
        <p:spPr>
          <a:xfrm>
            <a:off x="1282655" y="4081951"/>
            <a:ext cx="1695176" cy="2548977"/>
          </a:xfrm>
          <a:prstGeom prst="rect">
            <a:avLst/>
          </a:prstGeom>
          <a:noFill/>
          <a:ln>
            <a:noFill/>
          </a:ln>
        </p:spPr>
      </p:pic>
      <p:sp>
        <p:nvSpPr>
          <p:cNvPr id="131" name="Google Shape;131;g1f7b3b2aad5_1_658"/>
          <p:cNvSpPr/>
          <p:nvPr/>
        </p:nvSpPr>
        <p:spPr>
          <a:xfrm>
            <a:off x="357850" y="117525"/>
            <a:ext cx="4823100" cy="156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ro-RO" altLang="en-US" sz="3600">
                <a:latin typeface="Lucida Sans" panose="020B0602030504020204"/>
                <a:ea typeface="Lucida Sans" panose="020B0602030504020204"/>
                <a:cs typeface="Lucida Sans" panose="020B0602030504020204"/>
                <a:sym typeface="Lucida Sans" panose="020B0602030504020204"/>
              </a:rPr>
              <a:t>Ce face ca ceva să se joace</a:t>
            </a:r>
            <a:r>
              <a:rPr lang="en-US" sz="3600">
                <a:latin typeface="Lucida Sans" panose="020B0602030504020204"/>
                <a:ea typeface="Lucida Sans" panose="020B0602030504020204"/>
                <a:cs typeface="Lucida Sans" panose="020B0602030504020204"/>
                <a:sym typeface="Lucida Sans" panose="020B0602030504020204"/>
              </a:rPr>
              <a:t>?</a:t>
            </a:r>
            <a:endParaRPr sz="3600">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g2dbc3128875_0_223"/>
          <p:cNvSpPr txBox="1">
            <a:spLocks noGrp="1"/>
          </p:cNvSpPr>
          <p:nvPr>
            <p:ph type="title"/>
          </p:nvPr>
        </p:nvSpPr>
        <p:spPr>
          <a:xfrm>
            <a:off x="4383464" y="365209"/>
            <a:ext cx="7163700" cy="132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Play"/>
              <a:buNone/>
            </a:pPr>
            <a:r>
              <a:rPr lang="ro-RO" sz="3400" dirty="0" smtClean="0">
                <a:latin typeface="Lucida Sans" panose="020B0602030504020204"/>
                <a:ea typeface="Lucida Sans" panose="020B0602030504020204"/>
                <a:cs typeface="Lucida Sans" panose="020B0602030504020204"/>
                <a:sym typeface="Lucida Sans" panose="020B0602030504020204"/>
              </a:rPr>
              <a:t>Principiile poziției așezat: Obiective terapeutice</a:t>
            </a:r>
            <a:br>
              <a:rPr lang="en-US" sz="3400" dirty="0">
                <a:latin typeface="Lucida Sans" panose="020B0602030504020204"/>
                <a:ea typeface="Lucida Sans" panose="020B0602030504020204"/>
                <a:cs typeface="Lucida Sans" panose="020B0602030504020204"/>
                <a:sym typeface="Lucida Sans" panose="020B0602030504020204"/>
              </a:rPr>
            </a:br>
            <a:endParaRPr sz="3400" dirty="0">
              <a:latin typeface="Lucida Sans" panose="020B0602030504020204"/>
              <a:ea typeface="Lucida Sans" panose="020B0602030504020204"/>
              <a:cs typeface="Lucida Sans" panose="020B0602030504020204"/>
              <a:sym typeface="Lucida Sans" panose="020B0602030504020204"/>
            </a:endParaRPr>
          </a:p>
        </p:txBody>
      </p:sp>
      <p:pic>
        <p:nvPicPr>
          <p:cNvPr id="673" name="Google Shape;673;g2dbc3128875_0_223"/>
          <p:cNvPicPr preferRelativeResize="0"/>
          <p:nvPr/>
        </p:nvPicPr>
        <p:blipFill rotWithShape="1">
          <a:blip r:embed="rId1"/>
          <a:srcRect/>
          <a:stretch>
            <a:fillRect/>
          </a:stretch>
        </p:blipFill>
        <p:spPr>
          <a:xfrm>
            <a:off x="479997" y="1355023"/>
            <a:ext cx="3425507" cy="4147549"/>
          </a:xfrm>
          <a:prstGeom prst="rect">
            <a:avLst/>
          </a:prstGeom>
          <a:noFill/>
          <a:ln>
            <a:noFill/>
          </a:ln>
        </p:spPr>
      </p:pic>
      <p:sp>
        <p:nvSpPr>
          <p:cNvPr id="674" name="Google Shape;674;g2dbc3128875_0_223"/>
          <p:cNvSpPr txBox="1">
            <a:spLocks noGrp="1"/>
          </p:cNvSpPr>
          <p:nvPr>
            <p:ph type="body" idx="1"/>
          </p:nvPr>
        </p:nvSpPr>
        <p:spPr>
          <a:xfrm>
            <a:off x="4386939" y="2023066"/>
            <a:ext cx="7160100" cy="41553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Font typeface="Lucida Sans" panose="020B0602030504020204"/>
              <a:buChar char="•"/>
            </a:pPr>
            <a:r>
              <a:rPr lang="ro-RO" sz="2000" dirty="0" smtClean="0">
                <a:latin typeface="Lucida Sans" panose="020B0602030504020204"/>
                <a:ea typeface="Lucida Sans" panose="020B0602030504020204"/>
                <a:cs typeface="Lucida Sans" panose="020B0602030504020204"/>
                <a:sym typeface="Lucida Sans" panose="020B0602030504020204"/>
              </a:rPr>
              <a:t>Promovați aliniamentul biomecanic optim!</a:t>
            </a:r>
            <a:endParaRPr dirty="0">
              <a:latin typeface="Lucida Sans" panose="020B0602030504020204"/>
              <a:ea typeface="Lucida Sans" panose="020B0602030504020204"/>
              <a:cs typeface="Lucida Sans" panose="020B0602030504020204"/>
              <a:sym typeface="Lucida Sans" panose="020B0602030504020204"/>
            </a:endParaRPr>
          </a:p>
          <a:p>
            <a:pPr marL="685800" lvl="1" indent="-228600" algn="l" rtl="0">
              <a:lnSpc>
                <a:spcPct val="90000"/>
              </a:lnSpc>
              <a:spcBef>
                <a:spcPts val="500"/>
              </a:spcBef>
              <a:spcAft>
                <a:spcPts val="0"/>
              </a:spcAft>
              <a:buClr>
                <a:schemeClr val="dk1"/>
              </a:buClr>
              <a:buSzPts val="2000"/>
              <a:buFont typeface="Lucida Sans" panose="020B0602030504020204"/>
              <a:buChar char="–"/>
            </a:pPr>
            <a:r>
              <a:rPr lang="ro-RO" sz="2000" dirty="0" smtClean="0">
                <a:latin typeface="Lucida Sans" panose="020B0602030504020204"/>
                <a:ea typeface="Lucida Sans" panose="020B0602030504020204"/>
                <a:cs typeface="Lucida Sans" panose="020B0602030504020204"/>
                <a:sym typeface="Lucida Sans" panose="020B0602030504020204"/>
              </a:rPr>
              <a:t>Corectați ce este funcțional</a:t>
            </a:r>
            <a:r>
              <a:rPr lang="en-US" sz="2000" dirty="0" smtClean="0">
                <a:latin typeface="Lucida Sans" panose="020B0602030504020204"/>
                <a:ea typeface="Lucida Sans" panose="020B0602030504020204"/>
                <a:cs typeface="Lucida Sans" panose="020B0602030504020204"/>
                <a:sym typeface="Lucida Sans" panose="020B0602030504020204"/>
              </a:rPr>
              <a:t> (</a:t>
            </a:r>
            <a:r>
              <a:rPr lang="ro-RO" sz="2000" dirty="0" smtClean="0">
                <a:latin typeface="Lucida Sans" panose="020B0602030504020204"/>
                <a:ea typeface="Lucida Sans" panose="020B0602030504020204"/>
                <a:cs typeface="Lucida Sans" panose="020B0602030504020204"/>
                <a:sym typeface="Lucida Sans" panose="020B0602030504020204"/>
              </a:rPr>
              <a:t>se mișcă</a:t>
            </a:r>
            <a:r>
              <a:rPr lang="en-US" sz="2000" dirty="0" smtClean="0">
                <a:latin typeface="Lucida Sans" panose="020B0602030504020204"/>
                <a:ea typeface="Lucida Sans" panose="020B0602030504020204"/>
                <a:cs typeface="Lucida Sans" panose="020B0602030504020204"/>
                <a:sym typeface="Lucida Sans" panose="020B0602030504020204"/>
              </a:rPr>
              <a:t>)</a:t>
            </a:r>
            <a:r>
              <a:rPr lang="ro-RO" sz="2000" dirty="0" smtClean="0">
                <a:latin typeface="Lucida Sans" panose="020B0602030504020204"/>
                <a:ea typeface="Lucida Sans" panose="020B0602030504020204"/>
                <a:cs typeface="Lucida Sans" panose="020B0602030504020204"/>
                <a:sym typeface="Lucida Sans" panose="020B0602030504020204"/>
              </a:rPr>
              <a:t> și oferiți condiții confortabile pentru ce este structural</a:t>
            </a:r>
            <a:r>
              <a:rPr lang="en-US" sz="2000" dirty="0" smtClean="0">
                <a:latin typeface="Lucida Sans" panose="020B0602030504020204"/>
                <a:ea typeface="Lucida Sans" panose="020B0602030504020204"/>
                <a:cs typeface="Lucida Sans" panose="020B0602030504020204"/>
                <a:sym typeface="Lucida Sans" panose="020B0602030504020204"/>
              </a:rPr>
              <a:t> (</a:t>
            </a:r>
            <a:r>
              <a:rPr lang="ro-RO" sz="2000" dirty="0" smtClean="0">
                <a:latin typeface="Lucida Sans" panose="020B0602030504020204"/>
                <a:ea typeface="Lucida Sans" panose="020B0602030504020204"/>
                <a:cs typeface="Lucida Sans" panose="020B0602030504020204"/>
                <a:sym typeface="Lucida Sans" panose="020B0602030504020204"/>
              </a:rPr>
              <a:t>fix</a:t>
            </a:r>
            <a:r>
              <a:rPr lang="en-US" sz="2000"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dk1"/>
              </a:buClr>
              <a:buSzPts val="2000"/>
              <a:buFont typeface="Lucida Sans" panose="020B0602030504020204"/>
              <a:buChar char="•"/>
            </a:pPr>
            <a:r>
              <a:rPr lang="ro-RO" sz="2000" dirty="0" smtClean="0">
                <a:latin typeface="Lucida Sans" panose="020B0602030504020204"/>
                <a:ea typeface="Lucida Sans" panose="020B0602030504020204"/>
                <a:cs typeface="Lucida Sans" panose="020B0602030504020204"/>
                <a:sym typeface="Lucida Sans" panose="020B0602030504020204"/>
              </a:rPr>
              <a:t>Optimizați controlul posturii părții superioare pentru funcționare vizuală și distală!</a:t>
            </a:r>
            <a:endParaRPr dirty="0">
              <a:latin typeface="Lucida Sans" panose="020B0602030504020204"/>
              <a:ea typeface="Lucida Sans" panose="020B0602030504020204"/>
              <a:cs typeface="Lucida Sans" panose="020B0602030504020204"/>
              <a:sym typeface="Lucida Sans" panose="020B0602030504020204"/>
            </a:endParaRPr>
          </a:p>
          <a:p>
            <a:pPr marL="685800" lvl="1" indent="-228600" algn="l" rtl="0">
              <a:lnSpc>
                <a:spcPct val="90000"/>
              </a:lnSpc>
              <a:spcBef>
                <a:spcPts val="500"/>
              </a:spcBef>
              <a:spcAft>
                <a:spcPts val="0"/>
              </a:spcAft>
              <a:buClr>
                <a:schemeClr val="dk1"/>
              </a:buClr>
              <a:buSzPts val="2000"/>
              <a:buFont typeface="Lucida Sans" panose="020B0602030504020204"/>
              <a:buChar char="–"/>
            </a:pPr>
            <a:r>
              <a:rPr lang="ro-RO" sz="2000" dirty="0" smtClean="0">
                <a:latin typeface="Lucida Sans" panose="020B0602030504020204"/>
                <a:ea typeface="Lucida Sans" panose="020B0602030504020204"/>
                <a:cs typeface="Lucida Sans" panose="020B0602030504020204"/>
                <a:sym typeface="Lucida Sans" panose="020B0602030504020204"/>
              </a:rPr>
              <a:t>Controlul proximal sau al trunchiului (stabilitatea) promovează distal</a:t>
            </a:r>
            <a:r>
              <a:rPr lang="en-US" sz="2000" dirty="0" smtClean="0">
                <a:latin typeface="Lucida Sans" panose="020B0602030504020204"/>
                <a:ea typeface="Lucida Sans" panose="020B0602030504020204"/>
                <a:cs typeface="Lucida Sans" panose="020B0602030504020204"/>
                <a:sym typeface="Lucida Sans" panose="020B0602030504020204"/>
              </a:rPr>
              <a:t>/</a:t>
            </a:r>
            <a:r>
              <a:rPr lang="ro-RO" sz="2000" dirty="0" smtClean="0">
                <a:latin typeface="Lucida Sans" panose="020B0602030504020204"/>
                <a:ea typeface="Lucida Sans" panose="020B0602030504020204"/>
                <a:cs typeface="Lucida Sans" panose="020B0602030504020204"/>
                <a:sym typeface="Lucida Sans" panose="020B0602030504020204"/>
              </a:rPr>
              <a:t>controlul mișcării</a:t>
            </a:r>
            <a:r>
              <a:rPr lang="en-US" sz="2000" dirty="0" smtClean="0">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dk1"/>
              </a:buClr>
              <a:buSzPts val="2000"/>
              <a:buFont typeface="Lucida Sans" panose="020B0602030504020204"/>
              <a:buChar char="•"/>
            </a:pPr>
            <a:r>
              <a:rPr lang="ro-RO" sz="2000" dirty="0" smtClean="0">
                <a:latin typeface="Lucida Sans" panose="020B0602030504020204"/>
                <a:ea typeface="Lucida Sans" panose="020B0602030504020204"/>
                <a:cs typeface="Lucida Sans" panose="020B0602030504020204"/>
                <a:sym typeface="Lucida Sans" panose="020B0602030504020204"/>
              </a:rPr>
              <a:t>Inhibați tonusul muscular și posturile </a:t>
            </a:r>
            <a:r>
              <a:rPr lang="ro-RO" sz="2000" dirty="0" smtClean="0">
                <a:latin typeface="Lucida Sans" panose="020B0602030504020204"/>
                <a:ea typeface="Lucida Sans" panose="020B0602030504020204"/>
                <a:cs typeface="Lucida Sans" panose="020B0602030504020204"/>
                <a:sym typeface="Lucida Sans" panose="020B0602030504020204"/>
              </a:rPr>
              <a:t>reflexe!</a:t>
            </a:r>
            <a:endParaRPr dirty="0">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dk1"/>
              </a:buClr>
              <a:buSzPts val="2000"/>
              <a:buFont typeface="Lucida Sans" panose="020B0602030504020204"/>
              <a:buChar char="•"/>
            </a:pPr>
            <a:r>
              <a:rPr lang="ro-RO" sz="2000" dirty="0" smtClean="0">
                <a:latin typeface="Lucida Sans" panose="020B0602030504020204"/>
                <a:ea typeface="Lucida Sans" panose="020B0602030504020204"/>
                <a:cs typeface="Lucida Sans" panose="020B0602030504020204"/>
                <a:sym typeface="Lucida Sans" panose="020B0602030504020204"/>
              </a:rPr>
              <a:t>Înțelegeți abilitatea de schimbare a greutății – importantă pentru eliberarea presiunii</a:t>
            </a:r>
            <a:r>
              <a:rPr lang="en-US" sz="2000" dirty="0" smtClean="0">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a:p>
            <a:pPr marL="228600" lvl="0" indent="-228600" algn="l" rtl="0">
              <a:lnSpc>
                <a:spcPct val="90000"/>
              </a:lnSpc>
              <a:spcBef>
                <a:spcPts val="1000"/>
              </a:spcBef>
              <a:spcAft>
                <a:spcPts val="0"/>
              </a:spcAft>
              <a:buClr>
                <a:schemeClr val="dk1"/>
              </a:buClr>
              <a:buSzPts val="2000"/>
              <a:buFont typeface="Lucida Sans" panose="020B0602030504020204"/>
              <a:buChar char="•"/>
            </a:pPr>
            <a:r>
              <a:rPr lang="ro-RO" sz="2000" dirty="0" smtClean="0">
                <a:latin typeface="Lucida Sans" panose="020B0602030504020204"/>
                <a:ea typeface="Lucida Sans" panose="020B0602030504020204"/>
                <a:cs typeface="Lucida Sans" panose="020B0602030504020204"/>
                <a:sym typeface="Lucida Sans" panose="020B0602030504020204"/>
              </a:rPr>
              <a:t>Copiii trebuie să se simtă confortabil.</a:t>
            </a:r>
            <a:r>
              <a:rPr lang="en-US" sz="2000" dirty="0" smtClean="0">
                <a:latin typeface="Lucida Sans" panose="020B0602030504020204"/>
                <a:ea typeface="Lucida Sans" panose="020B0602030504020204"/>
                <a:cs typeface="Lucida Sans" panose="020B0602030504020204"/>
                <a:sym typeface="Lucida Sans" panose="020B0602030504020204"/>
              </a:rPr>
              <a:t>☺</a:t>
            </a:r>
            <a:endParaRPr sz="2000" dirty="0">
              <a:latin typeface="Lucida Sans" panose="020B0602030504020204"/>
              <a:ea typeface="Lucida Sans" panose="020B0602030504020204"/>
              <a:cs typeface="Lucida Sans" panose="020B0602030504020204"/>
              <a:sym typeface="Lucida Sans" panose="020B0602030504020204"/>
            </a:endParaRPr>
          </a:p>
          <a:p>
            <a:pPr marL="228600" lvl="0" indent="-101600" algn="l" rtl="0">
              <a:lnSpc>
                <a:spcPct val="90000"/>
              </a:lnSpc>
              <a:spcBef>
                <a:spcPts val="1000"/>
              </a:spcBef>
              <a:spcAft>
                <a:spcPts val="0"/>
              </a:spcAft>
              <a:buClr>
                <a:schemeClr val="dk1"/>
              </a:buClr>
              <a:buSzPts val="2000"/>
              <a:buNone/>
            </a:pPr>
            <a:endParaRPr sz="2000" dirty="0">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90000"/>
              </a:lnSpc>
              <a:spcBef>
                <a:spcPts val="1000"/>
              </a:spcBef>
              <a:spcAft>
                <a:spcPts val="0"/>
              </a:spcAft>
              <a:buClr>
                <a:schemeClr val="dk1"/>
              </a:buClr>
              <a:buSzPts val="2000"/>
              <a:buNone/>
            </a:pPr>
            <a:endParaRPr sz="2000" dirty="0"/>
          </a:p>
          <a:p>
            <a:pPr marL="457200" lvl="1" indent="0" algn="l" rtl="0">
              <a:lnSpc>
                <a:spcPct val="90000"/>
              </a:lnSpc>
              <a:spcBef>
                <a:spcPts val="500"/>
              </a:spcBef>
              <a:spcAft>
                <a:spcPts val="0"/>
              </a:spcAft>
              <a:buClr>
                <a:schemeClr val="dk1"/>
              </a:buClr>
              <a:buSzPts val="2000"/>
              <a:buNone/>
            </a:pPr>
            <a:endParaRPr sz="20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2dbc3128875_0_230"/>
          <p:cNvSpPr txBox="1">
            <a:spLocks noGrp="1"/>
          </p:cNvSpPr>
          <p:nvPr>
            <p:ph type="title"/>
          </p:nvPr>
        </p:nvSpPr>
        <p:spPr>
          <a:xfrm>
            <a:off x="0" y="1"/>
            <a:ext cx="10514100" cy="899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Play"/>
              <a:buNone/>
            </a:pPr>
            <a:r>
              <a:rPr lang="en-US" b="1" dirty="0" smtClean="0"/>
              <a:t>F</a:t>
            </a:r>
            <a:r>
              <a:rPr lang="en-US" b="1" dirty="0" smtClean="0">
                <a:latin typeface="Lucida Sans" panose="020B0602030504020204"/>
                <a:ea typeface="Lucida Sans" panose="020B0602030504020204"/>
                <a:cs typeface="Lucida Sans" panose="020B0602030504020204"/>
                <a:sym typeface="Lucida Sans" panose="020B0602030504020204"/>
              </a:rPr>
              <a:t>act</a:t>
            </a:r>
            <a:r>
              <a:rPr lang="ro-RO" b="1" dirty="0" smtClean="0">
                <a:latin typeface="Lucida Sans" panose="020B0602030504020204"/>
                <a:ea typeface="Lucida Sans" panose="020B0602030504020204"/>
                <a:cs typeface="Lucida Sans" panose="020B0602030504020204"/>
                <a:sym typeface="Lucida Sans" panose="020B0602030504020204"/>
              </a:rPr>
              <a:t>ori care trebuie luați în considerare</a:t>
            </a:r>
            <a:endParaRPr dirty="0">
              <a:latin typeface="Lucida Sans" panose="020B0602030504020204"/>
              <a:ea typeface="Lucida Sans" panose="020B0602030504020204"/>
              <a:cs typeface="Lucida Sans" panose="020B0602030504020204"/>
              <a:sym typeface="Lucida Sans" panose="020B0602030504020204"/>
            </a:endParaRPr>
          </a:p>
        </p:txBody>
      </p:sp>
      <p:grpSp>
        <p:nvGrpSpPr>
          <p:cNvPr id="680" name="Google Shape;680;g2dbc3128875_0_230"/>
          <p:cNvGrpSpPr/>
          <p:nvPr/>
        </p:nvGrpSpPr>
        <p:grpSpPr>
          <a:xfrm>
            <a:off x="3003912" y="906986"/>
            <a:ext cx="6083409" cy="5730790"/>
            <a:chOff x="3004212" y="202245"/>
            <a:chExt cx="6084017" cy="5729644"/>
          </a:xfrm>
        </p:grpSpPr>
        <p:sp>
          <p:nvSpPr>
            <p:cNvPr id="681" name="Google Shape;681;g2dbc3128875_0_230"/>
            <p:cNvSpPr/>
            <p:nvPr/>
          </p:nvSpPr>
          <p:spPr>
            <a:xfrm>
              <a:off x="4229579" y="202245"/>
              <a:ext cx="3745200" cy="3356700"/>
            </a:xfrm>
            <a:prstGeom prst="ellipse">
              <a:avLst/>
            </a:prstGeom>
            <a:solidFill>
              <a:srgbClr val="126082">
                <a:alpha val="49800"/>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 name="Google Shape;682;g2dbc3128875_0_230"/>
            <p:cNvSpPr txBox="1"/>
            <p:nvPr/>
          </p:nvSpPr>
          <p:spPr>
            <a:xfrm>
              <a:off x="4728938" y="789683"/>
              <a:ext cx="2746500" cy="15105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Arial" panose="020B0604020202020204"/>
                <a:buNone/>
              </a:pPr>
              <a:r>
                <a:rPr lang="en-US" sz="1800" b="1" dirty="0" err="1" smtClean="0">
                  <a:solidFill>
                    <a:schemeClr val="dk1"/>
                  </a:solidFill>
                  <a:latin typeface="Lucida Sans" panose="020B0602030504020204"/>
                  <a:ea typeface="Lucida Sans" panose="020B0602030504020204"/>
                  <a:cs typeface="Lucida Sans" panose="020B0602030504020204"/>
                  <a:sym typeface="Lucida Sans" panose="020B0602030504020204"/>
                </a:rPr>
                <a:t>Perso</a:t>
              </a:r>
              <a:r>
                <a:rPr lang="ro-RO" sz="1800" b="1" dirty="0" smtClean="0">
                  <a:solidFill>
                    <a:schemeClr val="dk1"/>
                  </a:solidFill>
                  <a:latin typeface="Lucida Sans" panose="020B0602030504020204"/>
                  <a:ea typeface="Lucida Sans" panose="020B0602030504020204"/>
                  <a:cs typeface="Lucida Sans" panose="020B0602030504020204"/>
                  <a:sym typeface="Lucida Sans" panose="020B0602030504020204"/>
                </a:rPr>
                <a:t>a</a:t>
              </a:r>
              <a:r>
                <a:rPr lang="en-US" sz="1800" b="1" dirty="0" smtClean="0">
                  <a:solidFill>
                    <a:schemeClr val="dk1"/>
                  </a:solidFill>
                  <a:latin typeface="Lucida Sans" panose="020B0602030504020204"/>
                  <a:ea typeface="Lucida Sans" panose="020B0602030504020204"/>
                  <a:cs typeface="Lucida Sans" panose="020B0602030504020204"/>
                  <a:sym typeface="Lucida Sans" panose="020B0602030504020204"/>
                </a:rPr>
                <a:t>n</a:t>
              </a:r>
              <a:r>
                <a:rPr lang="ro-RO" altLang="en-US" sz="1800" b="1" dirty="0" smtClean="0">
                  <a:solidFill>
                    <a:schemeClr val="dk1"/>
                  </a:solidFill>
                  <a:latin typeface="Lucida Sans" panose="020B0602030504020204"/>
                  <a:ea typeface="Lucida Sans" panose="020B0602030504020204"/>
                  <a:cs typeface="Lucida Sans" panose="020B0602030504020204"/>
                  <a:sym typeface="Lucida Sans" panose="020B0602030504020204"/>
                </a:rPr>
                <a:t>a</a:t>
              </a:r>
              <a:r>
                <a:rPr lang="en-US" sz="1800" b="1" dirty="0" smtClean="0">
                  <a:solidFill>
                    <a:schemeClr val="dk1"/>
                  </a:solidFill>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ctr" rtl="0">
                <a:lnSpc>
                  <a:spcPct val="90000"/>
                </a:lnSpc>
                <a:spcBef>
                  <a:spcPts val="630"/>
                </a:spcBef>
                <a:spcAft>
                  <a:spcPts val="0"/>
                </a:spcAft>
                <a:buClr>
                  <a:schemeClr val="dk1"/>
                </a:buClr>
                <a:buSzPts val="1400"/>
                <a:buFont typeface="Arial" panose="020B0604020202020204"/>
                <a:buNone/>
              </a:pPr>
              <a:r>
                <a:rPr lang="ro-RO" dirty="0" smtClean="0">
                  <a:solidFill>
                    <a:schemeClr val="dk1"/>
                  </a:solidFill>
                  <a:latin typeface="Lucida Sans" panose="020B0602030504020204"/>
                  <a:ea typeface="Lucida Sans" panose="020B0602030504020204"/>
                  <a:cs typeface="Lucida Sans" panose="020B0602030504020204"/>
                  <a:sym typeface="Lucida Sans" panose="020B0602030504020204"/>
                </a:rPr>
                <a:t>Fizic</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ctr" rtl="0">
                <a:lnSpc>
                  <a:spcPct val="90000"/>
                </a:lnSpc>
                <a:spcBef>
                  <a:spcPts val="490"/>
                </a:spcBef>
                <a:spcAft>
                  <a:spcPts val="0"/>
                </a:spcAft>
                <a:buClr>
                  <a:schemeClr val="dk1"/>
                </a:buClr>
                <a:buSzPts val="1400"/>
                <a:buFont typeface="Arial" panose="020B0604020202020204"/>
                <a:buNone/>
              </a:pPr>
              <a:r>
                <a:rPr lang="en-US" sz="1400" dirty="0" err="1" smtClean="0">
                  <a:solidFill>
                    <a:schemeClr val="dk1"/>
                  </a:solidFill>
                  <a:latin typeface="Lucida Sans" panose="020B0602030504020204"/>
                  <a:ea typeface="Lucida Sans" panose="020B0602030504020204"/>
                  <a:cs typeface="Lucida Sans" panose="020B0602030504020204"/>
                  <a:sym typeface="Lucida Sans" panose="020B0602030504020204"/>
                </a:rPr>
                <a:t>Cogni</a:t>
              </a:r>
              <a:r>
                <a:rPr lang="ro-RO" sz="1400" dirty="0" smtClean="0">
                  <a:solidFill>
                    <a:schemeClr val="dk1"/>
                  </a:solidFill>
                  <a:latin typeface="Lucida Sans" panose="020B0602030504020204"/>
                  <a:ea typeface="Lucida Sans" panose="020B0602030504020204"/>
                  <a:cs typeface="Lucida Sans" panose="020B0602030504020204"/>
                  <a:sym typeface="Lucida Sans" panose="020B0602030504020204"/>
                </a:rPr>
                <a:t>tiv</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ctr" rtl="0">
                <a:lnSpc>
                  <a:spcPct val="90000"/>
                </a:lnSpc>
                <a:spcBef>
                  <a:spcPts val="490"/>
                </a:spcBef>
                <a:spcAft>
                  <a:spcPts val="0"/>
                </a:spcAft>
                <a:buClr>
                  <a:schemeClr val="dk1"/>
                </a:buClr>
                <a:buSzPts val="1400"/>
                <a:buFont typeface="Arial" panose="020B0604020202020204"/>
                <a:buNone/>
              </a:pPr>
              <a:r>
                <a:rPr lang="en-US" sz="1400" dirty="0" smtClean="0">
                  <a:solidFill>
                    <a:schemeClr val="dk1"/>
                  </a:solidFill>
                  <a:latin typeface="Lucida Sans" panose="020B0602030504020204"/>
                  <a:ea typeface="Lucida Sans" panose="020B0602030504020204"/>
                  <a:cs typeface="Lucida Sans" panose="020B0602030504020204"/>
                  <a:sym typeface="Lucida Sans" panose="020B0602030504020204"/>
                </a:rPr>
                <a:t>Ps</a:t>
              </a:r>
              <a:r>
                <a:rPr lang="ro-RO" sz="1400" dirty="0" smtClean="0">
                  <a:solidFill>
                    <a:schemeClr val="dk1"/>
                  </a:solidFill>
                  <a:latin typeface="Lucida Sans" panose="020B0602030504020204"/>
                  <a:ea typeface="Lucida Sans" panose="020B0602030504020204"/>
                  <a:cs typeface="Lucida Sans" panose="020B0602030504020204"/>
                  <a:sym typeface="Lucida Sans" panose="020B0602030504020204"/>
                </a:rPr>
                <a:t>iho</a:t>
              </a:r>
              <a:r>
                <a:rPr lang="en-US" sz="1400" dirty="0" smtClean="0">
                  <a:solidFill>
                    <a:schemeClr val="dk1"/>
                  </a:solidFill>
                  <a:latin typeface="Lucida Sans" panose="020B0602030504020204"/>
                  <a:ea typeface="Lucida Sans" panose="020B0602030504020204"/>
                  <a:cs typeface="Lucida Sans" panose="020B0602030504020204"/>
                  <a:sym typeface="Lucida Sans" panose="020B0602030504020204"/>
                </a:rPr>
                <a:t>-social</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ctr" rtl="0">
                <a:lnSpc>
                  <a:spcPct val="90000"/>
                </a:lnSpc>
                <a:spcBef>
                  <a:spcPts val="490"/>
                </a:spcBef>
                <a:spcAft>
                  <a:spcPts val="0"/>
                </a:spcAft>
                <a:buClr>
                  <a:schemeClr val="dk1"/>
                </a:buClr>
                <a:buSzPts val="1400"/>
                <a:buFont typeface="Arial" panose="020B0604020202020204"/>
                <a:buNone/>
              </a:pPr>
              <a:r>
                <a:rPr lang="en-US" sz="1400" dirty="0" err="1" smtClean="0">
                  <a:solidFill>
                    <a:schemeClr val="dk1"/>
                  </a:solidFill>
                  <a:latin typeface="Lucida Sans" panose="020B0602030504020204"/>
                  <a:ea typeface="Lucida Sans" panose="020B0602030504020204"/>
                  <a:cs typeface="Lucida Sans" panose="020B0602030504020204"/>
                  <a:sym typeface="Lucida Sans" panose="020B0602030504020204"/>
                </a:rPr>
                <a:t>Econom</a:t>
              </a:r>
              <a:r>
                <a:rPr lang="ro-RO" sz="1400" dirty="0" smtClean="0">
                  <a:solidFill>
                    <a:schemeClr val="dk1"/>
                  </a:solidFill>
                  <a:latin typeface="Lucida Sans" panose="020B0602030504020204"/>
                  <a:ea typeface="Lucida Sans" panose="020B0602030504020204"/>
                  <a:cs typeface="Lucida Sans" panose="020B0602030504020204"/>
                  <a:sym typeface="Lucida Sans" panose="020B0602030504020204"/>
                </a:rPr>
                <a:t>ic</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683" name="Google Shape;683;g2dbc3128875_0_230"/>
            <p:cNvSpPr/>
            <p:nvPr/>
          </p:nvSpPr>
          <p:spPr>
            <a:xfrm>
              <a:off x="5304029" y="2220431"/>
              <a:ext cx="3784200" cy="3672900"/>
            </a:xfrm>
            <a:prstGeom prst="ellipse">
              <a:avLst/>
            </a:prstGeom>
            <a:solidFill>
              <a:srgbClr val="126082">
                <a:alpha val="49800"/>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 name="Google Shape;684;g2dbc3128875_0_230"/>
            <p:cNvSpPr txBox="1"/>
            <p:nvPr/>
          </p:nvSpPr>
          <p:spPr>
            <a:xfrm>
              <a:off x="6461402" y="3169269"/>
              <a:ext cx="2270700" cy="20202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Arial" panose="020B0604020202020204"/>
                <a:buNone/>
              </a:pPr>
              <a:r>
                <a:rPr lang="ro-RO" sz="1800" b="1" dirty="0" smtClean="0">
                  <a:solidFill>
                    <a:schemeClr val="dk1"/>
                  </a:solidFill>
                  <a:latin typeface="Lucida Sans" panose="020B0602030504020204"/>
                  <a:ea typeface="Lucida Sans" panose="020B0602030504020204"/>
                  <a:cs typeface="Lucida Sans" panose="020B0602030504020204"/>
                  <a:sym typeface="Lucida Sans" panose="020B0602030504020204"/>
                </a:rPr>
                <a:t>Considerații medicale</a:t>
              </a:r>
              <a:r>
                <a:rPr lang="en-US" sz="1400" dirty="0" smtClean="0">
                  <a:solidFill>
                    <a:schemeClr val="dk1"/>
                  </a:solidFill>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ctr" rtl="0">
                <a:lnSpc>
                  <a:spcPct val="90000"/>
                </a:lnSpc>
                <a:spcBef>
                  <a:spcPts val="630"/>
                </a:spcBef>
                <a:spcAft>
                  <a:spcPts val="0"/>
                </a:spcAft>
                <a:buClr>
                  <a:schemeClr val="dk1"/>
                </a:buClr>
                <a:buSzPts val="1400"/>
                <a:buFont typeface="Arial" panose="020B0604020202020204"/>
                <a:buNone/>
              </a:pPr>
              <a:r>
                <a:rPr lang="en-US" sz="1400" dirty="0" err="1" smtClean="0">
                  <a:solidFill>
                    <a:schemeClr val="dk1"/>
                  </a:solidFill>
                  <a:latin typeface="Lucida Sans" panose="020B0602030504020204"/>
                  <a:ea typeface="Lucida Sans" panose="020B0602030504020204"/>
                  <a:cs typeface="Lucida Sans" panose="020B0602030504020204"/>
                  <a:sym typeface="Lucida Sans" panose="020B0602030504020204"/>
                </a:rPr>
                <a:t>Diagnos</a:t>
              </a:r>
              <a:r>
                <a:rPr lang="ro-RO" sz="1400" dirty="0" smtClean="0">
                  <a:solidFill>
                    <a:schemeClr val="dk1"/>
                  </a:solidFill>
                  <a:latin typeface="Lucida Sans" panose="020B0602030504020204"/>
                  <a:ea typeface="Lucida Sans" panose="020B0602030504020204"/>
                  <a:cs typeface="Lucida Sans" panose="020B0602030504020204"/>
                  <a:sym typeface="Lucida Sans" panose="020B0602030504020204"/>
                </a:rPr>
                <a:t>tice</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ctr" rtl="0">
                <a:lnSpc>
                  <a:spcPct val="90000"/>
                </a:lnSpc>
                <a:spcBef>
                  <a:spcPts val="490"/>
                </a:spcBef>
                <a:spcAft>
                  <a:spcPts val="0"/>
                </a:spcAft>
                <a:buClr>
                  <a:schemeClr val="dk1"/>
                </a:buClr>
                <a:buSzPts val="1400"/>
                <a:buFont typeface="Arial" panose="020B0604020202020204"/>
                <a:buNone/>
              </a:pPr>
              <a:r>
                <a:rPr lang="en-US" sz="1400" dirty="0" err="1" smtClean="0">
                  <a:solidFill>
                    <a:schemeClr val="dk1"/>
                  </a:solidFill>
                  <a:latin typeface="Lucida Sans" panose="020B0602030504020204"/>
                  <a:ea typeface="Lucida Sans" panose="020B0602030504020204"/>
                  <a:cs typeface="Lucida Sans" panose="020B0602030504020204"/>
                  <a:sym typeface="Lucida Sans" panose="020B0602030504020204"/>
                </a:rPr>
                <a:t>Progres</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ctr" rtl="0">
                <a:lnSpc>
                  <a:spcPct val="90000"/>
                </a:lnSpc>
                <a:spcBef>
                  <a:spcPts val="490"/>
                </a:spcBef>
                <a:spcAft>
                  <a:spcPts val="0"/>
                </a:spcAft>
                <a:buClr>
                  <a:schemeClr val="dk1"/>
                </a:buClr>
                <a:buSzPts val="1400"/>
                <a:buFont typeface="Arial" panose="020B0604020202020204"/>
                <a:buNone/>
              </a:pPr>
              <a:r>
                <a:rPr lang="ro-RO" dirty="0" smtClean="0">
                  <a:solidFill>
                    <a:schemeClr val="dk1"/>
                  </a:solidFill>
                  <a:latin typeface="Lucida Sans" panose="020B0602030504020204"/>
                  <a:ea typeface="Lucida Sans" panose="020B0602030504020204"/>
                  <a:cs typeface="Lucida Sans" panose="020B0602030504020204"/>
                  <a:sym typeface="Lucida Sans" panose="020B0602030504020204"/>
                </a:rPr>
                <a:t>Tub de alimentare</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ctr" rtl="0">
                <a:lnSpc>
                  <a:spcPct val="90000"/>
                </a:lnSpc>
                <a:spcBef>
                  <a:spcPts val="490"/>
                </a:spcBef>
                <a:spcAft>
                  <a:spcPts val="0"/>
                </a:spcAft>
                <a:buClr>
                  <a:schemeClr val="dk1"/>
                </a:buClr>
                <a:buSzPts val="1400"/>
                <a:buFont typeface="Arial" panose="020B0604020202020204"/>
                <a:buNone/>
              </a:pPr>
              <a:r>
                <a:rPr lang="en-US" sz="1400" dirty="0" err="1" smtClean="0">
                  <a:solidFill>
                    <a:schemeClr val="dk1"/>
                  </a:solidFill>
                  <a:latin typeface="Lucida Sans" panose="020B0602030504020204"/>
                  <a:ea typeface="Lucida Sans" panose="020B0602030504020204"/>
                  <a:cs typeface="Lucida Sans" panose="020B0602030504020204"/>
                  <a:sym typeface="Lucida Sans" panose="020B0602030504020204"/>
                </a:rPr>
                <a:t>Communica</a:t>
              </a:r>
              <a:r>
                <a:rPr lang="ro-RO" sz="1400" dirty="0" smtClean="0">
                  <a:solidFill>
                    <a:schemeClr val="dk1"/>
                  </a:solidFill>
                  <a:latin typeface="Lucida Sans" panose="020B0602030504020204"/>
                  <a:ea typeface="Lucida Sans" panose="020B0602030504020204"/>
                  <a:cs typeface="Lucida Sans" panose="020B0602030504020204"/>
                  <a:sym typeface="Lucida Sans" panose="020B0602030504020204"/>
                </a:rPr>
                <a:t>re</a:t>
              </a:r>
              <a:r>
                <a:rPr lang="en-US" sz="1400" dirty="0" smtClean="0">
                  <a:solidFill>
                    <a:schemeClr val="dk1"/>
                  </a:solidFill>
                  <a:latin typeface="Lucida Sans" panose="020B0602030504020204"/>
                  <a:ea typeface="Lucida Sans" panose="020B0602030504020204"/>
                  <a:cs typeface="Lucida Sans" panose="020B0602030504020204"/>
                  <a:sym typeface="Lucida Sans" panose="020B0602030504020204"/>
                </a:rPr>
                <a:t>/AAC</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ctr" rtl="0">
                <a:lnSpc>
                  <a:spcPct val="90000"/>
                </a:lnSpc>
                <a:spcBef>
                  <a:spcPts val="490"/>
                </a:spcBef>
                <a:spcAft>
                  <a:spcPts val="0"/>
                </a:spcAft>
                <a:buClr>
                  <a:schemeClr val="dk1"/>
                </a:buClr>
                <a:buSzPts val="1400"/>
                <a:buFont typeface="Arial" panose="020B0604020202020204"/>
                <a:buNone/>
              </a:pPr>
              <a:r>
                <a:rPr lang="en-US" sz="1400" dirty="0">
                  <a:solidFill>
                    <a:schemeClr val="dk1"/>
                  </a:solidFill>
                  <a:latin typeface="Lucida Sans" panose="020B0602030504020204"/>
                  <a:ea typeface="Lucida Sans" panose="020B0602030504020204"/>
                  <a:cs typeface="Lucida Sans" panose="020B0602030504020204"/>
                  <a:sym typeface="Lucida Sans" panose="020B0602030504020204"/>
                </a:rPr>
                <a:t>O2 </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ctr" rtl="0">
                <a:lnSpc>
                  <a:spcPct val="90000"/>
                </a:lnSpc>
                <a:spcBef>
                  <a:spcPts val="490"/>
                </a:spcBef>
                <a:spcAft>
                  <a:spcPts val="0"/>
                </a:spcAft>
                <a:buClr>
                  <a:schemeClr val="dk1"/>
                </a:buClr>
                <a:buSzPts val="1400"/>
                <a:buFont typeface="Arial" panose="020B0604020202020204"/>
                <a:buNone/>
              </a:pPr>
              <a:r>
                <a:rPr lang="en-US" sz="1400" dirty="0" err="1" smtClean="0">
                  <a:solidFill>
                    <a:schemeClr val="dk1"/>
                  </a:solidFill>
                  <a:latin typeface="Lucida Sans" panose="020B0602030504020204"/>
                  <a:ea typeface="Lucida Sans" panose="020B0602030504020204"/>
                  <a:cs typeface="Lucida Sans" panose="020B0602030504020204"/>
                  <a:sym typeface="Lucida Sans" panose="020B0602030504020204"/>
                </a:rPr>
                <a:t>Sen</a:t>
              </a:r>
              <a:r>
                <a:rPr lang="ro-RO" sz="1400" dirty="0" smtClean="0">
                  <a:solidFill>
                    <a:schemeClr val="dk1"/>
                  </a:solidFill>
                  <a:latin typeface="Lucida Sans" panose="020B0602030504020204"/>
                  <a:ea typeface="Lucida Sans" panose="020B0602030504020204"/>
                  <a:cs typeface="Lucida Sans" panose="020B0602030504020204"/>
                  <a:sym typeface="Lucida Sans" panose="020B0602030504020204"/>
                </a:rPr>
                <a:t>zorial</a:t>
              </a:r>
              <a:r>
                <a:rPr lang="en-US" sz="1400" dirty="0" smtClean="0">
                  <a:solidFill>
                    <a:schemeClr val="dk1"/>
                  </a:solidFill>
                  <a:latin typeface="Lucida Sans" panose="020B0602030504020204"/>
                  <a:ea typeface="Lucida Sans" panose="020B0602030504020204"/>
                  <a:cs typeface="Lucida Sans" panose="020B0602030504020204"/>
                  <a:sym typeface="Lucida Sans" panose="020B0602030504020204"/>
                </a:rPr>
                <a:t>: </a:t>
              </a:r>
              <a:r>
                <a:rPr lang="ro-RO" dirty="0" smtClean="0">
                  <a:solidFill>
                    <a:schemeClr val="dk1"/>
                  </a:solidFill>
                  <a:latin typeface="Lucida Sans" panose="020B0602030504020204"/>
                  <a:ea typeface="Lucida Sans" panose="020B0602030504020204"/>
                  <a:cs typeface="Lucida Sans" panose="020B0602030504020204"/>
                  <a:sym typeface="Lucida Sans" panose="020B0602030504020204"/>
                </a:rPr>
                <a:t>vedere, auz, integritatea tegumentelor</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685" name="Google Shape;685;g2dbc3128875_0_230"/>
            <p:cNvSpPr/>
            <p:nvPr/>
          </p:nvSpPr>
          <p:spPr>
            <a:xfrm>
              <a:off x="3004212" y="2258389"/>
              <a:ext cx="3809100" cy="3673500"/>
            </a:xfrm>
            <a:prstGeom prst="ellipse">
              <a:avLst/>
            </a:prstGeom>
            <a:solidFill>
              <a:srgbClr val="126082">
                <a:alpha val="49800"/>
              </a:srgbClr>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g2dbc3128875_0_230"/>
            <p:cNvSpPr txBox="1"/>
            <p:nvPr/>
          </p:nvSpPr>
          <p:spPr>
            <a:xfrm>
              <a:off x="3362895" y="2902215"/>
              <a:ext cx="2285400" cy="2542275"/>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dk1"/>
                </a:buClr>
                <a:buSzPts val="1800"/>
                <a:buFont typeface="Arial" panose="020B0604020202020204"/>
                <a:buNone/>
              </a:pPr>
              <a:r>
                <a:rPr lang="ro-RO" sz="1800" b="1" dirty="0" smtClean="0">
                  <a:solidFill>
                    <a:schemeClr val="dk1"/>
                  </a:solidFill>
                  <a:latin typeface="Lucida Sans" panose="020B0602030504020204"/>
                  <a:ea typeface="Lucida Sans" panose="020B0602030504020204"/>
                  <a:cs typeface="Lucida Sans" panose="020B0602030504020204"/>
                  <a:sym typeface="Lucida Sans" panose="020B0602030504020204"/>
                </a:rPr>
                <a:t>Mediu</a:t>
              </a:r>
              <a:r>
                <a:rPr lang="en-US" sz="1800" b="1" dirty="0" smtClean="0">
                  <a:solidFill>
                    <a:schemeClr val="dk1"/>
                  </a:solidFill>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90000"/>
                </a:lnSpc>
                <a:spcBef>
                  <a:spcPts val="630"/>
                </a:spcBef>
                <a:spcAft>
                  <a:spcPts val="0"/>
                </a:spcAft>
                <a:buClr>
                  <a:schemeClr val="dk1"/>
                </a:buClr>
                <a:buSzPts val="1400"/>
                <a:buFont typeface="Arial" panose="020B0604020202020204"/>
                <a:buNone/>
              </a:pPr>
              <a:r>
                <a:rPr lang="ro-RO" sz="1400" dirty="0" smtClean="0">
                  <a:solidFill>
                    <a:schemeClr val="dk1"/>
                  </a:solidFill>
                  <a:latin typeface="Lucida Sans" panose="020B0602030504020204"/>
                  <a:ea typeface="Lucida Sans" panose="020B0602030504020204"/>
                  <a:cs typeface="Lucida Sans" panose="020B0602030504020204"/>
                  <a:sym typeface="Lucida Sans" panose="020B0602030504020204"/>
                </a:rPr>
                <a:t>Acesibilitate acasă/</a:t>
              </a:r>
              <a:endParaRPr lang="ro-RO" sz="1400" dirty="0" smtClean="0">
                <a:solidFill>
                  <a:schemeClr val="dk1"/>
                </a:solidFill>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90000"/>
                </a:lnSpc>
                <a:spcBef>
                  <a:spcPts val="630"/>
                </a:spcBef>
                <a:spcAft>
                  <a:spcPts val="0"/>
                </a:spcAft>
                <a:buClr>
                  <a:schemeClr val="dk1"/>
                </a:buClr>
                <a:buSzPts val="1400"/>
                <a:buFont typeface="Arial" panose="020B0604020202020204"/>
                <a:buNone/>
              </a:pPr>
              <a:r>
                <a:rPr lang="ro-RO" sz="1400" dirty="0" smtClean="0">
                  <a:solidFill>
                    <a:schemeClr val="dk1"/>
                  </a:solidFill>
                  <a:latin typeface="Lucida Sans" panose="020B0602030504020204"/>
                  <a:ea typeface="Lucida Sans" panose="020B0602030504020204"/>
                  <a:cs typeface="Lucida Sans" panose="020B0602030504020204"/>
                  <a:sym typeface="Lucida Sans" panose="020B0602030504020204"/>
                </a:rPr>
                <a:t>școală</a:t>
              </a:r>
              <a:r>
                <a:rPr lang="en-US" sz="1400" dirty="0" smtClean="0">
                  <a:solidFill>
                    <a:schemeClr val="dk1"/>
                  </a:solidFill>
                  <a:latin typeface="Lucida Sans" panose="020B0602030504020204"/>
                  <a:ea typeface="Lucida Sans" panose="020B0602030504020204"/>
                  <a:cs typeface="Lucida Sans" panose="020B0602030504020204"/>
                  <a:sym typeface="Lucida Sans" panose="020B0602030504020204"/>
                </a:rPr>
                <a:t>/</a:t>
              </a:r>
              <a:r>
                <a:rPr lang="ro-RO" dirty="0" smtClean="0">
                  <a:solidFill>
                    <a:schemeClr val="dk1"/>
                  </a:solidFill>
                  <a:latin typeface="Lucida Sans" panose="020B0602030504020204"/>
                  <a:ea typeface="Lucida Sans" panose="020B0602030504020204"/>
                  <a:cs typeface="Lucida Sans" panose="020B0602030504020204"/>
                  <a:sym typeface="Lucida Sans" panose="020B0602030504020204"/>
                </a:rPr>
                <a:t>c</a:t>
              </a:r>
              <a:r>
                <a:rPr lang="ro-RO" sz="1400" dirty="0" smtClean="0">
                  <a:solidFill>
                    <a:schemeClr val="dk1"/>
                  </a:solidFill>
                  <a:latin typeface="Lucida Sans" panose="020B0602030504020204"/>
                  <a:ea typeface="Lucida Sans" panose="020B0602030504020204"/>
                  <a:cs typeface="Lucida Sans" panose="020B0602030504020204"/>
                  <a:sym typeface="Lucida Sans" panose="020B0602030504020204"/>
                </a:rPr>
                <a:t>omunitate</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90000"/>
                </a:lnSpc>
                <a:spcBef>
                  <a:spcPts val="490"/>
                </a:spcBef>
                <a:spcAft>
                  <a:spcPts val="0"/>
                </a:spcAft>
                <a:buClr>
                  <a:schemeClr val="dk1"/>
                </a:buClr>
                <a:buSzPts val="1400"/>
                <a:buFont typeface="Arial" panose="020B0604020202020204"/>
                <a:buNone/>
              </a:pPr>
              <a:r>
                <a:rPr lang="en-US" sz="1400" dirty="0" smtClean="0">
                  <a:solidFill>
                    <a:schemeClr val="dk1"/>
                  </a:solidFill>
                  <a:latin typeface="Lucida Sans" panose="020B0602030504020204"/>
                  <a:ea typeface="Lucida Sans" panose="020B0602030504020204"/>
                  <a:cs typeface="Lucida Sans" panose="020B0602030504020204"/>
                  <a:sym typeface="Lucida Sans" panose="020B0602030504020204"/>
                </a:rPr>
                <a:t>Transport: </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90000"/>
                </a:lnSpc>
                <a:spcBef>
                  <a:spcPts val="490"/>
                </a:spcBef>
                <a:spcAft>
                  <a:spcPts val="0"/>
                </a:spcAft>
                <a:buClr>
                  <a:schemeClr val="dk1"/>
                </a:buClr>
                <a:buSzPts val="1400"/>
                <a:buFont typeface="Arial" panose="020B0604020202020204"/>
                <a:buNone/>
              </a:pPr>
              <a:r>
                <a:rPr lang="ro-RO" dirty="0" smtClean="0">
                  <a:solidFill>
                    <a:schemeClr val="dk1"/>
                  </a:solidFill>
                  <a:latin typeface="Lucida Sans" panose="020B0602030504020204"/>
                  <a:ea typeface="Lucida Sans" panose="020B0602030504020204"/>
                  <a:cs typeface="Lucida Sans" panose="020B0602030504020204"/>
                  <a:sym typeface="Lucida Sans" panose="020B0602030504020204"/>
                </a:rPr>
                <a:t>Autobuz școlar</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90000"/>
                </a:lnSpc>
                <a:spcBef>
                  <a:spcPts val="490"/>
                </a:spcBef>
                <a:spcAft>
                  <a:spcPts val="0"/>
                </a:spcAft>
                <a:buClr>
                  <a:schemeClr val="dk1"/>
                </a:buClr>
                <a:buSzPts val="1400"/>
                <a:buFont typeface="Arial" panose="020B0604020202020204"/>
                <a:buNone/>
              </a:pPr>
              <a:r>
                <a:rPr lang="ro-RO" dirty="0" smtClean="0">
                  <a:solidFill>
                    <a:schemeClr val="dk1"/>
                  </a:solidFill>
                  <a:latin typeface="Lucida Sans" panose="020B0602030504020204"/>
                  <a:ea typeface="Lucida Sans" panose="020B0602030504020204"/>
                  <a:cs typeface="Lucida Sans" panose="020B0602030504020204"/>
                  <a:sym typeface="Lucida Sans" panose="020B0602030504020204"/>
                </a:rPr>
                <a:t>Modalitatea de transport în familie/de către îngrijitor</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90000"/>
                </a:lnSpc>
                <a:spcBef>
                  <a:spcPts val="490"/>
                </a:spcBef>
                <a:spcAft>
                  <a:spcPts val="0"/>
                </a:spcAft>
                <a:buClr>
                  <a:schemeClr val="dk1"/>
                </a:buClr>
                <a:buSzPts val="1400"/>
                <a:buFont typeface="Arial" panose="020B0604020202020204"/>
                <a:buNone/>
              </a:pPr>
              <a:r>
                <a:rPr lang="ro-RO" dirty="0" smtClean="0">
                  <a:solidFill>
                    <a:schemeClr val="dk1"/>
                  </a:solidFill>
                  <a:latin typeface="Lucida Sans" panose="020B0602030504020204"/>
                  <a:ea typeface="Lucida Sans" panose="020B0602030504020204"/>
                  <a:cs typeface="Lucida Sans" panose="020B0602030504020204"/>
                  <a:sym typeface="Lucida Sans" panose="020B0602030504020204"/>
                </a:rPr>
                <a:t>Mobilitatea în comunitate</a:t>
              </a:r>
              <a:endParaRPr dirty="0">
                <a:latin typeface="Lucida Sans" panose="020B0602030504020204"/>
                <a:ea typeface="Lucida Sans" panose="020B0602030504020204"/>
                <a:cs typeface="Lucida Sans" panose="020B0602030504020204"/>
                <a:sym typeface="Lucida Sans" panose="020B0602030504020204"/>
              </a:endParaRPr>
            </a:p>
          </p:txBody>
        </p:sp>
      </p:grpSp>
      <p:sp>
        <p:nvSpPr>
          <p:cNvPr id="687" name="Google Shape;687;g2dbc3128875_0_230"/>
          <p:cNvSpPr txBox="1"/>
          <p:nvPr/>
        </p:nvSpPr>
        <p:spPr>
          <a:xfrm>
            <a:off x="5303323" y="4437550"/>
            <a:ext cx="166860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o-RO" sz="1500" b="1" dirty="0" smtClean="0">
                <a:solidFill>
                  <a:schemeClr val="dk1"/>
                </a:solidFill>
                <a:latin typeface="Lucida Sans" panose="020B0602030504020204"/>
                <a:ea typeface="Lucida Sans" panose="020B0602030504020204"/>
                <a:cs typeface="Lucida Sans" panose="020B0602030504020204"/>
                <a:sym typeface="Lucida Sans" panose="020B0602030504020204"/>
              </a:rPr>
              <a:t>Performanțe ocupaționale</a:t>
            </a:r>
            <a:endParaRPr sz="1100" dirty="0">
              <a:latin typeface="Lucida Sans" panose="020B0602030504020204"/>
              <a:ea typeface="Lucida Sans" panose="020B0602030504020204"/>
              <a:cs typeface="Lucida Sans" panose="020B0602030504020204"/>
              <a:sym typeface="Lucida Sans" panose="020B0602030504020204"/>
            </a:endParaRPr>
          </a:p>
          <a:p>
            <a:pPr marL="0" marR="0" lvl="0" indent="0" algn="l" rtl="0">
              <a:spcBef>
                <a:spcPts val="0"/>
              </a:spcBef>
              <a:spcAft>
                <a:spcPts val="0"/>
              </a:spcAft>
              <a:buNone/>
            </a:pPr>
            <a:r>
              <a:rPr lang="en-US" sz="1500" b="1" dirty="0" err="1" smtClean="0">
                <a:solidFill>
                  <a:schemeClr val="dk1"/>
                </a:solidFill>
                <a:latin typeface="Lucida Sans" panose="020B0602030504020204"/>
                <a:ea typeface="Lucida Sans" panose="020B0602030504020204"/>
                <a:cs typeface="Lucida Sans" panose="020B0602030504020204"/>
                <a:sym typeface="Lucida Sans" panose="020B0602030504020204"/>
              </a:rPr>
              <a:t>Participa</a:t>
            </a:r>
            <a:r>
              <a:rPr lang="ro-RO" sz="1500" b="1" dirty="0" smtClean="0">
                <a:solidFill>
                  <a:schemeClr val="dk1"/>
                </a:solidFill>
                <a:latin typeface="Lucida Sans" panose="020B0602030504020204"/>
                <a:ea typeface="Lucida Sans" panose="020B0602030504020204"/>
                <a:cs typeface="Lucida Sans" panose="020B0602030504020204"/>
                <a:sym typeface="Lucida Sans" panose="020B0602030504020204"/>
              </a:rPr>
              <a:t>re</a:t>
            </a:r>
            <a:endParaRPr sz="1100" dirty="0">
              <a:latin typeface="Lucida Sans" panose="020B0602030504020204"/>
              <a:ea typeface="Lucida Sans" panose="020B0602030504020204"/>
              <a:cs typeface="Lucida Sans" panose="020B0602030504020204"/>
              <a:sym typeface="Lucida Sans" panose="020B0602030504020204"/>
            </a:endParaRPr>
          </a:p>
          <a:p>
            <a:pPr marL="0" marR="0" lvl="0" indent="0" algn="l" rtl="0">
              <a:spcBef>
                <a:spcPts val="0"/>
              </a:spcBef>
              <a:spcAft>
                <a:spcPts val="0"/>
              </a:spcAft>
              <a:buNone/>
            </a:pPr>
            <a:endParaRPr sz="1500" dirty="0">
              <a:solidFill>
                <a:schemeClr val="dk1"/>
              </a:solidFill>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g2dbc3128875_0_242" descr="Convaid Wheelchairs for sale | eBay"/>
          <p:cNvPicPr preferRelativeResize="0"/>
          <p:nvPr/>
        </p:nvPicPr>
        <p:blipFill rotWithShape="1">
          <a:blip r:embed="rId1"/>
          <a:srcRect/>
          <a:stretch>
            <a:fillRect/>
          </a:stretch>
        </p:blipFill>
        <p:spPr>
          <a:xfrm>
            <a:off x="6256038" y="839113"/>
            <a:ext cx="2648023" cy="3530698"/>
          </a:xfrm>
          <a:prstGeom prst="rect">
            <a:avLst/>
          </a:prstGeom>
          <a:noFill/>
          <a:ln>
            <a:noFill/>
          </a:ln>
        </p:spPr>
      </p:pic>
      <p:sp>
        <p:nvSpPr>
          <p:cNvPr id="694" name="Google Shape;694;g2dbc3128875_0_242"/>
          <p:cNvSpPr txBox="1">
            <a:spLocks noGrp="1"/>
          </p:cNvSpPr>
          <p:nvPr>
            <p:ph type="title"/>
          </p:nvPr>
        </p:nvSpPr>
        <p:spPr>
          <a:xfrm>
            <a:off x="-37536" y="40809"/>
            <a:ext cx="11138400" cy="930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400"/>
              <a:buFont typeface="Play"/>
              <a:buNone/>
            </a:pPr>
            <a:r>
              <a:rPr lang="ro-RO" sz="5400" dirty="0" smtClean="0">
                <a:latin typeface="Lucida Sans" panose="020B0602030504020204"/>
                <a:ea typeface="Lucida Sans" panose="020B0602030504020204"/>
                <a:cs typeface="Lucida Sans" panose="020B0602030504020204"/>
                <a:sym typeface="Lucida Sans" panose="020B0602030504020204"/>
              </a:rPr>
              <a:t>Căruciare adaptate</a:t>
            </a:r>
            <a:endParaRPr dirty="0">
              <a:latin typeface="Lucida Sans" panose="020B0602030504020204"/>
              <a:ea typeface="Lucida Sans" panose="020B0602030504020204"/>
              <a:cs typeface="Lucida Sans" panose="020B0602030504020204"/>
              <a:sym typeface="Lucida Sans" panose="020B0602030504020204"/>
            </a:endParaRPr>
          </a:p>
        </p:txBody>
      </p:sp>
      <p:pic>
        <p:nvPicPr>
          <p:cNvPr id="695" name="Google Shape;695;g2dbc3128875_0_242" descr="Convaid | Trekker Tilt and Recline Stroller | Tadpole Adaptive"/>
          <p:cNvPicPr preferRelativeResize="0">
            <a:picLocks noGrp="1"/>
          </p:cNvPicPr>
          <p:nvPr>
            <p:ph type="body" idx="1"/>
          </p:nvPr>
        </p:nvPicPr>
        <p:blipFill rotWithShape="1">
          <a:blip r:embed="rId2"/>
          <a:srcRect/>
          <a:stretch>
            <a:fillRect/>
          </a:stretch>
        </p:blipFill>
        <p:spPr>
          <a:xfrm>
            <a:off x="319999" y="977037"/>
            <a:ext cx="2659200" cy="2659200"/>
          </a:xfrm>
          <a:prstGeom prst="rect">
            <a:avLst/>
          </a:prstGeom>
          <a:noFill/>
          <a:ln>
            <a:noFill/>
          </a:ln>
        </p:spPr>
      </p:pic>
      <p:pic>
        <p:nvPicPr>
          <p:cNvPr id="696" name="Google Shape;696;g2dbc3128875_0_242" descr="Convaid Cruiser Transit Special Needs Stroller"/>
          <p:cNvPicPr preferRelativeResize="0"/>
          <p:nvPr/>
        </p:nvPicPr>
        <p:blipFill rotWithShape="1">
          <a:blip r:embed="rId3"/>
          <a:srcRect/>
          <a:stretch>
            <a:fillRect/>
          </a:stretch>
        </p:blipFill>
        <p:spPr>
          <a:xfrm>
            <a:off x="8730438" y="426241"/>
            <a:ext cx="2023854" cy="3997112"/>
          </a:xfrm>
          <a:prstGeom prst="rect">
            <a:avLst/>
          </a:prstGeom>
          <a:noFill/>
          <a:ln>
            <a:noFill/>
          </a:ln>
        </p:spPr>
      </p:pic>
      <p:pic>
        <p:nvPicPr>
          <p:cNvPr id="697" name="Google Shape;697;g2dbc3128875_0_242" descr="Convaid Standard Rodeo Tilt Wheelchair - FREE Shipping"/>
          <p:cNvPicPr preferRelativeResize="0"/>
          <p:nvPr/>
        </p:nvPicPr>
        <p:blipFill rotWithShape="1">
          <a:blip r:embed="rId4"/>
          <a:srcRect/>
          <a:stretch>
            <a:fillRect/>
          </a:stretch>
        </p:blipFill>
        <p:spPr>
          <a:xfrm>
            <a:off x="10363545" y="645500"/>
            <a:ext cx="1450430" cy="1844014"/>
          </a:xfrm>
          <a:prstGeom prst="rect">
            <a:avLst/>
          </a:prstGeom>
          <a:noFill/>
          <a:ln>
            <a:noFill/>
          </a:ln>
        </p:spPr>
      </p:pic>
      <p:pic>
        <p:nvPicPr>
          <p:cNvPr id="698" name="Google Shape;698;g2dbc3128875_0_242" descr="A picture containing person, floor, indoor&#10;&#10;Description automatically generated"/>
          <p:cNvPicPr preferRelativeResize="0"/>
          <p:nvPr/>
        </p:nvPicPr>
        <p:blipFill rotWithShape="1">
          <a:blip r:embed="rId5"/>
          <a:srcRect/>
          <a:stretch>
            <a:fillRect/>
          </a:stretch>
        </p:blipFill>
        <p:spPr>
          <a:xfrm rot="5400000">
            <a:off x="3063870" y="1263202"/>
            <a:ext cx="3098014" cy="2323510"/>
          </a:xfrm>
          <a:prstGeom prst="rect">
            <a:avLst/>
          </a:prstGeom>
          <a:noFill/>
          <a:ln>
            <a:noFill/>
          </a:ln>
        </p:spPr>
      </p:pic>
      <p:pic>
        <p:nvPicPr>
          <p:cNvPr id="699" name="Google Shape;699;g2dbc3128875_0_242" descr="Icon&#10;&#10;Description automatically generated"/>
          <p:cNvPicPr preferRelativeResize="0"/>
          <p:nvPr/>
        </p:nvPicPr>
        <p:blipFill rotWithShape="1">
          <a:blip r:embed="rId6"/>
          <a:srcRect/>
          <a:stretch>
            <a:fillRect/>
          </a:stretch>
        </p:blipFill>
        <p:spPr>
          <a:xfrm>
            <a:off x="3570596" y="1397604"/>
            <a:ext cx="551468" cy="551468"/>
          </a:xfrm>
          <a:prstGeom prst="rect">
            <a:avLst/>
          </a:prstGeom>
          <a:noFill/>
          <a:ln>
            <a:noFill/>
          </a:ln>
        </p:spPr>
      </p:pic>
      <p:sp>
        <p:nvSpPr>
          <p:cNvPr id="700" name="Google Shape;700;g2dbc3128875_0_242"/>
          <p:cNvSpPr txBox="1"/>
          <p:nvPr/>
        </p:nvSpPr>
        <p:spPr>
          <a:xfrm>
            <a:off x="878325" y="4639847"/>
            <a:ext cx="10411500" cy="20288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smtClean="0">
                <a:solidFill>
                  <a:schemeClr val="dk1"/>
                </a:solidFill>
                <a:latin typeface="Lucida Sans" panose="020B0602030504020204"/>
                <a:ea typeface="Lucida Sans" panose="020B0602030504020204"/>
                <a:cs typeface="Lucida Sans" panose="020B0602030504020204"/>
                <a:sym typeface="Lucida Sans" panose="020B0602030504020204"/>
              </a:rPr>
              <a:t>Pro: </a:t>
            </a:r>
            <a:endParaRPr dirty="0">
              <a:latin typeface="Lucida Sans" panose="020B0602030504020204"/>
              <a:ea typeface="Lucida Sans" panose="020B0602030504020204"/>
              <a:cs typeface="Lucida Sans" panose="020B0602030504020204"/>
              <a:sym typeface="Lucida Sans" panose="020B0602030504020204"/>
            </a:endParaRPr>
          </a:p>
          <a:p>
            <a:pPr marL="285750" marR="0" lvl="0" indent="-285750" algn="l" rtl="0">
              <a:spcBef>
                <a:spcPts val="0"/>
              </a:spcBef>
              <a:spcAft>
                <a:spcPts val="0"/>
              </a:spcAft>
              <a:buClr>
                <a:schemeClr val="dk1"/>
              </a:buClr>
              <a:buSzPts val="1800"/>
              <a:buFont typeface="Lucida Sans" panose="020B0602030504020204"/>
              <a:buChar char="•"/>
            </a:pPr>
            <a:r>
              <a:rPr lang="ro-RO" sz="1800" dirty="0" smtClean="0">
                <a:solidFill>
                  <a:schemeClr val="dk1"/>
                </a:solidFill>
                <a:latin typeface="Lucida Sans" panose="020B0602030504020204"/>
                <a:ea typeface="Lucida Sans" panose="020B0602030504020204"/>
                <a:cs typeface="Lucida Sans" panose="020B0602030504020204"/>
                <a:sym typeface="Lucida Sans" panose="020B0602030504020204"/>
              </a:rPr>
              <a:t>Opțiune bună pentru copiii foarte mici: acceptate de familie, copilul se uită la îngrijitor, ușoare, ușor de pliat</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l" rtl="0">
              <a:spcBef>
                <a:spcPts val="0"/>
              </a:spcBef>
              <a:spcAft>
                <a:spcPts val="0"/>
              </a:spcAft>
              <a:buNone/>
            </a:pPr>
            <a:r>
              <a:rPr lang="en-US" sz="1800" b="1" dirty="0" smtClean="0">
                <a:solidFill>
                  <a:schemeClr val="dk1"/>
                </a:solidFill>
                <a:latin typeface="Lucida Sans" panose="020B0602030504020204"/>
                <a:ea typeface="Lucida Sans" panose="020B0602030504020204"/>
                <a:cs typeface="Lucida Sans" panose="020B0602030504020204"/>
                <a:sym typeface="Lucida Sans" panose="020B0602030504020204"/>
              </a:rPr>
              <a:t>Con</a:t>
            </a:r>
            <a:r>
              <a:rPr lang="ro-RO" sz="1800" b="1" dirty="0" smtClean="0">
                <a:solidFill>
                  <a:schemeClr val="dk1"/>
                </a:solidFill>
                <a:latin typeface="Lucida Sans" panose="020B0602030504020204"/>
                <a:ea typeface="Lucida Sans" panose="020B0602030504020204"/>
                <a:cs typeface="Lucida Sans" panose="020B0602030504020204"/>
                <a:sym typeface="Lucida Sans" panose="020B0602030504020204"/>
              </a:rPr>
              <a:t>tra</a:t>
            </a:r>
            <a:r>
              <a:rPr lang="en-US" sz="1800" b="1" dirty="0" smtClean="0">
                <a:solidFill>
                  <a:schemeClr val="dk1"/>
                </a:solidFill>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285750" marR="0" lvl="0" indent="-285750" algn="l" rtl="0">
              <a:spcBef>
                <a:spcPts val="0"/>
              </a:spcBef>
              <a:spcAft>
                <a:spcPts val="0"/>
              </a:spcAft>
              <a:buClr>
                <a:schemeClr val="dk1"/>
              </a:buClr>
              <a:buSzPts val="1800"/>
              <a:buFont typeface="Lucida Sans" panose="020B0602030504020204"/>
              <a:buChar char="•"/>
            </a:pPr>
            <a:r>
              <a:rPr lang="ro-RO" sz="1800" dirty="0" smtClean="0">
                <a:solidFill>
                  <a:schemeClr val="dk1"/>
                </a:solidFill>
                <a:latin typeface="Lucida Sans" panose="020B0602030504020204"/>
                <a:ea typeface="Lucida Sans" panose="020B0602030504020204"/>
                <a:cs typeface="Lucida Sans" panose="020B0602030504020204"/>
                <a:sym typeface="Lucida Sans" panose="020B0602030504020204"/>
              </a:rPr>
              <a:t>Mobilitate redusă, adaptări ale șezutului minime</a:t>
            </a:r>
            <a:r>
              <a:rPr lang="en-US" sz="1800" dirty="0" smtClean="0">
                <a:solidFill>
                  <a:schemeClr val="dk1"/>
                </a:solidFill>
                <a:latin typeface="Lucida Sans" panose="020B0602030504020204"/>
                <a:ea typeface="Lucida Sans" panose="020B0602030504020204"/>
                <a:cs typeface="Lucida Sans" panose="020B0602030504020204"/>
                <a:sym typeface="Lucida Sans" panose="020B0602030504020204"/>
              </a:rPr>
              <a:t>,</a:t>
            </a:r>
            <a:r>
              <a:rPr lang="ro-RO" sz="1800" dirty="0" smtClean="0">
                <a:solidFill>
                  <a:schemeClr val="dk1"/>
                </a:solidFill>
                <a:latin typeface="Lucida Sans" panose="020B0602030504020204"/>
                <a:ea typeface="Lucida Sans" panose="020B0602030504020204"/>
                <a:cs typeface="Lucida Sans" panose="020B0602030504020204"/>
                <a:sym typeface="Lucida Sans" panose="020B0602030504020204"/>
              </a:rPr>
              <a:t> promovează înclinarea posterioară a pelvisului, trebuie schimbate odată cu creșterea</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l" rtl="0">
              <a:spcBef>
                <a:spcPts val="0"/>
              </a:spcBef>
              <a:spcAft>
                <a:spcPts val="0"/>
              </a:spcAft>
              <a:buNone/>
            </a:pPr>
            <a:endParaRPr sz="1800" dirty="0">
              <a:solidFill>
                <a:schemeClr val="dk1"/>
              </a:solidFill>
              <a:latin typeface="Arial" panose="020B0604020202020204"/>
              <a:ea typeface="Arial" panose="020B0604020202020204"/>
              <a:cs typeface="Arial" panose="020B0604020202020204"/>
              <a:sym typeface="Arial" panose="020B0604020202020204"/>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pic>
        <p:nvPicPr>
          <p:cNvPr id="705" name="Google Shape;705;g2dbc3128875_0_254" descr="Limitations in Pediatric Manual Wheelchair Options"/>
          <p:cNvPicPr preferRelativeResize="0"/>
          <p:nvPr/>
        </p:nvPicPr>
        <p:blipFill rotWithShape="1">
          <a:blip r:embed="rId1"/>
          <a:srcRect l="8897" r="17626"/>
          <a:stretch>
            <a:fillRect/>
          </a:stretch>
        </p:blipFill>
        <p:spPr>
          <a:xfrm>
            <a:off x="804757" y="601801"/>
            <a:ext cx="2965061" cy="5655973"/>
          </a:xfrm>
          <a:prstGeom prst="rect">
            <a:avLst/>
          </a:prstGeom>
          <a:noFill/>
          <a:ln>
            <a:noFill/>
          </a:ln>
        </p:spPr>
      </p:pic>
      <p:pic>
        <p:nvPicPr>
          <p:cNvPr id="706" name="Google Shape;706;g2dbc3128875_0_254" descr="The Appropriate Wheelchair for a Child with CP | Loh Medical"/>
          <p:cNvPicPr preferRelativeResize="0"/>
          <p:nvPr/>
        </p:nvPicPr>
        <p:blipFill rotWithShape="1">
          <a:blip r:embed="rId2"/>
          <a:srcRect l="32989" r="432"/>
          <a:stretch>
            <a:fillRect/>
          </a:stretch>
        </p:blipFill>
        <p:spPr>
          <a:xfrm>
            <a:off x="3838071" y="601801"/>
            <a:ext cx="2985696" cy="5655974"/>
          </a:xfrm>
          <a:prstGeom prst="rect">
            <a:avLst/>
          </a:prstGeom>
          <a:noFill/>
          <a:ln>
            <a:noFill/>
          </a:ln>
        </p:spPr>
      </p:pic>
      <p:sp>
        <p:nvSpPr>
          <p:cNvPr id="707" name="Google Shape;707;g2dbc3128875_0_254"/>
          <p:cNvSpPr txBox="1">
            <a:spLocks noGrp="1"/>
          </p:cNvSpPr>
          <p:nvPr>
            <p:ph type="title"/>
          </p:nvPr>
        </p:nvSpPr>
        <p:spPr>
          <a:xfrm>
            <a:off x="8045692" y="1257589"/>
            <a:ext cx="3504600" cy="4255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ro-RO" dirty="0" smtClean="0">
                <a:latin typeface="Lucida Sans" panose="020B0602030504020204"/>
                <a:ea typeface="Lucida Sans" panose="020B0602030504020204"/>
                <a:cs typeface="Lucida Sans" panose="020B0602030504020204"/>
                <a:sym typeface="Lucida Sans" panose="020B0602030504020204"/>
              </a:rPr>
              <a:t>Scaunele rulante manuale dependente </a:t>
            </a:r>
            <a:r>
              <a:rPr lang="en-US" dirty="0" err="1" smtClean="0">
                <a:latin typeface="Lucida Sans" panose="020B0602030504020204"/>
                <a:ea typeface="Lucida Sans" panose="020B0602030504020204"/>
                <a:cs typeface="Lucida Sans" panose="020B0602030504020204"/>
                <a:sym typeface="Lucida Sans" panose="020B0602030504020204"/>
              </a:rPr>
              <a:t>vs</a:t>
            </a:r>
            <a:r>
              <a:rPr lang="en-US" dirty="0" smtClean="0">
                <a:latin typeface="Lucida Sans" panose="020B0602030504020204"/>
                <a:ea typeface="Lucida Sans" panose="020B0602030504020204"/>
                <a:cs typeface="Lucida Sans" panose="020B0602030504020204"/>
                <a:sym typeface="Lucida Sans" panose="020B0602030504020204"/>
              </a:rPr>
              <a:t> </a:t>
            </a:r>
            <a:r>
              <a:rPr lang="ro-RO" dirty="0" smtClean="0">
                <a:latin typeface="Lucida Sans" panose="020B0602030504020204"/>
                <a:ea typeface="Lucida Sans" panose="020B0602030504020204"/>
                <a:cs typeface="Lucida Sans" panose="020B0602030504020204"/>
                <a:sym typeface="Lucida Sans" panose="020B0602030504020204"/>
              </a:rPr>
              <a:t>cele cu autopropulsie</a:t>
            </a:r>
            <a:endParaRPr dirty="0">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g2dbc3128875_0_260"/>
          <p:cNvSpPr txBox="1">
            <a:spLocks noGrp="1"/>
          </p:cNvSpPr>
          <p:nvPr>
            <p:ph type="title"/>
          </p:nvPr>
        </p:nvSpPr>
        <p:spPr>
          <a:xfrm>
            <a:off x="609521" y="4386073"/>
            <a:ext cx="10922100" cy="13179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600"/>
              <a:buFont typeface="Play"/>
              <a:buNone/>
            </a:pPr>
            <a:r>
              <a:rPr lang="ro-RO" sz="6600" dirty="0" smtClean="0">
                <a:solidFill>
                  <a:schemeClr val="dk1"/>
                </a:solidFill>
                <a:latin typeface="Lucida Sans" panose="020B0602030504020204"/>
                <a:ea typeface="Lucida Sans" panose="020B0602030504020204"/>
                <a:cs typeface="Lucida Sans" panose="020B0602030504020204"/>
                <a:sym typeface="Lucida Sans" panose="020B0602030504020204"/>
              </a:rPr>
              <a:t>Scaunele rulante electrice</a:t>
            </a:r>
            <a:endParaRPr dirty="0">
              <a:latin typeface="Lucida Sans" panose="020B0602030504020204"/>
              <a:ea typeface="Lucida Sans" panose="020B0602030504020204"/>
              <a:cs typeface="Lucida Sans" panose="020B0602030504020204"/>
              <a:sym typeface="Lucida Sans" panose="020B0602030504020204"/>
            </a:endParaRPr>
          </a:p>
        </p:txBody>
      </p:sp>
      <p:pic>
        <p:nvPicPr>
          <p:cNvPr id="714" name="Google Shape;714;g2dbc3128875_0_260" descr="A picture containing person, indoor, sitting, person&#10;&#10;Description automatically generated"/>
          <p:cNvPicPr preferRelativeResize="0"/>
          <p:nvPr/>
        </p:nvPicPr>
        <p:blipFill rotWithShape="1">
          <a:blip r:embed="rId1"/>
          <a:srcRect t="2883" b="2892"/>
          <a:stretch>
            <a:fillRect/>
          </a:stretch>
        </p:blipFill>
        <p:spPr>
          <a:xfrm rot="5400000">
            <a:off x="-625103" y="625102"/>
            <a:ext cx="4258344" cy="3008140"/>
          </a:xfrm>
          <a:prstGeom prst="rect">
            <a:avLst/>
          </a:prstGeom>
          <a:noFill/>
          <a:ln>
            <a:noFill/>
          </a:ln>
        </p:spPr>
      </p:pic>
      <p:pic>
        <p:nvPicPr>
          <p:cNvPr id="715" name="Google Shape;715;g2dbc3128875_0_260" descr="Disability People - Lessons - Blendspace"/>
          <p:cNvPicPr preferRelativeResize="0"/>
          <p:nvPr/>
        </p:nvPicPr>
        <p:blipFill rotWithShape="1">
          <a:blip r:embed="rId2"/>
          <a:srcRect r="3614"/>
          <a:stretch>
            <a:fillRect/>
          </a:stretch>
        </p:blipFill>
        <p:spPr>
          <a:xfrm>
            <a:off x="3060859" y="10"/>
            <a:ext cx="3008139" cy="4262072"/>
          </a:xfrm>
          <a:prstGeom prst="rect">
            <a:avLst/>
          </a:prstGeom>
          <a:noFill/>
          <a:ln>
            <a:noFill/>
          </a:ln>
        </p:spPr>
      </p:pic>
      <p:pic>
        <p:nvPicPr>
          <p:cNvPr id="716" name="Google Shape;716;g2dbc3128875_0_260" descr="A picture containing person, person, table, holding&#10;&#10;Description automatically generated"/>
          <p:cNvPicPr preferRelativeResize="0"/>
          <p:nvPr/>
        </p:nvPicPr>
        <p:blipFill rotWithShape="1">
          <a:blip r:embed="rId3"/>
          <a:srcRect b="5864"/>
          <a:stretch>
            <a:fillRect/>
          </a:stretch>
        </p:blipFill>
        <p:spPr>
          <a:xfrm rot="5400000">
            <a:off x="5494668" y="627051"/>
            <a:ext cx="4262083" cy="3007981"/>
          </a:xfrm>
          <a:prstGeom prst="rect">
            <a:avLst/>
          </a:prstGeom>
          <a:noFill/>
          <a:ln>
            <a:noFill/>
          </a:ln>
        </p:spPr>
      </p:pic>
      <p:pic>
        <p:nvPicPr>
          <p:cNvPr id="717" name="Google Shape;717;g2dbc3128875_0_260" descr="A group of people sitting on a motorcycle&#10;&#10;Description automatically generated"/>
          <p:cNvPicPr preferRelativeResize="0">
            <a:picLocks noGrp="1"/>
          </p:cNvPicPr>
          <p:nvPr>
            <p:ph type="body" idx="1"/>
          </p:nvPr>
        </p:nvPicPr>
        <p:blipFill rotWithShape="1">
          <a:blip r:embed="rId4"/>
          <a:srcRect l="27443" r="19607"/>
          <a:stretch>
            <a:fillRect/>
          </a:stretch>
        </p:blipFill>
        <p:spPr>
          <a:xfrm>
            <a:off x="9182419" y="10"/>
            <a:ext cx="3008100" cy="4262100"/>
          </a:xfrm>
          <a:prstGeom prst="rect">
            <a:avLst/>
          </a:prstGeom>
          <a:noFill/>
          <a:ln>
            <a:noFill/>
          </a:ln>
        </p:spPr>
      </p:pic>
      <p:pic>
        <p:nvPicPr>
          <p:cNvPr id="718" name="Google Shape;718;g2dbc3128875_0_260" descr="Icon&#10;&#10;Description automatically generated"/>
          <p:cNvPicPr preferRelativeResize="0"/>
          <p:nvPr/>
        </p:nvPicPr>
        <p:blipFill rotWithShape="1">
          <a:blip r:embed="rId5"/>
          <a:srcRect/>
          <a:stretch>
            <a:fillRect/>
          </a:stretch>
        </p:blipFill>
        <p:spPr>
          <a:xfrm>
            <a:off x="9200603" y="1351847"/>
            <a:ext cx="499673" cy="499673"/>
          </a:xfrm>
          <a:prstGeom prst="rect">
            <a:avLst/>
          </a:prstGeom>
          <a:noFill/>
          <a:ln>
            <a:noFill/>
          </a:ln>
        </p:spPr>
      </p:pic>
      <p:pic>
        <p:nvPicPr>
          <p:cNvPr id="719" name="Google Shape;719;g2dbc3128875_0_260" descr="Icon&#10;&#10;Description automatically generated"/>
          <p:cNvPicPr preferRelativeResize="0"/>
          <p:nvPr/>
        </p:nvPicPr>
        <p:blipFill rotWithShape="1">
          <a:blip r:embed="rId5"/>
          <a:srcRect/>
          <a:stretch>
            <a:fillRect/>
          </a:stretch>
        </p:blipFill>
        <p:spPr>
          <a:xfrm>
            <a:off x="11310402" y="1234195"/>
            <a:ext cx="499673" cy="49967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pic>
        <p:nvPicPr>
          <p:cNvPr id="724" name="Google Shape;724;g2dbc3128875_0_271"/>
          <p:cNvPicPr preferRelativeResize="0"/>
          <p:nvPr/>
        </p:nvPicPr>
        <p:blipFill rotWithShape="1">
          <a:blip r:embed="rId1"/>
          <a:srcRect l="418" t="44693" r="27352" b="1652"/>
          <a:stretch>
            <a:fillRect/>
          </a:stretch>
        </p:blipFill>
        <p:spPr>
          <a:xfrm>
            <a:off x="1626725" y="1826325"/>
            <a:ext cx="8453040" cy="3532877"/>
          </a:xfrm>
          <a:prstGeom prst="rect">
            <a:avLst/>
          </a:prstGeom>
          <a:noFill/>
          <a:ln>
            <a:noFill/>
          </a:ln>
        </p:spPr>
      </p:pic>
      <p:sp>
        <p:nvSpPr>
          <p:cNvPr id="725" name="Google Shape;725;g2dbc3128875_0_271"/>
          <p:cNvSpPr txBox="1"/>
          <p:nvPr/>
        </p:nvSpPr>
        <p:spPr>
          <a:xfrm>
            <a:off x="2420152" y="131513"/>
            <a:ext cx="7445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ro-RO" sz="4800" dirty="0" smtClean="0">
                <a:solidFill>
                  <a:schemeClr val="dk1"/>
                </a:solidFill>
                <a:latin typeface="Lucida Sans" panose="020B0602030504020204"/>
                <a:ea typeface="Lucida Sans" panose="020B0602030504020204"/>
                <a:cs typeface="Lucida Sans" panose="020B0602030504020204"/>
                <a:sym typeface="Lucida Sans" panose="020B0602030504020204"/>
              </a:rPr>
              <a:t>SĂ MERGEM</a:t>
            </a:r>
            <a:r>
              <a:rPr lang="en-US" sz="4800" dirty="0" smtClean="0">
                <a:solidFill>
                  <a:schemeClr val="lt1"/>
                </a:solidFill>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4"/>
                                        </p:tgtEl>
                                        <p:attrNameLst>
                                          <p:attrName>style.visibility</p:attrName>
                                        </p:attrNameLst>
                                      </p:cBhvr>
                                      <p:to>
                                        <p:strVal val="visible"/>
                                      </p:to>
                                    </p:set>
                                    <p:animEffect transition="in" filter="fade">
                                      <p:cBhvr>
                                        <p:cTn id="7" dur="5000"/>
                                        <p:tgtEl>
                                          <p:spTgt spid="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g2d20a833953_0_105"/>
          <p:cNvSpPr txBox="1">
            <a:spLocks noGrp="1"/>
          </p:cNvSpPr>
          <p:nvPr>
            <p:ph type="title"/>
          </p:nvPr>
        </p:nvSpPr>
        <p:spPr>
          <a:xfrm>
            <a:off x="609520" y="189434"/>
            <a:ext cx="10971300" cy="798900"/>
          </a:xfrm>
          <a:prstGeom prst="rect">
            <a:avLst/>
          </a:prstGeom>
          <a:noFill/>
          <a:ln>
            <a:noFill/>
          </a:ln>
        </p:spPr>
        <p:txBody>
          <a:bodyPr spcFirstLastPara="1" wrap="square" lIns="99550" tIns="49775" rIns="99550" bIns="49775" anchor="ctr" anchorCtr="0">
            <a:normAutofit/>
          </a:bodyPr>
          <a:lstStyle/>
          <a:p>
            <a:pPr marL="0" lvl="0" indent="0" algn="l" rtl="0">
              <a:lnSpc>
                <a:spcPct val="100000"/>
              </a:lnSpc>
              <a:spcBef>
                <a:spcPts val="0"/>
              </a:spcBef>
              <a:spcAft>
                <a:spcPts val="0"/>
              </a:spcAft>
              <a:buClr>
                <a:schemeClr val="lt1"/>
              </a:buClr>
              <a:buSzPts val="4000"/>
              <a:buFont typeface="Calibri" panose="020F0502020204030204"/>
              <a:buNone/>
            </a:pPr>
            <a:r>
              <a:rPr lang="ro-RO" dirty="0" smtClean="0">
                <a:latin typeface="Lucida Sans" panose="020B0602030504020204"/>
                <a:ea typeface="Lucida Sans" panose="020B0602030504020204"/>
                <a:cs typeface="Lucida Sans" panose="020B0602030504020204"/>
                <a:sym typeface="Lucida Sans" panose="020B0602030504020204"/>
              </a:rPr>
              <a:t>Joaca </a:t>
            </a:r>
            <a:r>
              <a:rPr lang="ro-RO" dirty="0" smtClean="0">
                <a:latin typeface="Lucida Sans" panose="020B0602030504020204"/>
                <a:ea typeface="Lucida Sans" panose="020B0602030504020204"/>
                <a:cs typeface="Lucida Sans" panose="020B0602030504020204"/>
                <a:sym typeface="Lucida Sans" panose="020B0602030504020204"/>
              </a:rPr>
              <a:t>afară oferă oportunități</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731" name="Google Shape;731;g2d20a833953_0_105"/>
          <p:cNvSpPr txBox="1">
            <a:spLocks noGrp="1"/>
          </p:cNvSpPr>
          <p:nvPr>
            <p:ph type="body" idx="1"/>
          </p:nvPr>
        </p:nvSpPr>
        <p:spPr>
          <a:xfrm>
            <a:off x="285125" y="1326950"/>
            <a:ext cx="11295600" cy="4983300"/>
          </a:xfrm>
          <a:prstGeom prst="rect">
            <a:avLst/>
          </a:prstGeom>
          <a:noFill/>
          <a:ln>
            <a:noFill/>
          </a:ln>
        </p:spPr>
        <p:txBody>
          <a:bodyPr spcFirstLastPara="1" wrap="square" lIns="99550" tIns="49775" rIns="99550" bIns="49775" anchor="t" anchorCtr="0">
            <a:normAutofit/>
          </a:bodyPr>
          <a:lstStyle/>
          <a:p>
            <a:pPr marL="457200" lvl="0" indent="-228600" algn="l" rtl="0">
              <a:lnSpc>
                <a:spcPct val="100000"/>
              </a:lnSpc>
              <a:spcBef>
                <a:spcPts val="800"/>
              </a:spcBef>
              <a:spcAft>
                <a:spcPts val="0"/>
              </a:spcAft>
              <a:buSzPts val="2000"/>
              <a:buFont typeface="Lucida Sans" panose="020B0602030504020204"/>
              <a:buChar char="•"/>
            </a:pP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Mișcare – alergat, cățărat, dat în leagăn, rostogolit, sărit, țopăit, mersul pe bicicletă/trotinetă</a:t>
            </a:r>
            <a:r>
              <a:rPr lang="ro-RO" sz="2400" i="0" dirty="0" smtClean="0">
                <a:solidFill>
                  <a:srgbClr val="000000"/>
                </a:solidFill>
                <a:latin typeface="Lucida Sans" panose="020B0602030504020204"/>
                <a:ea typeface="Lucida Sans" panose="020B0602030504020204"/>
                <a:cs typeface="Lucida Sans" panose="020B0602030504020204"/>
                <a:sym typeface="Lucida Sans" panose="020B0602030504020204"/>
              </a:rPr>
              <a:t>, călărit.</a:t>
            </a:r>
            <a:endParaRPr lang="ro-RO" sz="2400" i="0" dirty="0" smtClean="0">
              <a:solidFill>
                <a:srgbClr val="000000"/>
              </a:solidFill>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800"/>
              </a:spcBef>
              <a:spcAft>
                <a:spcPts val="0"/>
              </a:spcAft>
              <a:buSzPts val="2000"/>
              <a:buFont typeface="Lucida Sans" panose="020B0602030504020204"/>
              <a:buChar char="•"/>
            </a:pPr>
            <a:r>
              <a:rPr lang="en-US" sz="2400" i="0" dirty="0" err="1" smtClean="0">
                <a:solidFill>
                  <a:srgbClr val="000000"/>
                </a:solidFill>
                <a:latin typeface="Lucida Sans" panose="020B0602030504020204"/>
                <a:ea typeface="Lucida Sans" panose="020B0602030504020204"/>
                <a:cs typeface="Lucida Sans" panose="020B0602030504020204"/>
                <a:sym typeface="Lucida Sans" panose="020B0602030504020204"/>
              </a:rPr>
              <a:t>Explora</a:t>
            </a:r>
            <a:r>
              <a:rPr lang="ro-RO" sz="2400" i="0" dirty="0" smtClean="0">
                <a:solidFill>
                  <a:srgbClr val="000000"/>
                </a:solidFill>
                <a:latin typeface="Lucida Sans" panose="020B0602030504020204"/>
                <a:ea typeface="Lucida Sans" panose="020B0602030504020204"/>
                <a:cs typeface="Lucida Sans" panose="020B0602030504020204"/>
                <a:sym typeface="Lucida Sans" panose="020B0602030504020204"/>
              </a:rPr>
              <a:t>re</a:t>
            </a:r>
            <a:r>
              <a:rPr lang="en-US" sz="2400" i="0" dirty="0" smtClean="0">
                <a:solidFill>
                  <a:srgbClr val="000000"/>
                </a:solidFill>
                <a:latin typeface="Lucida Sans" panose="020B0602030504020204"/>
                <a:ea typeface="Lucida Sans" panose="020B0602030504020204"/>
                <a:cs typeface="Lucida Sans" panose="020B0602030504020204"/>
                <a:sym typeface="Lucida Sans" panose="020B0602030504020204"/>
              </a:rPr>
              <a:t>: </a:t>
            </a:r>
            <a:r>
              <a:rPr lang="ro-RO" altLang="en-US" sz="2400" i="0" dirty="0" smtClean="0">
                <a:solidFill>
                  <a:srgbClr val="000000"/>
                </a:solidFill>
                <a:latin typeface="Lucida Sans" panose="020B0602030504020204"/>
                <a:ea typeface="Lucida Sans" panose="020B0602030504020204"/>
                <a:cs typeface="Lucida Sans" panose="020B0602030504020204"/>
                <a:sym typeface="Lucida Sans" panose="020B0602030504020204"/>
              </a:rPr>
              <a:t>l</a:t>
            </a:r>
            <a:r>
              <a:rPr lang="ro-RO" sz="2400" i="0" dirty="0" smtClean="0">
                <a:solidFill>
                  <a:srgbClr val="000000"/>
                </a:solidFill>
                <a:latin typeface="Lucida Sans" panose="020B0602030504020204"/>
                <a:ea typeface="Lucida Sans" panose="020B0602030504020204"/>
                <a:cs typeface="Lucida Sans" panose="020B0602030504020204"/>
                <a:sym typeface="Lucida Sans" panose="020B0602030504020204"/>
              </a:rPr>
              <a:t>ibertate în spații mari, volum și gălăgie.</a:t>
            </a:r>
            <a:endParaRPr dirty="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0"/>
              </a:spcBef>
              <a:spcAft>
                <a:spcPts val="0"/>
              </a:spcAft>
              <a:buSzPts val="2000"/>
              <a:buFont typeface="Lucida Sans" panose="020B0602030504020204"/>
              <a:buChar char="•"/>
            </a:pP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L</a:t>
            </a: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imbaj</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 </a:t>
            </a:r>
            <a:r>
              <a:rPr lang="en-US" sz="2400" i="0" u="none" strike="noStrike" dirty="0">
                <a:solidFill>
                  <a:srgbClr val="000000"/>
                </a:solidFill>
                <a:latin typeface="Lucida Sans" panose="020B0602030504020204"/>
                <a:ea typeface="Lucida Sans" panose="020B0602030504020204"/>
                <a:cs typeface="Lucida Sans" panose="020B0602030504020204"/>
                <a:sym typeface="Lucida Sans" panose="020B0602030504020204"/>
              </a:rPr>
              <a:t>– </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c</a:t>
            </a: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ulori</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 s</a:t>
            </a: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unete</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 m</a:t>
            </a: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ișcare</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 (</a:t>
            </a:r>
            <a:r>
              <a:rPr lang="ro-RO" sz="2400" i="0" dirty="0" smtClean="0">
                <a:solidFill>
                  <a:srgbClr val="000000"/>
                </a:solidFill>
                <a:latin typeface="Lucida Sans" panose="020B0602030504020204"/>
                <a:ea typeface="Lucida Sans" panose="020B0602030504020204"/>
                <a:cs typeface="Lucida Sans" panose="020B0602030504020204"/>
                <a:sym typeface="Lucida Sans" panose="020B0602030504020204"/>
              </a:rPr>
              <a:t>sub, deasupra, în jur</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a:t>
            </a: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 sus, jos</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 </a:t>
            </a:r>
            <a:endParaRPr sz="2400" i="0" dirty="0">
              <a:solidFill>
                <a:srgbClr val="000000"/>
              </a:solidFill>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1200"/>
              </a:spcBef>
              <a:spcAft>
                <a:spcPts val="0"/>
              </a:spcAft>
              <a:buClr>
                <a:srgbClr val="17564E"/>
              </a:buClr>
              <a:buSzPts val="2000"/>
              <a:buNone/>
            </a:pPr>
            <a:endParaRPr dirty="0"/>
          </a:p>
        </p:txBody>
      </p:sp>
      <p:pic>
        <p:nvPicPr>
          <p:cNvPr id="732" name="Google Shape;732;g2d20a833953_0_105" descr="Free Child Climbing photo and picture"/>
          <p:cNvPicPr preferRelativeResize="0"/>
          <p:nvPr/>
        </p:nvPicPr>
        <p:blipFill rotWithShape="1">
          <a:blip r:embed="rId1"/>
          <a:srcRect/>
          <a:stretch>
            <a:fillRect/>
          </a:stretch>
        </p:blipFill>
        <p:spPr>
          <a:xfrm>
            <a:off x="5225601" y="3689251"/>
            <a:ext cx="2054126" cy="2620999"/>
          </a:xfrm>
          <a:prstGeom prst="rect">
            <a:avLst/>
          </a:prstGeom>
          <a:noFill/>
          <a:ln>
            <a:noFill/>
          </a:ln>
        </p:spPr>
      </p:pic>
      <p:pic>
        <p:nvPicPr>
          <p:cNvPr id="733" name="Google Shape;733;g2d20a833953_0_105" descr="Free Climb Climbing Frame photo and picture"/>
          <p:cNvPicPr preferRelativeResize="0"/>
          <p:nvPr/>
        </p:nvPicPr>
        <p:blipFill rotWithShape="1">
          <a:blip r:embed="rId2"/>
          <a:srcRect/>
          <a:stretch>
            <a:fillRect/>
          </a:stretch>
        </p:blipFill>
        <p:spPr>
          <a:xfrm>
            <a:off x="0" y="4238575"/>
            <a:ext cx="1960150" cy="2621000"/>
          </a:xfrm>
          <a:prstGeom prst="rect">
            <a:avLst/>
          </a:prstGeom>
          <a:noFill/>
          <a:ln>
            <a:noFill/>
          </a:ln>
        </p:spPr>
      </p:pic>
      <p:pic>
        <p:nvPicPr>
          <p:cNvPr id="734" name="Google Shape;734;g2d20a833953_0_105" descr="a little girl standing on a rock next to a body of water"/>
          <p:cNvPicPr preferRelativeResize="0"/>
          <p:nvPr/>
        </p:nvPicPr>
        <p:blipFill rotWithShape="1">
          <a:blip r:embed="rId3"/>
          <a:srcRect/>
          <a:stretch>
            <a:fillRect/>
          </a:stretch>
        </p:blipFill>
        <p:spPr>
          <a:xfrm>
            <a:off x="1286525" y="3728625"/>
            <a:ext cx="1522925" cy="1874275"/>
          </a:xfrm>
          <a:prstGeom prst="rect">
            <a:avLst/>
          </a:prstGeom>
          <a:noFill/>
          <a:ln>
            <a:noFill/>
          </a:ln>
        </p:spPr>
      </p:pic>
      <p:pic>
        <p:nvPicPr>
          <p:cNvPr id="735" name="Google Shape;735;g2d20a833953_0_105" title="New school year, new school &gt; Air Combat Command &gt; Article Display"/>
          <p:cNvPicPr preferRelativeResize="0"/>
          <p:nvPr/>
        </p:nvPicPr>
        <p:blipFill>
          <a:blip r:embed="rId4"/>
          <a:stretch>
            <a:fillRect/>
          </a:stretch>
        </p:blipFill>
        <p:spPr>
          <a:xfrm>
            <a:off x="2591250" y="4985300"/>
            <a:ext cx="2822705" cy="187427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g2d20a833953_0_113"/>
          <p:cNvSpPr txBox="1">
            <a:spLocks noGrp="1"/>
          </p:cNvSpPr>
          <p:nvPr>
            <p:ph type="title"/>
          </p:nvPr>
        </p:nvSpPr>
        <p:spPr>
          <a:xfrm>
            <a:off x="609520" y="189434"/>
            <a:ext cx="10971300" cy="798900"/>
          </a:xfrm>
          <a:prstGeom prst="rect">
            <a:avLst/>
          </a:prstGeom>
          <a:noFill/>
          <a:ln>
            <a:noFill/>
          </a:ln>
        </p:spPr>
        <p:txBody>
          <a:bodyPr spcFirstLastPara="1" wrap="square" lIns="99550" tIns="49775" rIns="99550" bIns="49775" anchor="ctr" anchorCtr="0">
            <a:normAutofit/>
          </a:bodyPr>
          <a:lstStyle/>
          <a:p>
            <a:pPr marL="0" lvl="0" indent="0" algn="l" rtl="0">
              <a:lnSpc>
                <a:spcPct val="100000"/>
              </a:lnSpc>
              <a:spcBef>
                <a:spcPts val="0"/>
              </a:spcBef>
              <a:spcAft>
                <a:spcPts val="0"/>
              </a:spcAft>
              <a:buClr>
                <a:schemeClr val="lt1"/>
              </a:buClr>
              <a:buSzPts val="4000"/>
              <a:buFont typeface="Calibri" panose="020F0502020204030204"/>
              <a:buNone/>
            </a:pPr>
            <a:r>
              <a:rPr lang="ro-RO" dirty="0" smtClean="0">
                <a:latin typeface="Lucida Sans" panose="020B0602030504020204"/>
                <a:ea typeface="Lucida Sans" panose="020B0602030504020204"/>
                <a:cs typeface="Lucida Sans" panose="020B0602030504020204"/>
                <a:sym typeface="Lucida Sans" panose="020B0602030504020204"/>
              </a:rPr>
              <a:t>Joaca </a:t>
            </a:r>
            <a:r>
              <a:rPr lang="ro-RO" dirty="0" smtClean="0">
                <a:latin typeface="Lucida Sans" panose="020B0602030504020204"/>
                <a:ea typeface="Lucida Sans" panose="020B0602030504020204"/>
                <a:cs typeface="Lucida Sans" panose="020B0602030504020204"/>
                <a:sym typeface="Lucida Sans" panose="020B0602030504020204"/>
              </a:rPr>
              <a:t>afară oferă oportunități</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741" name="Google Shape;741;g2d20a833953_0_113"/>
          <p:cNvSpPr txBox="1">
            <a:spLocks noGrp="1"/>
          </p:cNvSpPr>
          <p:nvPr>
            <p:ph type="body" idx="1"/>
          </p:nvPr>
        </p:nvSpPr>
        <p:spPr>
          <a:xfrm>
            <a:off x="301575" y="1288175"/>
            <a:ext cx="9754500" cy="4824600"/>
          </a:xfrm>
          <a:prstGeom prst="rect">
            <a:avLst/>
          </a:prstGeom>
          <a:noFill/>
          <a:ln>
            <a:noFill/>
          </a:ln>
        </p:spPr>
        <p:txBody>
          <a:bodyPr spcFirstLastPara="1" wrap="square" lIns="99550" tIns="49775" rIns="99550" bIns="49775" anchor="t" anchorCtr="0">
            <a:normAutofit/>
          </a:bodyPr>
          <a:lstStyle/>
          <a:p>
            <a:pPr marL="571500" lvl="0" indent="-336550" algn="l" rtl="0">
              <a:lnSpc>
                <a:spcPct val="100000"/>
              </a:lnSpc>
              <a:spcBef>
                <a:spcPts val="800"/>
              </a:spcBef>
              <a:spcAft>
                <a:spcPts val="0"/>
              </a:spcAft>
              <a:buSzPts val="1900"/>
              <a:buFont typeface="Arial" panose="020B0604020202020204"/>
              <a:buChar char="•"/>
            </a:pPr>
            <a:r>
              <a:rPr lang="ro-RO" sz="2300" i="0" dirty="0" smtClean="0">
                <a:solidFill>
                  <a:srgbClr val="000000"/>
                </a:solidFill>
                <a:latin typeface="Arial" panose="020B0604020202020204"/>
                <a:ea typeface="Arial" panose="020B0604020202020204"/>
                <a:cs typeface="Arial" panose="020B0604020202020204"/>
                <a:sym typeface="Arial" panose="020B0604020202020204"/>
              </a:rPr>
              <a:t>Îmbunătățirea abilităților motorii, forței, coordonării bilaterale, echilibrului, mobilității.</a:t>
            </a:r>
            <a:endParaRPr sz="2300" dirty="0">
              <a:latin typeface="Arial" panose="020B0604020202020204"/>
              <a:ea typeface="Arial" panose="020B0604020202020204"/>
              <a:cs typeface="Arial" panose="020B0604020202020204"/>
              <a:sym typeface="Arial" panose="020B0604020202020204"/>
            </a:endParaRPr>
          </a:p>
          <a:p>
            <a:pPr marL="571500" lvl="0" indent="-336550" algn="l" rtl="0">
              <a:lnSpc>
                <a:spcPct val="100000"/>
              </a:lnSpc>
              <a:spcBef>
                <a:spcPts val="800"/>
              </a:spcBef>
              <a:spcAft>
                <a:spcPts val="0"/>
              </a:spcAft>
              <a:buSzPts val="1900"/>
              <a:buFont typeface="Arial" panose="020B0604020202020204"/>
              <a:buChar char="•"/>
            </a:pPr>
            <a:r>
              <a:rPr lang="ro-RO" sz="2300" i="0" dirty="0" smtClean="0">
                <a:solidFill>
                  <a:srgbClr val="000000"/>
                </a:solidFill>
                <a:latin typeface="Arial" panose="020B0604020202020204"/>
                <a:ea typeface="Arial" panose="020B0604020202020204"/>
                <a:cs typeface="Arial" panose="020B0604020202020204"/>
                <a:sym typeface="Arial" panose="020B0604020202020204"/>
              </a:rPr>
              <a:t>Explorare senzorială</a:t>
            </a:r>
            <a:r>
              <a:rPr lang="en-US" sz="2300" b="0" i="0" u="none" strike="noStrike" dirty="0" smtClean="0">
                <a:solidFill>
                  <a:srgbClr val="000000"/>
                </a:solidFill>
                <a:latin typeface="Arial" panose="020B0604020202020204"/>
                <a:ea typeface="Arial" panose="020B0604020202020204"/>
                <a:cs typeface="Arial" panose="020B0604020202020204"/>
                <a:sym typeface="Arial" panose="020B0604020202020204"/>
              </a:rPr>
              <a:t> </a:t>
            </a:r>
            <a:r>
              <a:rPr lang="en-US" sz="2300" b="0" i="0" u="none" strike="noStrike" dirty="0">
                <a:solidFill>
                  <a:srgbClr val="000000"/>
                </a:solidFill>
                <a:latin typeface="Arial" panose="020B0604020202020204"/>
                <a:ea typeface="Arial" panose="020B0604020202020204"/>
                <a:cs typeface="Arial" panose="020B0604020202020204"/>
                <a:sym typeface="Arial" panose="020B0604020202020204"/>
              </a:rPr>
              <a:t>– </a:t>
            </a:r>
            <a:r>
              <a:rPr lang="en-US" sz="2300" b="0" i="0" u="none" strike="noStrike" dirty="0" err="1" smtClean="0">
                <a:solidFill>
                  <a:srgbClr val="000000"/>
                </a:solidFill>
                <a:latin typeface="Arial" panose="020B0604020202020204"/>
                <a:ea typeface="Arial" panose="020B0604020202020204"/>
                <a:cs typeface="Arial" panose="020B0604020202020204"/>
                <a:sym typeface="Arial" panose="020B0604020202020204"/>
              </a:rPr>
              <a:t>tactil</a:t>
            </a:r>
            <a:r>
              <a:rPr lang="ro-RO" sz="2300" b="0" i="0" u="none" strike="noStrike" dirty="0" smtClean="0">
                <a:solidFill>
                  <a:srgbClr val="000000"/>
                </a:solidFill>
                <a:latin typeface="Arial" panose="020B0604020202020204"/>
                <a:ea typeface="Arial" panose="020B0604020202020204"/>
                <a:cs typeface="Arial" panose="020B0604020202020204"/>
                <a:sym typeface="Arial" panose="020B0604020202020204"/>
              </a:rPr>
              <a:t>ă</a:t>
            </a:r>
            <a:r>
              <a:rPr lang="en-US" sz="2300" b="0" i="0" u="none" strike="noStrike" dirty="0" smtClean="0">
                <a:solidFill>
                  <a:srgbClr val="000000"/>
                </a:solidFill>
                <a:latin typeface="Arial" panose="020B0604020202020204"/>
                <a:ea typeface="Arial" panose="020B0604020202020204"/>
                <a:cs typeface="Arial" panose="020B0604020202020204"/>
                <a:sym typeface="Arial" panose="020B0604020202020204"/>
              </a:rPr>
              <a:t> (</a:t>
            </a:r>
            <a:r>
              <a:rPr lang="ro-RO" sz="2300" b="0" i="0" u="none" strike="noStrike" dirty="0" smtClean="0">
                <a:solidFill>
                  <a:srgbClr val="000000"/>
                </a:solidFill>
                <a:latin typeface="Arial" panose="020B0604020202020204"/>
                <a:ea typeface="Arial" panose="020B0604020202020204"/>
                <a:cs typeface="Arial" panose="020B0604020202020204"/>
                <a:sym typeface="Arial" panose="020B0604020202020204"/>
              </a:rPr>
              <a:t>nisip, noroi, apă, frunze, bețe, iarbă, pietre)</a:t>
            </a:r>
            <a:r>
              <a:rPr lang="en-US" sz="2300" b="0" i="0" u="none" strike="noStrike" dirty="0" smtClean="0">
                <a:solidFill>
                  <a:srgbClr val="000000"/>
                </a:solidFill>
                <a:latin typeface="Arial" panose="020B0604020202020204"/>
                <a:ea typeface="Arial" panose="020B0604020202020204"/>
                <a:cs typeface="Arial" panose="020B0604020202020204"/>
                <a:sym typeface="Arial" panose="020B0604020202020204"/>
              </a:rPr>
              <a:t>, </a:t>
            </a:r>
            <a:r>
              <a:rPr lang="en-US" sz="2300" b="0" i="0" u="none" strike="noStrike" dirty="0" err="1" smtClean="0">
                <a:solidFill>
                  <a:srgbClr val="000000"/>
                </a:solidFill>
                <a:latin typeface="Arial" panose="020B0604020202020204"/>
                <a:ea typeface="Arial" panose="020B0604020202020204"/>
                <a:cs typeface="Arial" panose="020B0604020202020204"/>
                <a:sym typeface="Arial" panose="020B0604020202020204"/>
              </a:rPr>
              <a:t>propriocep</a:t>
            </a:r>
            <a:r>
              <a:rPr lang="ro-RO" sz="2300" b="0" i="0" u="none" strike="noStrike" dirty="0" smtClean="0">
                <a:solidFill>
                  <a:srgbClr val="000000"/>
                </a:solidFill>
                <a:latin typeface="Arial" panose="020B0604020202020204"/>
                <a:ea typeface="Arial" panose="020B0604020202020204"/>
                <a:cs typeface="Arial" panose="020B0604020202020204"/>
                <a:sym typeface="Arial" panose="020B0604020202020204"/>
              </a:rPr>
              <a:t>țivă</a:t>
            </a:r>
            <a:r>
              <a:rPr lang="en-US" sz="2300" b="0" i="0" u="none" strike="noStrike" dirty="0" smtClean="0">
                <a:solidFill>
                  <a:srgbClr val="000000"/>
                </a:solidFill>
                <a:latin typeface="Arial" panose="020B0604020202020204"/>
                <a:ea typeface="Arial" panose="020B0604020202020204"/>
                <a:cs typeface="Arial" panose="020B0604020202020204"/>
                <a:sym typeface="Arial" panose="020B0604020202020204"/>
              </a:rPr>
              <a:t> (</a:t>
            </a:r>
            <a:r>
              <a:rPr lang="ro-RO" sz="2300" b="0" i="0" u="none" strike="noStrike" dirty="0" smtClean="0">
                <a:solidFill>
                  <a:srgbClr val="000000"/>
                </a:solidFill>
                <a:latin typeface="Arial" panose="020B0604020202020204"/>
                <a:ea typeface="Arial" panose="020B0604020202020204"/>
                <a:cs typeface="Arial" panose="020B0604020202020204"/>
                <a:sym typeface="Arial" panose="020B0604020202020204"/>
              </a:rPr>
              <a:t>atârnat, cățărat, împins, tras</a:t>
            </a:r>
            <a:r>
              <a:rPr lang="en-US" sz="2300" b="0" i="0" u="none" strike="noStrike" dirty="0" smtClean="0">
                <a:solidFill>
                  <a:srgbClr val="000000"/>
                </a:solidFill>
                <a:latin typeface="Arial" panose="020B0604020202020204"/>
                <a:ea typeface="Arial" panose="020B0604020202020204"/>
                <a:cs typeface="Arial" panose="020B0604020202020204"/>
                <a:sym typeface="Arial" panose="020B0604020202020204"/>
              </a:rPr>
              <a:t>),</a:t>
            </a:r>
            <a:r>
              <a:rPr lang="ro-RO" sz="2300" b="0" i="0" u="none" strike="noStrike" dirty="0" smtClean="0">
                <a:solidFill>
                  <a:srgbClr val="000000"/>
                </a:solidFill>
                <a:latin typeface="Arial" panose="020B0604020202020204"/>
                <a:ea typeface="Arial" panose="020B0604020202020204"/>
                <a:cs typeface="Arial" panose="020B0604020202020204"/>
                <a:sym typeface="Arial" panose="020B0604020202020204"/>
              </a:rPr>
              <a:t> auditivă</a:t>
            </a:r>
            <a:r>
              <a:rPr lang="en-US" sz="2300" b="0" i="0" u="none" strike="noStrike" dirty="0" smtClean="0">
                <a:solidFill>
                  <a:srgbClr val="000000"/>
                </a:solidFill>
                <a:latin typeface="Arial" panose="020B0604020202020204"/>
                <a:ea typeface="Arial" panose="020B0604020202020204"/>
                <a:cs typeface="Arial" panose="020B0604020202020204"/>
                <a:sym typeface="Arial" panose="020B0604020202020204"/>
              </a:rPr>
              <a:t> (</a:t>
            </a:r>
            <a:r>
              <a:rPr lang="ro-RO" sz="2300" b="0" i="0" u="none" strike="noStrike" dirty="0" smtClean="0">
                <a:solidFill>
                  <a:srgbClr val="000000"/>
                </a:solidFill>
                <a:latin typeface="Arial" panose="020B0604020202020204"/>
                <a:ea typeface="Arial" panose="020B0604020202020204"/>
                <a:cs typeface="Arial" panose="020B0604020202020204"/>
                <a:sym typeface="Arial" panose="020B0604020202020204"/>
              </a:rPr>
              <a:t>urlat, cântat, fluierat, sunetele vântului</a:t>
            </a:r>
            <a:r>
              <a:rPr lang="en-US" sz="2300" i="0" dirty="0" smtClean="0">
                <a:solidFill>
                  <a:srgbClr val="000000"/>
                </a:solidFill>
                <a:latin typeface="Arial" panose="020B0604020202020204"/>
                <a:ea typeface="Arial" panose="020B0604020202020204"/>
                <a:cs typeface="Arial" panose="020B0604020202020204"/>
                <a:sym typeface="Arial" panose="020B0604020202020204"/>
              </a:rPr>
              <a:t>), </a:t>
            </a:r>
            <a:r>
              <a:rPr lang="ro-RO" sz="2300" i="0" dirty="0" smtClean="0">
                <a:solidFill>
                  <a:srgbClr val="000000"/>
                </a:solidFill>
                <a:latin typeface="Arial" panose="020B0604020202020204"/>
                <a:ea typeface="Arial" panose="020B0604020202020204"/>
                <a:cs typeface="Arial" panose="020B0604020202020204"/>
                <a:sym typeface="Arial" panose="020B0604020202020204"/>
              </a:rPr>
              <a:t>olfactivă </a:t>
            </a:r>
            <a:r>
              <a:rPr lang="en-US" sz="2300" i="0" dirty="0" smtClean="0">
                <a:solidFill>
                  <a:srgbClr val="000000"/>
                </a:solidFill>
                <a:latin typeface="Arial" panose="020B0604020202020204"/>
                <a:ea typeface="Arial" panose="020B0604020202020204"/>
                <a:cs typeface="Arial" panose="020B0604020202020204"/>
                <a:sym typeface="Arial" panose="020B0604020202020204"/>
              </a:rPr>
              <a:t>(</a:t>
            </a:r>
            <a:r>
              <a:rPr lang="ro-RO" sz="2300" i="0" dirty="0" smtClean="0">
                <a:solidFill>
                  <a:srgbClr val="000000"/>
                </a:solidFill>
                <a:latin typeface="Arial" panose="020B0604020202020204"/>
                <a:ea typeface="Arial" panose="020B0604020202020204"/>
                <a:cs typeface="Arial" panose="020B0604020202020204"/>
                <a:sym typeface="Arial" panose="020B0604020202020204"/>
              </a:rPr>
              <a:t>mizerie</a:t>
            </a:r>
            <a:r>
              <a:rPr lang="en-US" sz="2300" i="0" dirty="0" smtClean="0">
                <a:solidFill>
                  <a:srgbClr val="000000"/>
                </a:solidFill>
                <a:latin typeface="Arial" panose="020B0604020202020204"/>
                <a:ea typeface="Arial" panose="020B0604020202020204"/>
                <a:cs typeface="Arial" panose="020B0604020202020204"/>
                <a:sym typeface="Arial" panose="020B0604020202020204"/>
              </a:rPr>
              <a:t>,</a:t>
            </a:r>
            <a:r>
              <a:rPr lang="ro-RO" sz="2300" i="0" dirty="0" smtClean="0">
                <a:solidFill>
                  <a:srgbClr val="000000"/>
                </a:solidFill>
                <a:latin typeface="Arial" panose="020B0604020202020204"/>
                <a:ea typeface="Arial" panose="020B0604020202020204"/>
                <a:cs typeface="Arial" panose="020B0604020202020204"/>
                <a:sym typeface="Arial" panose="020B0604020202020204"/>
              </a:rPr>
              <a:t> frunze</a:t>
            </a:r>
            <a:r>
              <a:rPr lang="en-US" sz="2300" i="0" dirty="0" smtClean="0">
                <a:solidFill>
                  <a:srgbClr val="000000"/>
                </a:solidFill>
                <a:latin typeface="Arial" panose="020B0604020202020204"/>
                <a:ea typeface="Arial" panose="020B0604020202020204"/>
                <a:cs typeface="Arial" panose="020B0604020202020204"/>
                <a:sym typeface="Arial" panose="020B0604020202020204"/>
              </a:rPr>
              <a:t>,</a:t>
            </a:r>
            <a:r>
              <a:rPr lang="ro-RO" sz="2300" i="0" dirty="0" smtClean="0">
                <a:solidFill>
                  <a:srgbClr val="000000"/>
                </a:solidFill>
                <a:latin typeface="Arial" panose="020B0604020202020204"/>
                <a:ea typeface="Arial" panose="020B0604020202020204"/>
                <a:cs typeface="Arial" panose="020B0604020202020204"/>
                <a:sym typeface="Arial" panose="020B0604020202020204"/>
              </a:rPr>
              <a:t> iarbă, </a:t>
            </a:r>
            <a:r>
              <a:rPr lang="en-US" sz="2300" i="0" dirty="0" err="1" smtClean="0">
                <a:solidFill>
                  <a:srgbClr val="000000"/>
                </a:solidFill>
                <a:latin typeface="Arial" panose="020B0604020202020204"/>
                <a:ea typeface="Arial" panose="020B0604020202020204"/>
                <a:cs typeface="Arial" panose="020B0604020202020204"/>
                <a:sym typeface="Arial" panose="020B0604020202020204"/>
              </a:rPr>
              <a:t>etc</a:t>
            </a:r>
            <a:r>
              <a:rPr lang="en-US" sz="2300" i="0" dirty="0">
                <a:solidFill>
                  <a:srgbClr val="000000"/>
                </a:solidFill>
                <a:latin typeface="Arial" panose="020B0604020202020204"/>
                <a:ea typeface="Arial" panose="020B0604020202020204"/>
                <a:cs typeface="Arial" panose="020B0604020202020204"/>
                <a:sym typeface="Arial" panose="020B0604020202020204"/>
              </a:rPr>
              <a:t>), vestibular</a:t>
            </a:r>
            <a:r>
              <a:rPr lang="ro-RO" altLang="en-US" sz="2300" i="0" dirty="0">
                <a:solidFill>
                  <a:srgbClr val="000000"/>
                </a:solidFill>
                <a:latin typeface="Arial" panose="020B0604020202020204"/>
                <a:ea typeface="Arial" panose="020B0604020202020204"/>
                <a:cs typeface="Arial" panose="020B0604020202020204"/>
                <a:sym typeface="Arial" panose="020B0604020202020204"/>
              </a:rPr>
              <a:t>ă</a:t>
            </a:r>
            <a:r>
              <a:rPr lang="en-US" sz="2300" i="0" dirty="0">
                <a:solidFill>
                  <a:srgbClr val="000000"/>
                </a:solidFill>
                <a:latin typeface="Arial" panose="020B0604020202020204"/>
                <a:ea typeface="Arial" panose="020B0604020202020204"/>
                <a:cs typeface="Arial" panose="020B0604020202020204"/>
                <a:sym typeface="Arial" panose="020B0604020202020204"/>
              </a:rPr>
              <a:t> </a:t>
            </a:r>
            <a:r>
              <a:rPr lang="en-US" sz="2300" i="0" dirty="0" smtClean="0">
                <a:solidFill>
                  <a:srgbClr val="000000"/>
                </a:solidFill>
                <a:latin typeface="Arial" panose="020B0604020202020204"/>
                <a:ea typeface="Arial" panose="020B0604020202020204"/>
                <a:cs typeface="Arial" panose="020B0604020202020204"/>
                <a:sym typeface="Arial" panose="020B0604020202020204"/>
              </a:rPr>
              <a:t>(</a:t>
            </a:r>
            <a:r>
              <a:rPr lang="ro-RO" sz="2300" i="0" dirty="0" smtClean="0">
                <a:solidFill>
                  <a:srgbClr val="000000"/>
                </a:solidFill>
                <a:latin typeface="Arial" panose="020B0604020202020204"/>
                <a:ea typeface="Arial" panose="020B0604020202020204"/>
                <a:cs typeface="Arial" panose="020B0604020202020204"/>
                <a:sym typeface="Arial" panose="020B0604020202020204"/>
              </a:rPr>
              <a:t>tobogane și balansoare liniare</a:t>
            </a:r>
            <a:r>
              <a:rPr lang="en-US" sz="2300" i="0" dirty="0" smtClean="0">
                <a:solidFill>
                  <a:srgbClr val="000000"/>
                </a:solidFill>
                <a:latin typeface="Arial" panose="020B0604020202020204"/>
                <a:ea typeface="Arial" panose="020B0604020202020204"/>
                <a:cs typeface="Arial" panose="020B0604020202020204"/>
                <a:sym typeface="Arial" panose="020B0604020202020204"/>
              </a:rPr>
              <a:t>,</a:t>
            </a:r>
            <a:r>
              <a:rPr lang="ro-RO" sz="2300" i="0" dirty="0" smtClean="0">
                <a:solidFill>
                  <a:srgbClr val="000000"/>
                </a:solidFill>
                <a:latin typeface="Arial" panose="020B0604020202020204"/>
                <a:ea typeface="Arial" panose="020B0604020202020204"/>
                <a:cs typeface="Arial" panose="020B0604020202020204"/>
                <a:sym typeface="Arial" panose="020B0604020202020204"/>
              </a:rPr>
              <a:t> leagăne unghiulare, leagăne rotative, carusele</a:t>
            </a:r>
            <a:r>
              <a:rPr lang="en-US" sz="2300" i="0" dirty="0" smtClean="0">
                <a:solidFill>
                  <a:srgbClr val="000000"/>
                </a:solidFill>
                <a:latin typeface="Arial" panose="020B0604020202020204"/>
                <a:ea typeface="Arial" panose="020B0604020202020204"/>
                <a:cs typeface="Arial" panose="020B0604020202020204"/>
                <a:sym typeface="Arial" panose="020B0604020202020204"/>
              </a:rPr>
              <a:t>)</a:t>
            </a:r>
            <a:endParaRPr sz="1900" dirty="0"/>
          </a:p>
          <a:p>
            <a:pPr marL="571500" lvl="0" indent="-336550" algn="l" rtl="0">
              <a:lnSpc>
                <a:spcPct val="100000"/>
              </a:lnSpc>
              <a:spcBef>
                <a:spcPts val="0"/>
              </a:spcBef>
              <a:spcAft>
                <a:spcPts val="0"/>
              </a:spcAft>
              <a:buSzPts val="1900"/>
              <a:buFont typeface="Arial" panose="020B0604020202020204"/>
              <a:buChar char="•"/>
            </a:pPr>
            <a:r>
              <a:rPr lang="ro-RO" sz="2300" i="0" dirty="0" smtClean="0">
                <a:solidFill>
                  <a:srgbClr val="000000"/>
                </a:solidFill>
                <a:latin typeface="Arial" panose="020B0604020202020204"/>
                <a:cs typeface="Arial" panose="020B0604020202020204"/>
                <a:sym typeface="Arial" panose="020B0604020202020204"/>
              </a:rPr>
              <a:t>Aer proaspăt</a:t>
            </a:r>
            <a:endParaRPr sz="1900" dirty="0"/>
          </a:p>
          <a:p>
            <a:pPr marL="457200" lvl="0" indent="-228600" algn="l" rtl="0">
              <a:lnSpc>
                <a:spcPct val="100000"/>
              </a:lnSpc>
              <a:spcBef>
                <a:spcPts val="400"/>
              </a:spcBef>
              <a:spcAft>
                <a:spcPts val="0"/>
              </a:spcAft>
              <a:buClr>
                <a:srgbClr val="17564E"/>
              </a:buClr>
              <a:buSzPts val="2000"/>
              <a:buNone/>
            </a:pPr>
            <a:endParaRPr sz="1900" dirty="0"/>
          </a:p>
        </p:txBody>
      </p:sp>
      <p:pic>
        <p:nvPicPr>
          <p:cNvPr id="742" name="Google Shape;742;g2d20a833953_0_113" descr="&#10;Description automatically generated"/>
          <p:cNvPicPr preferRelativeResize="0"/>
          <p:nvPr/>
        </p:nvPicPr>
        <p:blipFill rotWithShape="1">
          <a:blip r:embed="rId1"/>
          <a:srcRect/>
          <a:stretch>
            <a:fillRect/>
          </a:stretch>
        </p:blipFill>
        <p:spPr>
          <a:xfrm>
            <a:off x="-9" y="4725986"/>
            <a:ext cx="4006890" cy="2133600"/>
          </a:xfrm>
          <a:prstGeom prst="rect">
            <a:avLst/>
          </a:prstGeom>
          <a:noFill/>
          <a:ln>
            <a:noFill/>
          </a:ln>
        </p:spPr>
      </p:pic>
      <p:pic>
        <p:nvPicPr>
          <p:cNvPr id="743" name="Google Shape;743;g2d20a833953_0_113" descr="Three Caucasian children sitting in sandbox playing with beach toys. Little girl and boys friends having fun together on playground. Summer outdoor activity for kids. Leisure time lifestyle childhood."/>
          <p:cNvPicPr preferRelativeResize="0"/>
          <p:nvPr/>
        </p:nvPicPr>
        <p:blipFill rotWithShape="1">
          <a:blip r:embed="rId2"/>
          <a:srcRect/>
          <a:stretch>
            <a:fillRect/>
          </a:stretch>
        </p:blipFill>
        <p:spPr>
          <a:xfrm>
            <a:off x="6341650" y="4965500"/>
            <a:ext cx="2842825" cy="1894075"/>
          </a:xfrm>
          <a:prstGeom prst="rect">
            <a:avLst/>
          </a:prstGeom>
          <a:noFill/>
          <a:ln>
            <a:noFill/>
          </a:ln>
        </p:spPr>
      </p:pic>
      <p:pic>
        <p:nvPicPr>
          <p:cNvPr id="744" name="Google Shape;744;g2d20a833953_0_113" descr="Free A toddler riding a motorcycle in the fall Stock Photo"/>
          <p:cNvPicPr preferRelativeResize="0"/>
          <p:nvPr/>
        </p:nvPicPr>
        <p:blipFill rotWithShape="1">
          <a:blip r:embed="rId3"/>
          <a:srcRect/>
          <a:stretch>
            <a:fillRect/>
          </a:stretch>
        </p:blipFill>
        <p:spPr>
          <a:xfrm>
            <a:off x="10353347" y="988322"/>
            <a:ext cx="1837050" cy="2543400"/>
          </a:xfrm>
          <a:prstGeom prst="rect">
            <a:avLst/>
          </a:prstGeom>
          <a:noFill/>
          <a:ln>
            <a:noFill/>
          </a:ln>
        </p:spPr>
      </p:pic>
      <p:pic>
        <p:nvPicPr>
          <p:cNvPr id="745" name="Google Shape;745;g2d20a833953_0_113" title="Free picture: two, young, African American, children, play ..."/>
          <p:cNvPicPr preferRelativeResize="0"/>
          <p:nvPr/>
        </p:nvPicPr>
        <p:blipFill>
          <a:blip r:embed="rId4"/>
          <a:stretch>
            <a:fillRect/>
          </a:stretch>
        </p:blipFill>
        <p:spPr>
          <a:xfrm>
            <a:off x="3327238" y="4015001"/>
            <a:ext cx="3201188" cy="213360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g2d20a833953_0_121"/>
          <p:cNvSpPr txBox="1">
            <a:spLocks noGrp="1"/>
          </p:cNvSpPr>
          <p:nvPr>
            <p:ph type="title"/>
          </p:nvPr>
        </p:nvSpPr>
        <p:spPr>
          <a:xfrm>
            <a:off x="812693" y="304870"/>
            <a:ext cx="10768200" cy="838500"/>
          </a:xfrm>
          <a:prstGeom prst="rect">
            <a:avLst/>
          </a:prstGeom>
          <a:noFill/>
          <a:ln>
            <a:noFill/>
          </a:ln>
        </p:spPr>
        <p:txBody>
          <a:bodyPr spcFirstLastPara="1" wrap="square" lIns="99550" tIns="49775" rIns="99550" bIns="49775" anchor="ctr" anchorCtr="0">
            <a:normAutofit/>
          </a:bodyPr>
          <a:lstStyle/>
          <a:p>
            <a:pPr marL="0" lvl="0" indent="0" algn="l" rtl="0">
              <a:lnSpc>
                <a:spcPct val="100000"/>
              </a:lnSpc>
              <a:spcBef>
                <a:spcPts val="0"/>
              </a:spcBef>
              <a:spcAft>
                <a:spcPts val="0"/>
              </a:spcAft>
              <a:buClr>
                <a:schemeClr val="lt1"/>
              </a:buClr>
              <a:buSzPts val="4000"/>
              <a:buFont typeface="Calibri" panose="020F0502020204030204"/>
              <a:buNone/>
            </a:pPr>
            <a:r>
              <a:rPr lang="ro-RO" dirty="0" smtClean="0">
                <a:latin typeface="Lucida Sans" panose="020B0602030504020204"/>
                <a:ea typeface="Lucida Sans" panose="020B0602030504020204"/>
                <a:cs typeface="Lucida Sans" panose="020B0602030504020204"/>
                <a:sym typeface="Lucida Sans" panose="020B0602030504020204"/>
              </a:rPr>
              <a:t>Joaca </a:t>
            </a:r>
            <a:r>
              <a:rPr lang="ro-RO" dirty="0" smtClean="0">
                <a:latin typeface="Lucida Sans" panose="020B0602030504020204"/>
                <a:ea typeface="Lucida Sans" panose="020B0602030504020204"/>
                <a:cs typeface="Lucida Sans" panose="020B0602030504020204"/>
                <a:sym typeface="Lucida Sans" panose="020B0602030504020204"/>
              </a:rPr>
              <a:t>afară oferă:</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751" name="Google Shape;751;g2d20a833953_0_121"/>
          <p:cNvSpPr txBox="1">
            <a:spLocks noGrp="1"/>
          </p:cNvSpPr>
          <p:nvPr>
            <p:ph type="body" idx="1"/>
          </p:nvPr>
        </p:nvSpPr>
        <p:spPr>
          <a:xfrm>
            <a:off x="812693" y="1448134"/>
            <a:ext cx="10768200" cy="4649400"/>
          </a:xfrm>
          <a:prstGeom prst="rect">
            <a:avLst/>
          </a:prstGeom>
          <a:noFill/>
          <a:ln>
            <a:noFill/>
          </a:ln>
        </p:spPr>
        <p:txBody>
          <a:bodyPr spcFirstLastPara="1" wrap="square" lIns="99550" tIns="49775" rIns="99550" bIns="49775" anchor="t" anchorCtr="0">
            <a:normAutofit/>
          </a:bodyPr>
          <a:lstStyle/>
          <a:p>
            <a:pPr marL="457200" lvl="0" indent="-228600" algn="l" rtl="0">
              <a:lnSpc>
                <a:spcPct val="100000"/>
              </a:lnSpc>
              <a:spcBef>
                <a:spcPts val="400"/>
              </a:spcBef>
              <a:spcAft>
                <a:spcPts val="0"/>
              </a:spcAft>
              <a:buClr>
                <a:srgbClr val="17564E"/>
              </a:buClr>
              <a:buSzPts val="2000"/>
              <a:buNone/>
            </a:pPr>
            <a:r>
              <a:rPr lang="ro-RO" sz="2400" dirty="0" smtClean="0">
                <a:latin typeface="Arial" panose="020B0604020202020204"/>
                <a:ea typeface="Arial" panose="020B0604020202020204"/>
                <a:cs typeface="Arial" panose="020B0604020202020204"/>
                <a:sym typeface="Arial" panose="020B0604020202020204"/>
              </a:rPr>
              <a:t>Modalități distractive de îmbunătățire a abilităților motorii, vizual-motorii și de percepție vizuală</a:t>
            </a:r>
            <a:endParaRPr dirty="0"/>
          </a:p>
          <a:p>
            <a:pPr marL="457200" lvl="0" indent="-228600" algn="l" rtl="0">
              <a:lnSpc>
                <a:spcPct val="100000"/>
              </a:lnSpc>
              <a:spcBef>
                <a:spcPts val="400"/>
              </a:spcBef>
              <a:spcAft>
                <a:spcPts val="0"/>
              </a:spcAft>
              <a:buClr>
                <a:srgbClr val="17564E"/>
              </a:buClr>
              <a:buSzPts val="2000"/>
              <a:buNone/>
            </a:pPr>
            <a:endParaRPr dirty="0"/>
          </a:p>
        </p:txBody>
      </p:sp>
      <p:pic>
        <p:nvPicPr>
          <p:cNvPr id="752" name="Google Shape;752;g2d20a833953_0_121" descr="Free photo kids having fun with traditional games"/>
          <p:cNvPicPr preferRelativeResize="0"/>
          <p:nvPr/>
        </p:nvPicPr>
        <p:blipFill rotWithShape="1">
          <a:blip r:embed="rId1"/>
          <a:srcRect/>
          <a:stretch>
            <a:fillRect/>
          </a:stretch>
        </p:blipFill>
        <p:spPr>
          <a:xfrm>
            <a:off x="398845" y="2902012"/>
            <a:ext cx="4212036" cy="2368430"/>
          </a:xfrm>
          <a:prstGeom prst="rect">
            <a:avLst/>
          </a:prstGeom>
          <a:noFill/>
          <a:ln>
            <a:noFill/>
          </a:ln>
        </p:spPr>
      </p:pic>
      <p:pic>
        <p:nvPicPr>
          <p:cNvPr id="753" name="Google Shape;753;g2d20a833953_0_121"/>
          <p:cNvPicPr preferRelativeResize="0"/>
          <p:nvPr/>
        </p:nvPicPr>
        <p:blipFill rotWithShape="1">
          <a:blip r:embed="rId2"/>
          <a:srcRect/>
          <a:stretch>
            <a:fillRect/>
          </a:stretch>
        </p:blipFill>
        <p:spPr>
          <a:xfrm>
            <a:off x="8156881" y="2843367"/>
            <a:ext cx="2781299" cy="2350112"/>
          </a:xfrm>
          <a:prstGeom prst="rect">
            <a:avLst/>
          </a:prstGeom>
          <a:noFill/>
          <a:ln>
            <a:noFill/>
          </a:ln>
        </p:spPr>
      </p:pic>
      <p:pic>
        <p:nvPicPr>
          <p:cNvPr id="754" name="Google Shape;754;g2d20a833953_0_121" descr="This may contain: the number ten is placed in front of several colorful kites on the green grass"/>
          <p:cNvPicPr preferRelativeResize="0"/>
          <p:nvPr/>
        </p:nvPicPr>
        <p:blipFill rotWithShape="1">
          <a:blip r:embed="rId3"/>
          <a:srcRect/>
          <a:stretch>
            <a:fillRect/>
          </a:stretch>
        </p:blipFill>
        <p:spPr>
          <a:xfrm>
            <a:off x="4955850" y="2740259"/>
            <a:ext cx="2558392" cy="372918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2d20a833953_0_129"/>
          <p:cNvSpPr txBox="1">
            <a:spLocks noGrp="1"/>
          </p:cNvSpPr>
          <p:nvPr>
            <p:ph type="title"/>
          </p:nvPr>
        </p:nvSpPr>
        <p:spPr>
          <a:xfrm>
            <a:off x="812693" y="304870"/>
            <a:ext cx="10768200" cy="838500"/>
          </a:xfrm>
          <a:prstGeom prst="rect">
            <a:avLst/>
          </a:prstGeom>
          <a:noFill/>
          <a:ln>
            <a:noFill/>
          </a:ln>
        </p:spPr>
        <p:txBody>
          <a:bodyPr spcFirstLastPara="1" wrap="square" lIns="99550" tIns="49775" rIns="99550" bIns="49775" anchor="ctr" anchorCtr="0">
            <a:normAutofit fontScale="90000"/>
          </a:bodyPr>
          <a:lstStyle/>
          <a:p>
            <a:pPr marL="0" lvl="0" indent="0" algn="l" rtl="0">
              <a:lnSpc>
                <a:spcPct val="100000"/>
              </a:lnSpc>
              <a:spcBef>
                <a:spcPts val="0"/>
              </a:spcBef>
              <a:spcAft>
                <a:spcPts val="0"/>
              </a:spcAft>
              <a:buClr>
                <a:schemeClr val="lt1"/>
              </a:buClr>
              <a:buSzPts val="4000"/>
              <a:buFont typeface="Calibri" panose="020F0502020204030204"/>
              <a:buNone/>
            </a:pPr>
            <a:r>
              <a:rPr lang="ro-RO" dirty="0" smtClean="0">
                <a:latin typeface="Lucida Sans" panose="020B0602030504020204"/>
                <a:ea typeface="Lucida Sans" panose="020B0602030504020204"/>
                <a:cs typeface="Lucida Sans" panose="020B0602030504020204"/>
                <a:sym typeface="Lucida Sans" panose="020B0602030504020204"/>
              </a:rPr>
              <a:t>Încurajarea jocului în timpul activităților zilnice</a:t>
            </a:r>
            <a:r>
              <a:rPr lang="en-US"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760" name="Google Shape;760;g2d20a833953_0_129"/>
          <p:cNvSpPr txBox="1">
            <a:spLocks noGrp="1"/>
          </p:cNvSpPr>
          <p:nvPr>
            <p:ph type="body" idx="1"/>
          </p:nvPr>
        </p:nvSpPr>
        <p:spPr>
          <a:xfrm>
            <a:off x="812699" y="1268213"/>
            <a:ext cx="8651400" cy="4649400"/>
          </a:xfrm>
          <a:prstGeom prst="rect">
            <a:avLst/>
          </a:prstGeom>
          <a:noFill/>
          <a:ln>
            <a:noFill/>
          </a:ln>
        </p:spPr>
        <p:txBody>
          <a:bodyPr spcFirstLastPara="1" wrap="square" lIns="99550" tIns="49775" rIns="99550" bIns="49775" anchor="t" anchorCtr="0">
            <a:normAutofit/>
          </a:bodyPr>
          <a:lstStyle/>
          <a:p>
            <a:pPr marL="457200" lvl="0" indent="-228600" algn="l" rtl="0">
              <a:lnSpc>
                <a:spcPct val="100000"/>
              </a:lnSpc>
              <a:spcBef>
                <a:spcPts val="0"/>
              </a:spcBef>
              <a:spcAft>
                <a:spcPts val="0"/>
              </a:spcAft>
              <a:buSzPts val="2000"/>
              <a:buNone/>
            </a:pP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La baie</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a:t>
            </a:r>
            <a:endParaRPr sz="2400" i="0" dirty="0">
              <a:solidFill>
                <a:srgbClr val="000000"/>
              </a:solidFill>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0"/>
              </a:spcBef>
              <a:spcAft>
                <a:spcPts val="0"/>
              </a:spcAft>
              <a:buSzPts val="2000"/>
              <a:buFont typeface="Lucida Sans" panose="020B0602030504020204"/>
              <a:buChar char="•"/>
            </a:pP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Jocul senzorial, limbaj, conștientizarea corpului</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a:t>
            </a: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 utilizarea mâinilor</a:t>
            </a:r>
            <a:r>
              <a:rPr lang="en-US"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 (</a:t>
            </a: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turnare, strângere)</a:t>
            </a:r>
            <a:endParaRPr dirty="0">
              <a:latin typeface="Lucida Sans" panose="020B0602030504020204"/>
              <a:ea typeface="Lucida Sans" panose="020B0602030504020204"/>
              <a:cs typeface="Lucida Sans" panose="020B0602030504020204"/>
              <a:sym typeface="Lucida Sans" panose="020B0602030504020204"/>
            </a:endParaRPr>
          </a:p>
          <a:p>
            <a:pPr marL="228600" lvl="0" indent="0" algn="l" rtl="0">
              <a:lnSpc>
                <a:spcPct val="100000"/>
              </a:lnSpc>
              <a:spcBef>
                <a:spcPts val="0"/>
              </a:spcBef>
              <a:spcAft>
                <a:spcPts val="0"/>
              </a:spcAft>
              <a:buSzPts val="2000"/>
              <a:buNone/>
            </a:pPr>
            <a:r>
              <a:rPr lang="ro-RO" sz="2400" i="0" dirty="0" smtClean="0">
                <a:solidFill>
                  <a:srgbClr val="000000"/>
                </a:solidFill>
                <a:latin typeface="Lucida Sans" panose="020B0602030504020204"/>
                <a:ea typeface="Lucida Sans" panose="020B0602030504020204"/>
                <a:cs typeface="Lucida Sans" panose="020B0602030504020204"/>
                <a:sym typeface="Lucida Sans" panose="020B0602030504020204"/>
              </a:rPr>
              <a:t>Îmbrăcat</a:t>
            </a:r>
            <a:r>
              <a:rPr lang="en-US" sz="2400" i="0" dirty="0" smtClean="0">
                <a:solidFill>
                  <a:srgbClr val="000000"/>
                </a:solidFill>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a:p>
            <a:pPr marL="571500" lvl="0" indent="-342900" algn="l" rtl="0">
              <a:lnSpc>
                <a:spcPct val="100000"/>
              </a:lnSpc>
              <a:spcBef>
                <a:spcPts val="0"/>
              </a:spcBef>
              <a:spcAft>
                <a:spcPts val="0"/>
              </a:spcAft>
              <a:buSzPts val="2000"/>
              <a:buFont typeface="Lucida Sans" panose="020B0602030504020204"/>
              <a:buChar char="•"/>
            </a:pPr>
            <a:r>
              <a:rPr lang="ro-RO" sz="2400" i="0" dirty="0" smtClean="0">
                <a:solidFill>
                  <a:srgbClr val="000000"/>
                </a:solidFill>
                <a:latin typeface="Lucida Sans" panose="020B0602030504020204"/>
                <a:ea typeface="Lucida Sans" panose="020B0602030504020204"/>
                <a:cs typeface="Lucida Sans" panose="020B0602030504020204"/>
                <a:sym typeface="Lucida Sans" panose="020B0602030504020204"/>
              </a:rPr>
              <a:t>Secvențiere, </a:t>
            </a:r>
            <a:r>
              <a:rPr lang="en-US" sz="2400" i="0" dirty="0" smtClean="0">
                <a:solidFill>
                  <a:srgbClr val="000000"/>
                </a:solidFill>
                <a:latin typeface="Lucida Sans" panose="020B0602030504020204"/>
                <a:ea typeface="Lucida Sans" panose="020B0602030504020204"/>
                <a:cs typeface="Lucida Sans" panose="020B0602030504020204"/>
                <a:sym typeface="Lucida Sans" panose="020B0602030504020204"/>
              </a:rPr>
              <a:t>praxis,</a:t>
            </a:r>
            <a:r>
              <a:rPr lang="ro-RO" sz="2400" i="0" dirty="0" smtClean="0">
                <a:solidFill>
                  <a:srgbClr val="000000"/>
                </a:solidFill>
                <a:latin typeface="Lucida Sans" panose="020B0602030504020204"/>
                <a:ea typeface="Lucida Sans" panose="020B0602030504020204"/>
                <a:cs typeface="Lucida Sans" panose="020B0602030504020204"/>
                <a:sym typeface="Lucida Sans" panose="020B0602030504020204"/>
              </a:rPr>
              <a:t> conștientizarea corpului</a:t>
            </a:r>
            <a:endParaRPr sz="2400" dirty="0">
              <a:latin typeface="Lucida Sans" panose="020B0602030504020204"/>
              <a:ea typeface="Lucida Sans" panose="020B0602030504020204"/>
              <a:cs typeface="Lucida Sans" panose="020B0602030504020204"/>
              <a:sym typeface="Lucida Sans" panose="020B0602030504020204"/>
            </a:endParaRPr>
          </a:p>
          <a:p>
            <a:pPr marL="228600" lvl="0" indent="0" algn="l" rtl="0">
              <a:lnSpc>
                <a:spcPct val="100000"/>
              </a:lnSpc>
              <a:spcBef>
                <a:spcPts val="0"/>
              </a:spcBef>
              <a:spcAft>
                <a:spcPts val="0"/>
              </a:spcAft>
              <a:buSzPts val="2000"/>
              <a:buNone/>
            </a:pPr>
            <a:r>
              <a:rPr lang="ro-RO" sz="2400" i="0" u="none" strike="noStrike" dirty="0" smtClean="0">
                <a:solidFill>
                  <a:srgbClr val="000000"/>
                </a:solidFill>
                <a:latin typeface="Lucida Sans" panose="020B0602030504020204"/>
                <a:ea typeface="Lucida Sans" panose="020B0602030504020204"/>
                <a:cs typeface="Lucida Sans" panose="020B0602030504020204"/>
                <a:sym typeface="Lucida Sans" panose="020B0602030504020204"/>
              </a:rPr>
              <a:t>Modalități jucăușe de a facilita independența</a:t>
            </a:r>
            <a:endParaRPr sz="2400" dirty="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400"/>
              </a:spcBef>
              <a:spcAft>
                <a:spcPts val="0"/>
              </a:spcAft>
              <a:buClr>
                <a:srgbClr val="17564E"/>
              </a:buClr>
              <a:buSzPts val="2000"/>
              <a:buNone/>
            </a:pPr>
            <a:endParaRPr dirty="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400"/>
              </a:spcBef>
              <a:spcAft>
                <a:spcPts val="0"/>
              </a:spcAft>
              <a:buClr>
                <a:srgbClr val="17564E"/>
              </a:buClr>
              <a:buSzPts val="2000"/>
              <a:buNone/>
            </a:pPr>
            <a:endParaRPr dirty="0"/>
          </a:p>
        </p:txBody>
      </p:sp>
      <p:pic>
        <p:nvPicPr>
          <p:cNvPr id="761" name="Google Shape;761;g2d20a833953_0_129" descr="Free photo child playing in the bathtub with toys"/>
          <p:cNvPicPr preferRelativeResize="0"/>
          <p:nvPr/>
        </p:nvPicPr>
        <p:blipFill rotWithShape="1">
          <a:blip r:embed="rId1"/>
          <a:srcRect/>
          <a:stretch>
            <a:fillRect/>
          </a:stretch>
        </p:blipFill>
        <p:spPr>
          <a:xfrm>
            <a:off x="8004528" y="4162548"/>
            <a:ext cx="2136804" cy="2697026"/>
          </a:xfrm>
          <a:prstGeom prst="rect">
            <a:avLst/>
          </a:prstGeom>
          <a:noFill/>
          <a:ln>
            <a:noFill/>
          </a:ln>
        </p:spPr>
      </p:pic>
      <p:pic>
        <p:nvPicPr>
          <p:cNvPr id="762" name="Google Shape;762;g2d20a833953_0_129" descr="Portrait of adorable newborn babies taking a bath"/>
          <p:cNvPicPr preferRelativeResize="0"/>
          <p:nvPr/>
        </p:nvPicPr>
        <p:blipFill rotWithShape="1">
          <a:blip r:embed="rId2"/>
          <a:srcRect/>
          <a:stretch>
            <a:fillRect/>
          </a:stretch>
        </p:blipFill>
        <p:spPr>
          <a:xfrm>
            <a:off x="5919126" y="3669909"/>
            <a:ext cx="2136800" cy="2629743"/>
          </a:xfrm>
          <a:prstGeom prst="rect">
            <a:avLst/>
          </a:prstGeom>
          <a:noFill/>
          <a:ln>
            <a:noFill/>
          </a:ln>
        </p:spPr>
      </p:pic>
      <p:pic>
        <p:nvPicPr>
          <p:cNvPr id="763" name="Google Shape;763;g2d20a833953_0_129" descr="Free photo medium shot kid holding clothes"/>
          <p:cNvPicPr preferRelativeResize="0"/>
          <p:nvPr/>
        </p:nvPicPr>
        <p:blipFill rotWithShape="1">
          <a:blip r:embed="rId3"/>
          <a:srcRect/>
          <a:stretch>
            <a:fillRect/>
          </a:stretch>
        </p:blipFill>
        <p:spPr>
          <a:xfrm>
            <a:off x="0" y="3554764"/>
            <a:ext cx="3463901" cy="2270162"/>
          </a:xfrm>
          <a:prstGeom prst="rect">
            <a:avLst/>
          </a:prstGeom>
          <a:noFill/>
          <a:ln>
            <a:noFill/>
          </a:ln>
        </p:spPr>
      </p:pic>
      <p:pic>
        <p:nvPicPr>
          <p:cNvPr id="764" name="Google Shape;764;g2d20a833953_0_129" title="Timber Tots Bathtub Bay - Fat Brain Toy Co. – The Red Balloon Toy ..."/>
          <p:cNvPicPr preferRelativeResize="0"/>
          <p:nvPr/>
        </p:nvPicPr>
        <p:blipFill>
          <a:blip r:embed="rId4"/>
          <a:stretch>
            <a:fillRect/>
          </a:stretch>
        </p:blipFill>
        <p:spPr>
          <a:xfrm>
            <a:off x="9663875" y="1143368"/>
            <a:ext cx="2526525" cy="2526525"/>
          </a:xfrm>
          <a:prstGeom prst="rect">
            <a:avLst/>
          </a:prstGeom>
          <a:noFill/>
          <a:ln>
            <a:noFill/>
          </a:ln>
        </p:spPr>
      </p:pic>
      <p:pic>
        <p:nvPicPr>
          <p:cNvPr id="765" name="Google Shape;765;g2d20a833953_0_129" title="Spangdahlem Airmen's Attic adds hours, welcomes all &gt; Spangdahlem ..."/>
          <p:cNvPicPr preferRelativeResize="0"/>
          <p:nvPr/>
        </p:nvPicPr>
        <p:blipFill>
          <a:blip r:embed="rId5"/>
          <a:stretch>
            <a:fillRect/>
          </a:stretch>
        </p:blipFill>
        <p:spPr>
          <a:xfrm>
            <a:off x="10053601" y="3554781"/>
            <a:ext cx="2136799" cy="3087855"/>
          </a:xfrm>
          <a:prstGeom prst="rect">
            <a:avLst/>
          </a:prstGeom>
          <a:noFill/>
          <a:ln>
            <a:noFill/>
          </a:ln>
        </p:spPr>
      </p:pic>
      <p:pic>
        <p:nvPicPr>
          <p:cNvPr id="766" name="Google Shape;766;g2d20a833953_0_129" title="Public Domain Picture | This African-American mother was shown in ..."/>
          <p:cNvPicPr preferRelativeResize="0"/>
          <p:nvPr/>
        </p:nvPicPr>
        <p:blipFill>
          <a:blip r:embed="rId6"/>
          <a:stretch>
            <a:fillRect/>
          </a:stretch>
        </p:blipFill>
        <p:spPr>
          <a:xfrm>
            <a:off x="2865150" y="4822525"/>
            <a:ext cx="3053975" cy="20370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1f7b3b2aad5_1_1223"/>
          <p:cNvSpPr txBox="1">
            <a:spLocks noGrp="1"/>
          </p:cNvSpPr>
          <p:nvPr>
            <p:ph type="title"/>
          </p:nvPr>
        </p:nvSpPr>
        <p:spPr>
          <a:xfrm>
            <a:off x="996575" y="1545650"/>
            <a:ext cx="2631300" cy="3471000"/>
          </a:xfrm>
          <a:prstGeom prst="rect">
            <a:avLst/>
          </a:prstGeom>
          <a:solidFill>
            <a:srgbClr val="F4F2E4"/>
          </a:solidFill>
          <a:ln>
            <a:noFill/>
          </a:ln>
        </p:spPr>
        <p:txBody>
          <a:bodyPr spcFirstLastPara="1" wrap="square" lIns="111750" tIns="55850" rIns="111750" bIns="55850" anchor="t" anchorCtr="0">
            <a:normAutofit/>
          </a:bodyPr>
          <a:lstStyle/>
          <a:p>
            <a:pPr marL="0" lvl="0" indent="0" algn="ctr" rtl="0">
              <a:lnSpc>
                <a:spcPct val="90000"/>
              </a:lnSpc>
              <a:spcBef>
                <a:spcPts val="0"/>
              </a:spcBef>
              <a:spcAft>
                <a:spcPts val="0"/>
              </a:spcAft>
              <a:buClr>
                <a:srgbClr val="262626"/>
              </a:buClr>
              <a:buSzPts val="4600"/>
              <a:buFont typeface="Corbel" panose="020B0503020204020204"/>
              <a:buNone/>
            </a:pPr>
            <a:endParaRPr>
              <a:latin typeface="Corbel" panose="020B0503020204020204"/>
              <a:ea typeface="Corbel" panose="020B0503020204020204"/>
              <a:cs typeface="Corbel" panose="020B0503020204020204"/>
              <a:sym typeface="Corbel" panose="020B0503020204020204"/>
            </a:endParaRPr>
          </a:p>
          <a:p>
            <a:pPr marL="0" lvl="0" indent="0" algn="ctr" rtl="0">
              <a:lnSpc>
                <a:spcPct val="90000"/>
              </a:lnSpc>
              <a:spcBef>
                <a:spcPts val="0"/>
              </a:spcBef>
              <a:spcAft>
                <a:spcPts val="0"/>
              </a:spcAft>
              <a:buClr>
                <a:srgbClr val="262626"/>
              </a:buClr>
              <a:buSzPts val="4600"/>
              <a:buFont typeface="Corbel" panose="020B0503020204020204"/>
              <a:buNone/>
            </a:pPr>
            <a:r>
              <a:rPr lang="ro-RO" altLang="en-US">
                <a:latin typeface="Lucida Sans" panose="020B0602030504020204"/>
                <a:ea typeface="Lucida Sans" panose="020B0602030504020204"/>
                <a:cs typeface="Lucida Sans" panose="020B0602030504020204"/>
                <a:sym typeface="Lucida Sans" panose="020B0602030504020204"/>
              </a:rPr>
              <a:t>Ce spun copiii despre joacă</a:t>
            </a:r>
            <a:r>
              <a:rPr lang="en-US">
                <a:latin typeface="Lucida Sans" panose="020B0602030504020204"/>
                <a:ea typeface="Lucida Sans" panose="020B0602030504020204"/>
                <a:cs typeface="Lucida Sans" panose="020B0602030504020204"/>
                <a:sym typeface="Lucida Sans" panose="020B0602030504020204"/>
              </a:rPr>
              <a:t>?</a:t>
            </a:r>
            <a:endParaRPr>
              <a:latin typeface="Lucida Sans" panose="020B0602030504020204"/>
              <a:ea typeface="Lucida Sans" panose="020B0602030504020204"/>
              <a:cs typeface="Lucida Sans" panose="020B0602030504020204"/>
              <a:sym typeface="Lucida Sans" panose="020B0602030504020204"/>
            </a:endParaRPr>
          </a:p>
        </p:txBody>
      </p:sp>
      <p:sp>
        <p:nvSpPr>
          <p:cNvPr id="240" name="Google Shape;240;g1f7b3b2aad5_1_1223"/>
          <p:cNvSpPr txBox="1">
            <a:spLocks noGrp="1"/>
          </p:cNvSpPr>
          <p:nvPr>
            <p:ph type="body" idx="1"/>
          </p:nvPr>
        </p:nvSpPr>
        <p:spPr>
          <a:xfrm>
            <a:off x="4478475" y="4370175"/>
            <a:ext cx="7212600" cy="2258700"/>
          </a:xfrm>
          <a:prstGeom prst="rect">
            <a:avLst/>
          </a:prstGeom>
          <a:noFill/>
          <a:ln>
            <a:noFill/>
          </a:ln>
        </p:spPr>
        <p:txBody>
          <a:bodyPr spcFirstLastPara="1" wrap="square" lIns="111750" tIns="55850" rIns="111750" bIns="55850" anchor="t" anchorCtr="0">
            <a:normAutofit fontScale="90000"/>
          </a:bodyPr>
          <a:lstStyle/>
          <a:p>
            <a:pPr marL="0" lvl="0" indent="0" algn="l" rtl="0">
              <a:lnSpc>
                <a:spcPct val="112000"/>
              </a:lnSpc>
              <a:spcBef>
                <a:spcPts val="0"/>
              </a:spcBef>
              <a:spcAft>
                <a:spcPts val="0"/>
              </a:spcAft>
              <a:buNone/>
            </a:pPr>
            <a:r>
              <a:rPr lang="ro-RO" altLang="en-US" sz="2900">
                <a:latin typeface="Lucida Sans" panose="020B0602030504020204"/>
                <a:ea typeface="Lucida Sans" panose="020B0602030504020204"/>
                <a:cs typeface="Lucida Sans" panose="020B0602030504020204"/>
                <a:sym typeface="Lucida Sans" panose="020B0602030504020204"/>
              </a:rPr>
              <a:t>Ceea ce dă sens jocului pentru copii este DISTRACȚIA!!! - î</a:t>
            </a:r>
            <a:r>
              <a:rPr lang="en-US" sz="2900">
                <a:latin typeface="Lucida Sans" panose="020B0602030504020204"/>
                <a:ea typeface="Lucida Sans" panose="020B0602030504020204"/>
                <a:cs typeface="Lucida Sans" panose="020B0602030504020204"/>
                <a:sym typeface="Lucida Sans" panose="020B0602030504020204"/>
              </a:rPr>
              <a:t>n multiple studi</a:t>
            </a:r>
            <a:r>
              <a:rPr lang="ro-RO" altLang="en-US" sz="2900">
                <a:latin typeface="Lucida Sans" panose="020B0602030504020204"/>
                <a:ea typeface="Lucida Sans" panose="020B0602030504020204"/>
                <a:cs typeface="Lucida Sans" panose="020B0602030504020204"/>
                <a:sym typeface="Lucida Sans" panose="020B0602030504020204"/>
              </a:rPr>
              <a:t>i</a:t>
            </a:r>
            <a:r>
              <a:rPr lang="en-US" sz="2900">
                <a:latin typeface="Lucida Sans" panose="020B0602030504020204"/>
                <a:ea typeface="Lucida Sans" panose="020B0602030504020204"/>
                <a:cs typeface="Lucida Sans" panose="020B0602030504020204"/>
                <a:sym typeface="Lucida Sans" panose="020B0602030504020204"/>
              </a:rPr>
              <a:t>, </a:t>
            </a:r>
            <a:r>
              <a:rPr lang="ro-RO" altLang="en-US" sz="2900">
                <a:latin typeface="Lucida Sans" panose="020B0602030504020204"/>
                <a:ea typeface="Lucida Sans" panose="020B0602030504020204"/>
                <a:cs typeface="Lucida Sans" panose="020B0602030504020204"/>
                <a:sym typeface="Lucida Sans" panose="020B0602030504020204"/>
              </a:rPr>
              <a:t>atunci când copiilor li se pune întrebarea, aceștia spun că joaca este ceva DISTRACTIV </a:t>
            </a:r>
            <a:r>
              <a:rPr lang="en-US" sz="2900">
                <a:latin typeface="Lucida Sans" panose="020B0602030504020204"/>
                <a:ea typeface="Lucida Sans" panose="020B0602030504020204"/>
                <a:cs typeface="Lucida Sans" panose="020B0602030504020204"/>
                <a:sym typeface="Lucida Sans" panose="020B0602030504020204"/>
              </a:rPr>
              <a:t>!!!</a:t>
            </a:r>
            <a:endParaRPr sz="2900">
              <a:latin typeface="Lucida Sans" panose="020B0602030504020204"/>
              <a:ea typeface="Lucida Sans" panose="020B0602030504020204"/>
              <a:cs typeface="Lucida Sans" panose="020B0602030504020204"/>
              <a:sym typeface="Lucida Sans" panose="020B0602030504020204"/>
            </a:endParaRPr>
          </a:p>
          <a:p>
            <a:pPr marL="0" lvl="0" indent="0" algn="l" rtl="0">
              <a:lnSpc>
                <a:spcPct val="112000"/>
              </a:lnSpc>
              <a:spcBef>
                <a:spcPts val="0"/>
              </a:spcBef>
              <a:spcAft>
                <a:spcPts val="0"/>
              </a:spcAft>
              <a:buNone/>
            </a:pPr>
            <a:endParaRPr sz="2900"/>
          </a:p>
          <a:p>
            <a:pPr marL="342900" lvl="0" indent="0" algn="l" rtl="0">
              <a:lnSpc>
                <a:spcPct val="112000"/>
              </a:lnSpc>
              <a:spcBef>
                <a:spcPts val="1100"/>
              </a:spcBef>
              <a:spcAft>
                <a:spcPts val="0"/>
              </a:spcAft>
              <a:buNone/>
            </a:pPr>
          </a:p>
        </p:txBody>
      </p:sp>
      <p:pic>
        <p:nvPicPr>
          <p:cNvPr id="241" name="Google Shape;241;g1f7b3b2aad5_1_1223"/>
          <p:cNvPicPr preferRelativeResize="0"/>
          <p:nvPr/>
        </p:nvPicPr>
        <p:blipFill>
          <a:blip r:embed="rId1"/>
          <a:stretch>
            <a:fillRect/>
          </a:stretch>
        </p:blipFill>
        <p:spPr>
          <a:xfrm>
            <a:off x="4981100" y="535125"/>
            <a:ext cx="5437977" cy="356187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g2d20a833953_0_137"/>
          <p:cNvSpPr txBox="1">
            <a:spLocks noGrp="1"/>
          </p:cNvSpPr>
          <p:nvPr>
            <p:ph type="title"/>
          </p:nvPr>
        </p:nvSpPr>
        <p:spPr>
          <a:xfrm>
            <a:off x="812693" y="304870"/>
            <a:ext cx="10768200" cy="838500"/>
          </a:xfrm>
          <a:prstGeom prst="rect">
            <a:avLst/>
          </a:prstGeom>
          <a:noFill/>
          <a:ln>
            <a:noFill/>
          </a:ln>
        </p:spPr>
        <p:txBody>
          <a:bodyPr spcFirstLastPara="1" wrap="square" lIns="99550" tIns="49775" rIns="99550" bIns="49775" anchor="ctr" anchorCtr="0">
            <a:normAutofit/>
          </a:bodyPr>
          <a:lstStyle/>
          <a:p>
            <a:pPr lvl="0" algn="l">
              <a:lnSpc>
                <a:spcPct val="100000"/>
              </a:lnSpc>
              <a:buClr>
                <a:schemeClr val="lt1"/>
              </a:buClr>
              <a:buSzPts val="4000"/>
            </a:pPr>
            <a:r>
              <a:rPr lang="ro-RO" dirty="0" smtClean="0">
                <a:latin typeface="Lucida Sans" panose="020B0602030504020204"/>
                <a:ea typeface="Lucida Sans" panose="020B0602030504020204"/>
                <a:cs typeface="Lucida Sans" panose="020B0602030504020204"/>
                <a:sym typeface="Lucida Sans" panose="020B0602030504020204"/>
              </a:rPr>
              <a:t> Jocurile </a:t>
            </a:r>
            <a:r>
              <a:rPr lang="ro-RO" dirty="0">
                <a:latin typeface="Lucida Sans" panose="020B0602030504020204"/>
                <a:ea typeface="Lucida Sans" panose="020B0602030504020204"/>
                <a:cs typeface="Lucida Sans" panose="020B0602030504020204"/>
                <a:sym typeface="Lucida Sans" panose="020B0602030504020204"/>
              </a:rPr>
              <a:t>de societate </a:t>
            </a:r>
            <a:r>
              <a:rPr lang="en-US"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772" name="Google Shape;772;g2d20a833953_0_137"/>
          <p:cNvSpPr txBox="1">
            <a:spLocks noGrp="1"/>
          </p:cNvSpPr>
          <p:nvPr>
            <p:ph type="body" idx="1"/>
          </p:nvPr>
        </p:nvSpPr>
        <p:spPr>
          <a:xfrm>
            <a:off x="812693" y="1448134"/>
            <a:ext cx="10768200" cy="4649400"/>
          </a:xfrm>
          <a:prstGeom prst="rect">
            <a:avLst/>
          </a:prstGeom>
          <a:noFill/>
          <a:ln>
            <a:noFill/>
          </a:ln>
        </p:spPr>
        <p:txBody>
          <a:bodyPr spcFirstLastPara="1" wrap="square" lIns="99550" tIns="49775" rIns="99550" bIns="49775" anchor="t" anchorCtr="0">
            <a:normAutofit lnSpcReduction="10000"/>
          </a:bodyPr>
          <a:lstStyle/>
          <a:p>
            <a:pPr marL="0" marR="0" lvl="0" indent="0" algn="l" rtl="0">
              <a:lnSpc>
                <a:spcPct val="100000"/>
              </a:lnSpc>
              <a:spcBef>
                <a:spcPts val="0"/>
              </a:spcBef>
              <a:spcAft>
                <a:spcPts val="0"/>
              </a:spcAft>
              <a:buSzPct val="111000"/>
              <a:buNone/>
            </a:pPr>
            <a:r>
              <a:rPr lang="en-US" sz="1800" i="0" dirty="0">
                <a:latin typeface="Arial" panose="020B0604020202020204"/>
                <a:ea typeface="Arial" panose="020B0604020202020204"/>
                <a:cs typeface="Arial" panose="020B0604020202020204"/>
                <a:sym typeface="Arial" panose="020B0604020202020204"/>
              </a:rPr>
              <a:t> </a:t>
            </a:r>
            <a:endParaRPr dirty="0"/>
          </a:p>
          <a:p>
            <a:pPr marL="0" marR="0" lvl="0" indent="0" algn="l" rtl="0">
              <a:lnSpc>
                <a:spcPct val="115000"/>
              </a:lnSpc>
              <a:spcBef>
                <a:spcPts val="0"/>
              </a:spcBef>
              <a:spcAft>
                <a:spcPts val="0"/>
              </a:spcAft>
              <a:buSzPct val="83000"/>
              <a:buNone/>
            </a:pPr>
            <a:r>
              <a:rPr lang="ro-RO" sz="2400" i="0" dirty="0" smtClean="0">
                <a:latin typeface="Lucida Sans" panose="020B0602030504020204"/>
                <a:ea typeface="Lucida Sans" panose="020B0602030504020204"/>
                <a:cs typeface="Lucida Sans" panose="020B0602030504020204"/>
                <a:sym typeface="Lucida Sans" panose="020B0602030504020204"/>
              </a:rPr>
              <a:t>Jocurile de societate oferă copiilor, oportunități pentru</a:t>
            </a:r>
            <a:r>
              <a:rPr lang="en-US" sz="2400" i="0"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0" marR="0" lvl="0" indent="0" algn="l" rtl="0">
              <a:lnSpc>
                <a:spcPct val="115000"/>
              </a:lnSpc>
              <a:spcBef>
                <a:spcPts val="0"/>
              </a:spcBef>
              <a:spcAft>
                <a:spcPts val="0"/>
              </a:spcAft>
              <a:buSzPct val="83000"/>
              <a:buNone/>
            </a:pPr>
            <a:endParaRPr sz="2400" i="0" dirty="0">
              <a:latin typeface="Lucida Sans" panose="020B0602030504020204"/>
              <a:ea typeface="Lucida Sans" panose="020B0602030504020204"/>
              <a:cs typeface="Lucida Sans" panose="020B0602030504020204"/>
              <a:sym typeface="Lucida Sans" panose="020B0602030504020204"/>
            </a:endParaRPr>
          </a:p>
          <a:p>
            <a:pPr marL="342900" marR="0" lvl="0" indent="-333375" algn="l" rtl="0">
              <a:lnSpc>
                <a:spcPct val="115000"/>
              </a:lnSpc>
              <a:spcBef>
                <a:spcPts val="0"/>
              </a:spcBef>
              <a:spcAft>
                <a:spcPts val="0"/>
              </a:spcAft>
              <a:buSzPct val="83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a apuca piese mici de joc </a:t>
            </a:r>
            <a:r>
              <a:rPr lang="en-US" sz="2400" i="0"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342900" marR="0" lvl="0" indent="-333375" algn="l" rtl="0">
              <a:lnSpc>
                <a:spcPct val="115000"/>
              </a:lnSpc>
              <a:spcBef>
                <a:spcPts val="0"/>
              </a:spcBef>
              <a:spcAft>
                <a:spcPts val="0"/>
              </a:spcAft>
              <a:buSzPct val="83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a dezvolta arcurile palmare</a:t>
            </a:r>
            <a:r>
              <a:rPr lang="en-US" sz="2400" i="0" dirty="0" smtClean="0">
                <a:latin typeface="Lucida Sans" panose="020B0602030504020204"/>
                <a:ea typeface="Lucida Sans" panose="020B0602030504020204"/>
                <a:cs typeface="Lucida Sans" panose="020B0602030504020204"/>
                <a:sym typeface="Lucida Sans" panose="020B0602030504020204"/>
              </a:rPr>
              <a:t> (</a:t>
            </a:r>
            <a:r>
              <a:rPr lang="ro-RO" sz="2400" i="0" dirty="0" smtClean="0">
                <a:latin typeface="Lucida Sans" panose="020B0602030504020204"/>
                <a:ea typeface="Lucida Sans" panose="020B0602030504020204"/>
                <a:cs typeface="Lucida Sans" panose="020B0602030504020204"/>
                <a:sym typeface="Lucida Sans" panose="020B0602030504020204"/>
              </a:rPr>
              <a:t>aruncarea zarurilor</a:t>
            </a:r>
            <a:r>
              <a:rPr lang="en-US" sz="2400" i="0"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342900" marR="0" lvl="0" indent="-333375" algn="l" rtl="0">
              <a:lnSpc>
                <a:spcPct val="115000"/>
              </a:lnSpc>
              <a:spcBef>
                <a:spcPts val="0"/>
              </a:spcBef>
              <a:spcAft>
                <a:spcPts val="0"/>
              </a:spcAft>
              <a:buSzPct val="83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a îmbunătăți scanarea vizuală, </a:t>
            </a:r>
            <a:r>
              <a:rPr lang="en-US" sz="2400" i="0" dirty="0" err="1" smtClean="0">
                <a:latin typeface="Lucida Sans" panose="020B0602030504020204"/>
                <a:ea typeface="Lucida Sans" panose="020B0602030504020204"/>
                <a:cs typeface="Lucida Sans" panose="020B0602030504020204"/>
                <a:sym typeface="Lucida Sans" panose="020B0602030504020204"/>
              </a:rPr>
              <a:t>percep</a:t>
            </a:r>
            <a:r>
              <a:rPr lang="ro-RO" sz="2400" i="0" dirty="0" smtClean="0">
                <a:latin typeface="Lucida Sans" panose="020B0602030504020204"/>
                <a:ea typeface="Lucida Sans" panose="020B0602030504020204"/>
                <a:cs typeface="Lucida Sans" panose="020B0602030504020204"/>
                <a:sym typeface="Lucida Sans" panose="020B0602030504020204"/>
              </a:rPr>
              <a:t>ția</a:t>
            </a:r>
            <a:r>
              <a:rPr lang="en-US" sz="2400" i="0" dirty="0" smtClean="0">
                <a:latin typeface="Lucida Sans" panose="020B0602030504020204"/>
                <a:ea typeface="Lucida Sans" panose="020B0602030504020204"/>
                <a:cs typeface="Lucida Sans" panose="020B0602030504020204"/>
                <a:sym typeface="Lucida Sans" panose="020B0602030504020204"/>
              </a:rPr>
              <a:t> </a:t>
            </a:r>
            <a:r>
              <a:rPr lang="ro-RO" sz="2400" i="0" dirty="0" smtClean="0">
                <a:latin typeface="Lucida Sans" panose="020B0602030504020204"/>
                <a:ea typeface="Lucida Sans" panose="020B0602030504020204"/>
                <a:cs typeface="Lucida Sans" panose="020B0602030504020204"/>
                <a:sym typeface="Lucida Sans" panose="020B0602030504020204"/>
              </a:rPr>
              <a:t>și memoria</a:t>
            </a:r>
            <a:endParaRPr dirty="0" smtClean="0">
              <a:latin typeface="Lucida Sans" panose="020B0602030504020204"/>
              <a:ea typeface="Lucida Sans" panose="020B0602030504020204"/>
              <a:cs typeface="Lucida Sans" panose="020B0602030504020204"/>
              <a:sym typeface="Lucida Sans" panose="020B0602030504020204"/>
            </a:endParaRPr>
          </a:p>
          <a:p>
            <a:pPr marL="342900" marR="0" lvl="0" indent="-333375" algn="l" rtl="0">
              <a:lnSpc>
                <a:spcPct val="115000"/>
              </a:lnSpc>
              <a:spcBef>
                <a:spcPts val="0"/>
              </a:spcBef>
              <a:spcAft>
                <a:spcPts val="0"/>
              </a:spcAft>
              <a:buSzPct val="83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a respecta instrucțiunile</a:t>
            </a:r>
            <a:r>
              <a:rPr lang="en-US" sz="2400" i="0" dirty="0" smtClean="0">
                <a:latin typeface="Lucida Sans" panose="020B0602030504020204"/>
                <a:ea typeface="Lucida Sans" panose="020B0602030504020204"/>
                <a:cs typeface="Lucida Sans" panose="020B0602030504020204"/>
                <a:sym typeface="Lucida Sans" panose="020B0602030504020204"/>
              </a:rPr>
              <a:t> </a:t>
            </a:r>
            <a:endParaRPr dirty="0" smtClean="0">
              <a:latin typeface="Lucida Sans" panose="020B0602030504020204"/>
              <a:ea typeface="Lucida Sans" panose="020B0602030504020204"/>
              <a:cs typeface="Lucida Sans" panose="020B0602030504020204"/>
              <a:sym typeface="Lucida Sans" panose="020B0602030504020204"/>
            </a:endParaRPr>
          </a:p>
          <a:p>
            <a:pPr marL="342900" marR="0" lvl="0" indent="-333375" algn="l" rtl="0">
              <a:lnSpc>
                <a:spcPct val="115000"/>
              </a:lnSpc>
              <a:spcBef>
                <a:spcPts val="0"/>
              </a:spcBef>
              <a:spcAft>
                <a:spcPts val="0"/>
              </a:spcAft>
              <a:buSzPct val="83000"/>
              <a:buFont typeface="Lucida Sans" panose="020B0602030504020204"/>
              <a:buChar char="∙"/>
            </a:pPr>
            <a:r>
              <a:rPr lang="ro-RO" sz="2400" dirty="0" smtClean="0">
                <a:latin typeface="Lucida Sans" panose="020B0602030504020204"/>
                <a:ea typeface="Lucida Sans" panose="020B0602030504020204"/>
                <a:cs typeface="Lucida Sans" panose="020B0602030504020204"/>
                <a:sym typeface="Lucida Sans" panose="020B0602030504020204"/>
              </a:rPr>
              <a:t>a respecta etapele  </a:t>
            </a:r>
            <a:endParaRPr dirty="0">
              <a:latin typeface="Lucida Sans" panose="020B0602030504020204"/>
              <a:ea typeface="Lucida Sans" panose="020B0602030504020204"/>
              <a:cs typeface="Lucida Sans" panose="020B0602030504020204"/>
              <a:sym typeface="Lucida Sans" panose="020B0602030504020204"/>
            </a:endParaRPr>
          </a:p>
          <a:p>
            <a:pPr marL="342900" marR="0" lvl="0" indent="-333375" algn="l" rtl="0">
              <a:lnSpc>
                <a:spcPct val="115000"/>
              </a:lnSpc>
              <a:spcBef>
                <a:spcPts val="0"/>
              </a:spcBef>
              <a:spcAft>
                <a:spcPts val="0"/>
              </a:spcAft>
              <a:buSzPct val="83000"/>
              <a:buFont typeface="Lucida Sans" panose="020B0602030504020204"/>
              <a:buChar char="∙"/>
            </a:pPr>
            <a:r>
              <a:rPr lang="ro-RO" sz="2400" dirty="0" smtClean="0">
                <a:latin typeface="Lucida Sans" panose="020B0602030504020204"/>
                <a:ea typeface="Lucida Sans" panose="020B0602030504020204"/>
                <a:cs typeface="Lucida Sans" panose="020B0602030504020204"/>
                <a:sym typeface="Lucida Sans" panose="020B0602030504020204"/>
              </a:rPr>
              <a:t>a-și aștepta rândul</a:t>
            </a:r>
            <a:endParaRPr dirty="0">
              <a:latin typeface="Lucida Sans" panose="020B0602030504020204"/>
              <a:ea typeface="Lucida Sans" panose="020B0602030504020204"/>
              <a:cs typeface="Lucida Sans" panose="020B0602030504020204"/>
              <a:sym typeface="Lucida Sans" panose="020B0602030504020204"/>
            </a:endParaRPr>
          </a:p>
          <a:p>
            <a:pPr marL="342900" marR="0" lvl="0" indent="-333375" algn="l" rtl="0">
              <a:lnSpc>
                <a:spcPct val="115000"/>
              </a:lnSpc>
              <a:spcBef>
                <a:spcPts val="0"/>
              </a:spcBef>
              <a:spcAft>
                <a:spcPts val="0"/>
              </a:spcAft>
              <a:buSzPct val="83000"/>
              <a:buFont typeface="Lucida Sans" panose="020B0602030504020204"/>
              <a:buChar char="∙"/>
            </a:pPr>
            <a:r>
              <a:rPr lang="ro-RO" sz="2400" dirty="0" smtClean="0">
                <a:latin typeface="Lucida Sans" panose="020B0602030504020204"/>
                <a:ea typeface="Lucida Sans" panose="020B0602030504020204"/>
                <a:cs typeface="Lucida Sans" panose="020B0602030504020204"/>
                <a:sym typeface="Lucida Sans" panose="020B0602030504020204"/>
              </a:rPr>
              <a:t>a rezolva probleme</a:t>
            </a:r>
            <a:r>
              <a:rPr lang="en-US" sz="2400" i="0"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342900" marR="0" lvl="0" indent="-333375" algn="l" rtl="0">
              <a:lnSpc>
                <a:spcPct val="115000"/>
              </a:lnSpc>
              <a:spcBef>
                <a:spcPts val="0"/>
              </a:spcBef>
              <a:spcAft>
                <a:spcPts val="0"/>
              </a:spcAft>
              <a:buSzPct val="83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a alege.</a:t>
            </a:r>
            <a:r>
              <a:rPr lang="en-US" sz="2400" i="0"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1200"/>
              </a:spcBef>
              <a:spcAft>
                <a:spcPts val="0"/>
              </a:spcAft>
              <a:buClr>
                <a:srgbClr val="17564E"/>
              </a:buClr>
              <a:buSzPct val="74000"/>
              <a:buNone/>
            </a:pPr>
            <a:endParaRPr dirty="0">
              <a:latin typeface="Lucida Sans" panose="020B0602030504020204"/>
              <a:ea typeface="Lucida Sans" panose="020B0602030504020204"/>
              <a:cs typeface="Lucida Sans" panose="020B0602030504020204"/>
              <a:sym typeface="Lucida Sans" panose="020B0602030504020204"/>
            </a:endParaRPr>
          </a:p>
        </p:txBody>
      </p:sp>
      <p:sp>
        <p:nvSpPr>
          <p:cNvPr id="773" name="Google Shape;773;g2d20a833953_0_137"/>
          <p:cNvSpPr/>
          <p:nvPr/>
        </p:nvSpPr>
        <p:spPr>
          <a:xfrm>
            <a:off x="0" y="0"/>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774" name="Google Shape;774;g2d20a833953_0_137" descr="&#10;&#10;Description automatically generated"/>
          <p:cNvPicPr preferRelativeResize="0"/>
          <p:nvPr/>
        </p:nvPicPr>
        <p:blipFill rotWithShape="1">
          <a:blip r:embed="rId1"/>
          <a:srcRect/>
          <a:stretch>
            <a:fillRect/>
          </a:stretch>
        </p:blipFill>
        <p:spPr>
          <a:xfrm>
            <a:off x="6095171" y="3897878"/>
            <a:ext cx="4786991" cy="2519468"/>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g2d20a833953_0_144"/>
          <p:cNvSpPr txBox="1">
            <a:spLocks noGrp="1"/>
          </p:cNvSpPr>
          <p:nvPr>
            <p:ph type="title"/>
          </p:nvPr>
        </p:nvSpPr>
        <p:spPr>
          <a:xfrm>
            <a:off x="812693" y="304870"/>
            <a:ext cx="10768200" cy="838500"/>
          </a:xfrm>
          <a:prstGeom prst="rect">
            <a:avLst/>
          </a:prstGeom>
          <a:noFill/>
          <a:ln>
            <a:noFill/>
          </a:ln>
        </p:spPr>
        <p:txBody>
          <a:bodyPr spcFirstLastPara="1" wrap="square" lIns="99550" tIns="49775" rIns="99550" bIns="49775" anchor="ctr" anchorCtr="0">
            <a:normAutofit/>
          </a:bodyPr>
          <a:lstStyle/>
          <a:p>
            <a:pPr marL="0" lvl="0" indent="0" algn="l" rtl="0">
              <a:lnSpc>
                <a:spcPct val="100000"/>
              </a:lnSpc>
              <a:spcBef>
                <a:spcPts val="0"/>
              </a:spcBef>
              <a:spcAft>
                <a:spcPts val="0"/>
              </a:spcAft>
              <a:buClr>
                <a:schemeClr val="lt1"/>
              </a:buClr>
              <a:buSzPts val="4000"/>
              <a:buFont typeface="Calibri" panose="020F0502020204030204"/>
              <a:buNone/>
            </a:pPr>
            <a:r>
              <a:rPr lang="ro-RO" dirty="0" smtClean="0">
                <a:latin typeface="Lucida Sans" panose="020B0602030504020204"/>
                <a:ea typeface="Lucida Sans" panose="020B0602030504020204"/>
                <a:cs typeface="Lucida Sans" panose="020B0602030504020204"/>
                <a:sym typeface="Lucida Sans" panose="020B0602030504020204"/>
              </a:rPr>
              <a:t>Jocuri</a:t>
            </a:r>
            <a:r>
              <a:rPr lang="en-US"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781" name="Google Shape;781;g2d20a833953_0_144"/>
          <p:cNvSpPr txBox="1">
            <a:spLocks noGrp="1"/>
          </p:cNvSpPr>
          <p:nvPr>
            <p:ph type="body" idx="1"/>
          </p:nvPr>
        </p:nvSpPr>
        <p:spPr>
          <a:xfrm>
            <a:off x="538480" y="1447800"/>
            <a:ext cx="7569835" cy="4649470"/>
          </a:xfrm>
          <a:prstGeom prst="rect">
            <a:avLst/>
          </a:prstGeom>
          <a:noFill/>
          <a:ln>
            <a:noFill/>
          </a:ln>
        </p:spPr>
        <p:txBody>
          <a:bodyPr spcFirstLastPara="1" wrap="square" lIns="99550" tIns="49775" rIns="99550" bIns="49775" anchor="t" anchorCtr="0">
            <a:normAutofit fontScale="92500" lnSpcReduction="10000"/>
          </a:bodyPr>
          <a:lstStyle/>
          <a:p>
            <a:pPr indent="-228600">
              <a:lnSpc>
                <a:spcPct val="100000"/>
              </a:lnSpc>
              <a:spcBef>
                <a:spcPts val="400"/>
              </a:spcBef>
              <a:buClr>
                <a:srgbClr val="17564E"/>
              </a:buClr>
              <a:buSzPct val="83000"/>
              <a:buNone/>
            </a:pPr>
            <a:r>
              <a:rPr lang="ro-RO" sz="2400" dirty="0">
                <a:latin typeface="Lucida Sans" panose="020B0602030504020204"/>
                <a:ea typeface="Lucida Sans" panose="020B0602030504020204"/>
                <a:cs typeface="Lucida Sans" panose="020B0602030504020204"/>
                <a:sym typeface="Lucida Sans" panose="020B0602030504020204"/>
              </a:rPr>
              <a:t>Cum </a:t>
            </a:r>
            <a:r>
              <a:rPr lang="ro-RO" sz="2400" dirty="0" smtClean="0">
                <a:latin typeface="Lucida Sans" panose="020B0602030504020204"/>
                <a:ea typeface="Lucida Sans" panose="020B0602030504020204"/>
                <a:cs typeface="Lucida Sans" panose="020B0602030504020204"/>
                <a:sym typeface="Lucida Sans" panose="020B0602030504020204"/>
              </a:rPr>
              <a:t>folosește TO </a:t>
            </a:r>
            <a:r>
              <a:rPr lang="ro-RO" sz="2400" i="0" dirty="0" smtClean="0">
                <a:latin typeface="Lucida Sans" panose="020B0602030504020204"/>
                <a:ea typeface="Lucida Sans" panose="020B0602030504020204"/>
                <a:cs typeface="Lucida Sans" panose="020B0602030504020204"/>
                <a:sym typeface="Lucida Sans" panose="020B0602030504020204"/>
              </a:rPr>
              <a:t>jocurilor în terapie?</a:t>
            </a:r>
            <a:endParaRPr sz="2400" i="0" dirty="0">
              <a:latin typeface="Lucida Sans" panose="020B0602030504020204"/>
              <a:ea typeface="Lucida Sans" panose="020B0602030504020204"/>
              <a:cs typeface="Lucida Sans" panose="020B0602030504020204"/>
              <a:sym typeface="Lucida Sans" panose="020B0602030504020204"/>
            </a:endParaRPr>
          </a:p>
          <a:p>
            <a:pPr marL="571500" lvl="0" indent="-333375" algn="l" rtl="0">
              <a:lnSpc>
                <a:spcPct val="100000"/>
              </a:lnSpc>
              <a:spcBef>
                <a:spcPts val="400"/>
              </a:spcBef>
              <a:spcAft>
                <a:spcPts val="0"/>
              </a:spcAft>
              <a:buSzPct val="83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Poziționează</a:t>
            </a:r>
            <a:endParaRPr dirty="0">
              <a:latin typeface="Lucida Sans" panose="020B0602030504020204"/>
              <a:ea typeface="Lucida Sans" panose="020B0602030504020204"/>
              <a:cs typeface="Lucida Sans" panose="020B0602030504020204"/>
              <a:sym typeface="Lucida Sans" panose="020B0602030504020204"/>
            </a:endParaRPr>
          </a:p>
          <a:p>
            <a:pPr marL="571500" lvl="0" indent="-333375" algn="l" rtl="0">
              <a:lnSpc>
                <a:spcPct val="100000"/>
              </a:lnSpc>
              <a:spcBef>
                <a:spcPts val="400"/>
              </a:spcBef>
              <a:spcAft>
                <a:spcPts val="0"/>
              </a:spcAft>
              <a:buSzPct val="83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Stând așezat pe o minge de gimnastică, culcat în decubit ventral, la masă</a:t>
            </a:r>
            <a:endParaRPr dirty="0">
              <a:latin typeface="Lucida Sans" panose="020B0602030504020204"/>
              <a:ea typeface="Lucida Sans" panose="020B0602030504020204"/>
              <a:cs typeface="Lucida Sans" panose="020B0602030504020204"/>
              <a:sym typeface="Lucida Sans" panose="020B0602030504020204"/>
            </a:endParaRPr>
          </a:p>
          <a:p>
            <a:pPr marL="571500" lvl="0" indent="-333375" algn="l" rtl="0">
              <a:lnSpc>
                <a:spcPct val="100000"/>
              </a:lnSpc>
              <a:spcBef>
                <a:spcPts val="400"/>
              </a:spcBef>
              <a:spcAft>
                <a:spcPts val="0"/>
              </a:spcAft>
              <a:buSzPct val="83000"/>
              <a:buFont typeface="Lucida Sans" panose="020B0602030504020204"/>
              <a:buChar char="•"/>
            </a:pPr>
            <a:r>
              <a:rPr lang="ro-RO" sz="2400" i="0" dirty="0" smtClean="0">
                <a:latin typeface="Lucida Sans" panose="020B0602030504020204"/>
                <a:ea typeface="Lucida Sans" panose="020B0602030504020204"/>
                <a:cs typeface="Lucida Sans" panose="020B0602030504020204"/>
                <a:sym typeface="Lucida Sans" panose="020B0602030504020204"/>
              </a:rPr>
              <a:t>Așează jocul în poziții diferite </a:t>
            </a:r>
            <a:r>
              <a:rPr lang="ro-RO" sz="2400" i="0" dirty="0" smtClean="0">
                <a:latin typeface="Lucida Sans" panose="020B0602030504020204"/>
                <a:ea typeface="Lucida Sans" panose="020B0602030504020204"/>
                <a:cs typeface="Lucida Sans" panose="020B0602030504020204"/>
                <a:sym typeface="Lucida Sans" panose="020B0602030504020204"/>
              </a:rPr>
              <a:t>pentru a încuraja prehensiunea </a:t>
            </a:r>
            <a:endParaRPr dirty="0">
              <a:latin typeface="Lucida Sans" panose="020B0602030504020204"/>
              <a:ea typeface="Lucida Sans" panose="020B0602030504020204"/>
              <a:cs typeface="Lucida Sans" panose="020B0602030504020204"/>
              <a:sym typeface="Lucida Sans" panose="020B0602030504020204"/>
            </a:endParaRPr>
          </a:p>
          <a:p>
            <a:pPr marL="571500" lvl="0" indent="-333375" algn="l" rtl="0">
              <a:lnSpc>
                <a:spcPct val="100000"/>
              </a:lnSpc>
              <a:spcBef>
                <a:spcPts val="400"/>
              </a:spcBef>
              <a:spcAft>
                <a:spcPts val="0"/>
              </a:spcAft>
              <a:buSzPct val="83000"/>
              <a:buFont typeface="Lucida Sans" panose="020B0602030504020204"/>
              <a:buChar char="•"/>
            </a:pPr>
            <a:r>
              <a:rPr lang="en-US" sz="2400" i="0" dirty="0" smtClean="0">
                <a:latin typeface="Lucida Sans" panose="020B0602030504020204"/>
                <a:ea typeface="Lucida Sans" panose="020B0602030504020204"/>
                <a:cs typeface="Lucida Sans" panose="020B0602030504020204"/>
                <a:sym typeface="Lucida Sans" panose="020B0602030504020204"/>
              </a:rPr>
              <a:t>Adapt</a:t>
            </a:r>
            <a:r>
              <a:rPr lang="ro-RO" sz="2400" dirty="0" smtClean="0">
                <a:latin typeface="Lucida Sans" panose="020B0602030504020204"/>
                <a:ea typeface="Lucida Sans" panose="020B0602030504020204"/>
                <a:cs typeface="Lucida Sans" panose="020B0602030504020204"/>
                <a:sym typeface="Lucida Sans" panose="020B0602030504020204"/>
              </a:rPr>
              <a:t>ează</a:t>
            </a:r>
            <a:r>
              <a:rPr lang="ro-RO" sz="2400" i="0" dirty="0" smtClean="0">
                <a:latin typeface="Lucida Sans" panose="020B0602030504020204"/>
                <a:ea typeface="Lucida Sans" panose="020B0602030504020204"/>
                <a:cs typeface="Lucida Sans" panose="020B0602030504020204"/>
                <a:sym typeface="Lucida Sans" panose="020B0602030504020204"/>
              </a:rPr>
              <a:t> piesele </a:t>
            </a:r>
            <a:r>
              <a:rPr lang="ro-RO" sz="2400" i="0" dirty="0" smtClean="0">
                <a:latin typeface="Lucida Sans" panose="020B0602030504020204"/>
                <a:ea typeface="Lucida Sans" panose="020B0602030504020204"/>
                <a:cs typeface="Lucida Sans" panose="020B0602030504020204"/>
                <a:sym typeface="Lucida Sans" panose="020B0602030504020204"/>
              </a:rPr>
              <a:t>pentru a facilita prehensiunea </a:t>
            </a:r>
            <a:endParaRPr lang="ro-RO" sz="2400" i="0" dirty="0" smtClean="0">
              <a:latin typeface="Lucida Sans" panose="020B0602030504020204"/>
              <a:ea typeface="Lucida Sans" panose="020B0602030504020204"/>
              <a:cs typeface="Lucida Sans" panose="020B0602030504020204"/>
              <a:sym typeface="Lucida Sans" panose="020B0602030504020204"/>
            </a:endParaRPr>
          </a:p>
          <a:p>
            <a:pPr marL="571500" lvl="0" indent="-333375" algn="l" rtl="0">
              <a:lnSpc>
                <a:spcPct val="100000"/>
              </a:lnSpc>
              <a:spcBef>
                <a:spcPts val="400"/>
              </a:spcBef>
              <a:spcAft>
                <a:spcPts val="0"/>
              </a:spcAft>
              <a:buSzPct val="83000"/>
              <a:buFont typeface="Lucida Sans" panose="020B0602030504020204"/>
              <a:buChar char="•"/>
            </a:pPr>
            <a:r>
              <a:rPr lang="ro-RO" sz="2400" dirty="0" smtClean="0">
                <a:latin typeface="Lucida Sans" panose="020B0602030504020204"/>
                <a:ea typeface="Lucida Sans" panose="020B0602030504020204"/>
                <a:cs typeface="Lucida Sans" panose="020B0602030504020204"/>
                <a:sym typeface="Lucida Sans" panose="020B0602030504020204"/>
              </a:rPr>
              <a:t>Realizează </a:t>
            </a:r>
            <a:r>
              <a:rPr lang="ro-RO" sz="2400" dirty="0" smtClean="0">
                <a:latin typeface="Lucida Sans" panose="020B0602030504020204"/>
                <a:ea typeface="Lucida Sans" panose="020B0602030504020204"/>
                <a:cs typeface="Lucida Sans" panose="020B0602030504020204"/>
                <a:sym typeface="Lucida Sans" panose="020B0602030504020204"/>
              </a:rPr>
              <a:t>i</a:t>
            </a:r>
            <a:r>
              <a:rPr lang="ro-RO" sz="2400" i="0" dirty="0" smtClean="0">
                <a:latin typeface="Lucida Sans" panose="020B0602030504020204"/>
                <a:ea typeface="Lucida Sans" panose="020B0602030504020204"/>
                <a:cs typeface="Lucida Sans" panose="020B0602030504020204"/>
                <a:sym typeface="Lucida Sans" panose="020B0602030504020204"/>
              </a:rPr>
              <a:t>magini vizuale pentru a prezenta regulile, pașii</a:t>
            </a:r>
            <a:endParaRPr dirty="0">
              <a:latin typeface="Lucida Sans" panose="020B0602030504020204"/>
              <a:ea typeface="Lucida Sans" panose="020B0602030504020204"/>
              <a:cs typeface="Lucida Sans" panose="020B0602030504020204"/>
              <a:sym typeface="Lucida Sans" panose="020B0602030504020204"/>
            </a:endParaRPr>
          </a:p>
          <a:p>
            <a:pPr marL="571500" lvl="0" indent="-333375" algn="l" rtl="0">
              <a:lnSpc>
                <a:spcPct val="100000"/>
              </a:lnSpc>
              <a:spcBef>
                <a:spcPts val="400"/>
              </a:spcBef>
              <a:spcAft>
                <a:spcPts val="0"/>
              </a:spcAft>
              <a:buSzPct val="83000"/>
              <a:buFont typeface="Lucida Sans" panose="020B0602030504020204"/>
              <a:buChar char="•"/>
            </a:pPr>
            <a:r>
              <a:rPr lang="ro-RO" sz="2400" dirty="0" smtClean="0">
                <a:latin typeface="Lucida Sans" panose="020B0602030504020204"/>
                <a:ea typeface="Lucida Sans" panose="020B0602030504020204"/>
                <a:cs typeface="Lucida Sans" panose="020B0602030504020204"/>
                <a:sym typeface="Lucida Sans" panose="020B0602030504020204"/>
              </a:rPr>
              <a:t>Folosește j</a:t>
            </a:r>
            <a:r>
              <a:rPr lang="ro-RO" sz="2400" i="0" dirty="0" smtClean="0">
                <a:latin typeface="Lucida Sans" panose="020B0602030504020204"/>
                <a:ea typeface="Lucida Sans" panose="020B0602030504020204"/>
                <a:cs typeface="Lucida Sans" panose="020B0602030504020204"/>
                <a:sym typeface="Lucida Sans" panose="020B0602030504020204"/>
              </a:rPr>
              <a:t>ocuri </a:t>
            </a:r>
            <a:r>
              <a:rPr lang="ro-RO" sz="2400" i="0" dirty="0" smtClean="0">
                <a:latin typeface="Lucida Sans" panose="020B0602030504020204"/>
                <a:ea typeface="Lucida Sans" panose="020B0602030504020204"/>
                <a:cs typeface="Lucida Sans" panose="020B0602030504020204"/>
                <a:sym typeface="Lucida Sans" panose="020B0602030504020204"/>
              </a:rPr>
              <a:t>care să dezvolte secvențialitatea, așteptarea, scanarea vizuală, concepte educaționale.</a:t>
            </a:r>
            <a:endParaRPr dirty="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400"/>
              </a:spcBef>
              <a:spcAft>
                <a:spcPts val="0"/>
              </a:spcAft>
              <a:buClr>
                <a:srgbClr val="17564E"/>
              </a:buClr>
              <a:buSzPct val="83000"/>
              <a:buNone/>
            </a:pPr>
            <a:r>
              <a:rPr lang="en-US" sz="2400" i="0" dirty="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782" name="Google Shape;782;g2d20a833953_0_144"/>
          <p:cNvSpPr/>
          <p:nvPr/>
        </p:nvSpPr>
        <p:spPr>
          <a:xfrm>
            <a:off x="0" y="0"/>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783" name="Google Shape;783;g2d20a833953_0_144" descr="Free photo side view children playing memory game"/>
          <p:cNvPicPr preferRelativeResize="0"/>
          <p:nvPr/>
        </p:nvPicPr>
        <p:blipFill rotWithShape="1">
          <a:blip r:embed="rId1"/>
          <a:srcRect/>
          <a:stretch>
            <a:fillRect/>
          </a:stretch>
        </p:blipFill>
        <p:spPr>
          <a:xfrm>
            <a:off x="8542950" y="-1"/>
            <a:ext cx="3647450" cy="2179300"/>
          </a:xfrm>
          <a:prstGeom prst="rect">
            <a:avLst/>
          </a:prstGeom>
          <a:noFill/>
          <a:ln>
            <a:noFill/>
          </a:ln>
        </p:spPr>
      </p:pic>
      <p:pic>
        <p:nvPicPr>
          <p:cNvPr id="784" name="Google Shape;784;g2d20a833953_0_144" title="File:Family playing board game.jpg - Wikimedia Commons"/>
          <p:cNvPicPr preferRelativeResize="0"/>
          <p:nvPr/>
        </p:nvPicPr>
        <p:blipFill>
          <a:blip r:embed="rId2"/>
          <a:stretch>
            <a:fillRect/>
          </a:stretch>
        </p:blipFill>
        <p:spPr>
          <a:xfrm>
            <a:off x="8542950" y="2179300"/>
            <a:ext cx="3647452" cy="2422133"/>
          </a:xfrm>
          <a:prstGeom prst="rect">
            <a:avLst/>
          </a:prstGeom>
          <a:noFill/>
          <a:ln>
            <a:noFill/>
          </a:ln>
        </p:spPr>
      </p:pic>
      <p:pic>
        <p:nvPicPr>
          <p:cNvPr id="785" name="Google Shape;785;g2d20a833953_0_144" title="File:Family playing a board game (3).jpg - Wikimedia Commons"/>
          <p:cNvPicPr preferRelativeResize="0"/>
          <p:nvPr/>
        </p:nvPicPr>
        <p:blipFill>
          <a:blip r:embed="rId3"/>
          <a:stretch>
            <a:fillRect/>
          </a:stretch>
        </p:blipFill>
        <p:spPr>
          <a:xfrm>
            <a:off x="8586276" y="4242860"/>
            <a:ext cx="3560801" cy="261671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g2d20a833953_0_152"/>
          <p:cNvSpPr txBox="1">
            <a:spLocks noGrp="1"/>
          </p:cNvSpPr>
          <p:nvPr>
            <p:ph type="title"/>
          </p:nvPr>
        </p:nvSpPr>
        <p:spPr>
          <a:xfrm>
            <a:off x="812693" y="304870"/>
            <a:ext cx="10768200" cy="838500"/>
          </a:xfrm>
          <a:prstGeom prst="rect">
            <a:avLst/>
          </a:prstGeom>
          <a:noFill/>
          <a:ln>
            <a:noFill/>
          </a:ln>
        </p:spPr>
        <p:txBody>
          <a:bodyPr spcFirstLastPara="1" wrap="square" lIns="99550" tIns="49775" rIns="99550" bIns="49775" anchor="ctr" anchorCtr="0">
            <a:normAutofit/>
          </a:bodyPr>
          <a:lstStyle/>
          <a:p>
            <a:pPr marL="0" lvl="0" indent="0" algn="l" rtl="0">
              <a:lnSpc>
                <a:spcPct val="100000"/>
              </a:lnSpc>
              <a:spcBef>
                <a:spcPts val="0"/>
              </a:spcBef>
              <a:spcAft>
                <a:spcPts val="0"/>
              </a:spcAft>
              <a:buClr>
                <a:schemeClr val="lt1"/>
              </a:buClr>
              <a:buSzPts val="4000"/>
              <a:buFont typeface="Calibri" panose="020F0502020204030204"/>
              <a:buNone/>
            </a:pPr>
            <a:r>
              <a:rPr lang="ro-RO" dirty="0" smtClean="0">
                <a:latin typeface="Lucida Sans" panose="020B0602030504020204"/>
                <a:ea typeface="Lucida Sans" panose="020B0602030504020204"/>
                <a:cs typeface="Lucida Sans" panose="020B0602030504020204"/>
                <a:sym typeface="Lucida Sans" panose="020B0602030504020204"/>
              </a:rPr>
              <a:t>Cum să faci scrisul, distractiv?</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791" name="Google Shape;791;g2d20a833953_0_152"/>
          <p:cNvSpPr txBox="1">
            <a:spLocks noGrp="1"/>
          </p:cNvSpPr>
          <p:nvPr>
            <p:ph type="body" idx="1"/>
          </p:nvPr>
        </p:nvSpPr>
        <p:spPr>
          <a:xfrm>
            <a:off x="812693" y="1448134"/>
            <a:ext cx="10768200" cy="4649400"/>
          </a:xfrm>
          <a:prstGeom prst="rect">
            <a:avLst/>
          </a:prstGeom>
          <a:noFill/>
          <a:ln>
            <a:noFill/>
          </a:ln>
        </p:spPr>
        <p:txBody>
          <a:bodyPr spcFirstLastPara="1" wrap="square" lIns="99550" tIns="49775" rIns="99550" bIns="49775" anchor="t" anchorCtr="0">
            <a:normAutofit/>
          </a:bodyPr>
          <a:lstStyle/>
          <a:p>
            <a:pPr marL="457200" lvl="0" indent="-228600" algn="l" rtl="0">
              <a:lnSpc>
                <a:spcPct val="100000"/>
              </a:lnSpc>
              <a:spcBef>
                <a:spcPts val="400"/>
              </a:spcBef>
              <a:spcAft>
                <a:spcPts val="0"/>
              </a:spcAft>
              <a:buClr>
                <a:srgbClr val="17564E"/>
              </a:buClr>
              <a:buSzPts val="2000"/>
              <a:buNone/>
            </a:pPr>
            <a:r>
              <a:rPr lang="ro-RO" sz="2400" i="0" dirty="0" smtClean="0">
                <a:latin typeface="Lucida Sans" panose="020B0602030504020204"/>
                <a:ea typeface="Lucida Sans" panose="020B0602030504020204"/>
                <a:cs typeface="Lucida Sans" panose="020B0602030504020204"/>
                <a:sym typeface="Lucida Sans" panose="020B0602030504020204"/>
              </a:rPr>
              <a:t>Scrisul este de obicei, frustrant pentru copiii cu dificultăți de motricitate fină</a:t>
            </a:r>
            <a:r>
              <a:rPr lang="en-US" sz="2400" i="0" dirty="0" smtClean="0">
                <a:latin typeface="Lucida Sans" panose="020B0602030504020204"/>
                <a:ea typeface="Lucida Sans" panose="020B0602030504020204"/>
                <a:cs typeface="Lucida Sans" panose="020B0602030504020204"/>
                <a:sym typeface="Lucida Sans" panose="020B0602030504020204"/>
              </a:rPr>
              <a:t> &amp;</a:t>
            </a:r>
            <a:r>
              <a:rPr lang="ro-RO" sz="2400" i="0" dirty="0" smtClean="0">
                <a:latin typeface="Lucida Sans" panose="020B0602030504020204"/>
                <a:ea typeface="Lucida Sans" panose="020B0602030504020204"/>
                <a:cs typeface="Lucida Sans" panose="020B0602030504020204"/>
                <a:sym typeface="Lucida Sans" panose="020B0602030504020204"/>
              </a:rPr>
              <a:t> vizual- motorii</a:t>
            </a:r>
            <a:r>
              <a:rPr lang="en-US" sz="2400" i="0"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400"/>
              </a:spcBef>
              <a:spcAft>
                <a:spcPts val="0"/>
              </a:spcAft>
              <a:buClr>
                <a:srgbClr val="17564E"/>
              </a:buClr>
              <a:buSzPts val="2000"/>
              <a:buNone/>
            </a:pPr>
            <a:r>
              <a:rPr lang="ro-RO" sz="2400" i="0" dirty="0" smtClean="0">
                <a:latin typeface="Lucida Sans" panose="020B0602030504020204"/>
                <a:ea typeface="Lucida Sans" panose="020B0602030504020204"/>
                <a:cs typeface="Lucida Sans" panose="020B0602030504020204"/>
                <a:sym typeface="Lucida Sans" panose="020B0602030504020204"/>
              </a:rPr>
              <a:t>TO pot să folosească materiale creative și să modifice mediul, astfel încât scrisul să fie distractiv</a:t>
            </a:r>
            <a:r>
              <a:rPr lang="en-US" sz="2400" i="0"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400"/>
              </a:spcBef>
              <a:spcAft>
                <a:spcPts val="0"/>
              </a:spcAft>
              <a:buClr>
                <a:srgbClr val="17564E"/>
              </a:buClr>
              <a:buSzPts val="2000"/>
              <a:buNone/>
            </a:pPr>
            <a:endParaRPr sz="2400" i="0" dirty="0">
              <a:latin typeface="Arial" panose="020B0604020202020204"/>
              <a:ea typeface="Arial" panose="020B0604020202020204"/>
              <a:cs typeface="Arial" panose="020B0604020202020204"/>
              <a:sym typeface="Arial" panose="020B0604020202020204"/>
            </a:endParaRPr>
          </a:p>
          <a:p>
            <a:pPr marL="457200" lvl="0" indent="-228600" algn="l" rtl="0">
              <a:lnSpc>
                <a:spcPct val="100000"/>
              </a:lnSpc>
              <a:spcBef>
                <a:spcPts val="400"/>
              </a:spcBef>
              <a:spcAft>
                <a:spcPts val="0"/>
              </a:spcAft>
              <a:buClr>
                <a:srgbClr val="17564E"/>
              </a:buClr>
              <a:buSzPts val="2000"/>
              <a:buNone/>
            </a:pPr>
            <a:endParaRPr sz="2400" i="0" dirty="0">
              <a:latin typeface="Arial" panose="020B0604020202020204"/>
              <a:ea typeface="Arial" panose="020B0604020202020204"/>
              <a:cs typeface="Arial" panose="020B0604020202020204"/>
              <a:sym typeface="Arial" panose="020B0604020202020204"/>
            </a:endParaRPr>
          </a:p>
          <a:p>
            <a:pPr marL="457200" lvl="0" indent="-228600" algn="l" rtl="0">
              <a:lnSpc>
                <a:spcPct val="100000"/>
              </a:lnSpc>
              <a:spcBef>
                <a:spcPts val="400"/>
              </a:spcBef>
              <a:spcAft>
                <a:spcPts val="0"/>
              </a:spcAft>
              <a:buClr>
                <a:srgbClr val="17564E"/>
              </a:buClr>
              <a:buSzPts val="2000"/>
              <a:buNone/>
            </a:pPr>
            <a:endParaRPr dirty="0"/>
          </a:p>
        </p:txBody>
      </p:sp>
      <p:sp>
        <p:nvSpPr>
          <p:cNvPr id="792" name="Google Shape;792;g2d20a833953_0_152"/>
          <p:cNvSpPr/>
          <p:nvPr/>
        </p:nvSpPr>
        <p:spPr>
          <a:xfrm>
            <a:off x="0" y="0"/>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3" name="Google Shape;793;g2d20a833953_0_152"/>
          <p:cNvSpPr/>
          <p:nvPr/>
        </p:nvSpPr>
        <p:spPr>
          <a:xfrm>
            <a:off x="0" y="0"/>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795" name="Google Shape;795;g2d20a833953_0_152"/>
          <p:cNvSpPr/>
          <p:nvPr/>
        </p:nvSpPr>
        <p:spPr>
          <a:xfrm>
            <a:off x="0" y="0"/>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796" name="Google Shape;796;g2d20a833953_0_152" descr="This may contain: a close up of a cake with legos on it"/>
          <p:cNvPicPr preferRelativeResize="0"/>
          <p:nvPr/>
        </p:nvPicPr>
        <p:blipFill rotWithShape="1">
          <a:blip r:embed="rId1"/>
          <a:srcRect/>
          <a:stretch>
            <a:fillRect/>
          </a:stretch>
        </p:blipFill>
        <p:spPr>
          <a:xfrm>
            <a:off x="7413793" y="2701958"/>
            <a:ext cx="2124305" cy="3052853"/>
          </a:xfrm>
          <a:prstGeom prst="rect">
            <a:avLst/>
          </a:prstGeom>
          <a:noFill/>
          <a:ln>
            <a:noFill/>
          </a:ln>
        </p:spPr>
      </p:pic>
      <p:sp>
        <p:nvSpPr>
          <p:cNvPr id="797" name="Google Shape;797;g2d20a833953_0_152"/>
          <p:cNvSpPr txBox="1"/>
          <p:nvPr/>
        </p:nvSpPr>
        <p:spPr>
          <a:xfrm>
            <a:off x="9919503" y="5198832"/>
            <a:ext cx="184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798" name="Google Shape;798;g2d20a833953_0_152" descr="This may contain: an art project with colored sticks and paper"/>
          <p:cNvPicPr preferRelativeResize="0"/>
          <p:nvPr/>
        </p:nvPicPr>
        <p:blipFill rotWithShape="1">
          <a:blip r:embed="rId2"/>
          <a:srcRect/>
          <a:stretch>
            <a:fillRect/>
          </a:stretch>
        </p:blipFill>
        <p:spPr>
          <a:xfrm>
            <a:off x="4893039" y="4386943"/>
            <a:ext cx="2783801" cy="2472631"/>
          </a:xfrm>
          <a:prstGeom prst="rect">
            <a:avLst/>
          </a:prstGeom>
          <a:noFill/>
          <a:ln>
            <a:noFill/>
          </a:ln>
        </p:spPr>
      </p:pic>
      <p:pic>
        <p:nvPicPr>
          <p:cNvPr id="799" name="Google Shape;799;g2d20a833953_0_152" descr="Wikki Stix Alphabet Deluxe"/>
          <p:cNvPicPr preferRelativeResize="0"/>
          <p:nvPr/>
        </p:nvPicPr>
        <p:blipFill rotWithShape="1">
          <a:blip r:embed="rId3"/>
          <a:srcRect/>
          <a:stretch>
            <a:fillRect/>
          </a:stretch>
        </p:blipFill>
        <p:spPr>
          <a:xfrm>
            <a:off x="2" y="4280345"/>
            <a:ext cx="2650390" cy="2491915"/>
          </a:xfrm>
          <a:prstGeom prst="rect">
            <a:avLst/>
          </a:prstGeom>
          <a:noFill/>
          <a:ln>
            <a:noFill/>
          </a:ln>
        </p:spPr>
      </p:pic>
      <p:pic>
        <p:nvPicPr>
          <p:cNvPr id="800" name="Google Shape;800;g2d20a833953_0_152" title="Pathfinder families commemorate V-E Day &gt; 501st Combat Support ..."/>
          <p:cNvPicPr preferRelativeResize="0"/>
          <p:nvPr/>
        </p:nvPicPr>
        <p:blipFill>
          <a:blip r:embed="rId4"/>
          <a:stretch>
            <a:fillRect/>
          </a:stretch>
        </p:blipFill>
        <p:spPr>
          <a:xfrm>
            <a:off x="9003150" y="4814325"/>
            <a:ext cx="3187250" cy="2127499"/>
          </a:xfrm>
          <a:prstGeom prst="rect">
            <a:avLst/>
          </a:prstGeom>
          <a:noFill/>
          <a:ln>
            <a:noFill/>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0392" y="3955819"/>
            <a:ext cx="2242647"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g2d20a833953_0_165"/>
          <p:cNvSpPr txBox="1">
            <a:spLocks noGrp="1"/>
          </p:cNvSpPr>
          <p:nvPr>
            <p:ph type="title"/>
          </p:nvPr>
        </p:nvSpPr>
        <p:spPr>
          <a:xfrm>
            <a:off x="812693" y="304870"/>
            <a:ext cx="10768200" cy="838500"/>
          </a:xfrm>
          <a:prstGeom prst="rect">
            <a:avLst/>
          </a:prstGeom>
          <a:noFill/>
          <a:ln>
            <a:noFill/>
          </a:ln>
        </p:spPr>
        <p:txBody>
          <a:bodyPr spcFirstLastPara="1" wrap="square" lIns="99550" tIns="49775" rIns="99550" bIns="49775" anchor="ctr" anchorCtr="0">
            <a:normAutofit/>
          </a:bodyPr>
          <a:lstStyle/>
          <a:p>
            <a:pPr marL="0" lvl="0" indent="0" algn="l" rtl="0">
              <a:lnSpc>
                <a:spcPct val="100000"/>
              </a:lnSpc>
              <a:spcBef>
                <a:spcPts val="0"/>
              </a:spcBef>
              <a:spcAft>
                <a:spcPts val="0"/>
              </a:spcAft>
              <a:buClr>
                <a:schemeClr val="lt1"/>
              </a:buClr>
              <a:buSzPts val="4000"/>
              <a:buFont typeface="Calibri" panose="020F0502020204030204"/>
              <a:buNone/>
            </a:pPr>
            <a:r>
              <a:rPr lang="ro-RO" dirty="0" smtClean="0">
                <a:latin typeface="Lucida Sans" panose="020B0602030504020204"/>
                <a:ea typeface="Lucida Sans" panose="020B0602030504020204"/>
                <a:cs typeface="Lucida Sans" panose="020B0602030504020204"/>
                <a:sym typeface="Lucida Sans" panose="020B0602030504020204"/>
              </a:rPr>
              <a:t>Intervenții oral-motorii distractive</a:t>
            </a:r>
            <a:r>
              <a:rPr lang="en-US"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806" name="Google Shape;806;g2d20a833953_0_165"/>
          <p:cNvSpPr txBox="1">
            <a:spLocks noGrp="1"/>
          </p:cNvSpPr>
          <p:nvPr>
            <p:ph type="body" idx="1"/>
          </p:nvPr>
        </p:nvSpPr>
        <p:spPr>
          <a:xfrm>
            <a:off x="812693" y="1448134"/>
            <a:ext cx="10768200" cy="4649400"/>
          </a:xfrm>
          <a:prstGeom prst="rect">
            <a:avLst/>
          </a:prstGeom>
          <a:noFill/>
          <a:ln>
            <a:noFill/>
          </a:ln>
        </p:spPr>
        <p:txBody>
          <a:bodyPr spcFirstLastPara="1" wrap="square" lIns="99550" tIns="49775" rIns="99550" bIns="49775" anchor="t" anchorCtr="0">
            <a:normAutofit/>
          </a:bodyPr>
          <a:lstStyle/>
          <a:p>
            <a:pPr marL="457200" lvl="0" indent="-228600" algn="l" rtl="0">
              <a:lnSpc>
                <a:spcPct val="100000"/>
              </a:lnSpc>
              <a:spcBef>
                <a:spcPts val="400"/>
              </a:spcBef>
              <a:spcAft>
                <a:spcPts val="0"/>
              </a:spcAft>
              <a:buClr>
                <a:srgbClr val="17564E"/>
              </a:buClr>
              <a:buSzPts val="2000"/>
              <a:buNone/>
            </a:pPr>
            <a:r>
              <a:rPr lang="ro-RO" sz="2400" dirty="0" smtClean="0">
                <a:latin typeface="Lucida Sans" panose="020B0602030504020204"/>
                <a:ea typeface="Lucida Sans" panose="020B0602030504020204"/>
                <a:cs typeface="Lucida Sans" panose="020B0602030504020204"/>
                <a:sym typeface="Lucida Sans" panose="020B0602030504020204"/>
              </a:rPr>
              <a:t>Dificultățile oral-motorii pot afecta mâncatul, băutul, vorbitul.</a:t>
            </a:r>
            <a:r>
              <a:rPr lang="en-US" i="0"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400"/>
              </a:spcBef>
              <a:spcAft>
                <a:spcPts val="0"/>
              </a:spcAft>
              <a:buClr>
                <a:srgbClr val="17564E"/>
              </a:buClr>
              <a:buSzPts val="2000"/>
              <a:buNone/>
            </a:pPr>
            <a:r>
              <a:rPr lang="ro-RO" sz="2400" dirty="0" smtClean="0">
                <a:latin typeface="Lucida Sans" panose="020B0602030504020204"/>
                <a:ea typeface="Lucida Sans" panose="020B0602030504020204"/>
                <a:cs typeface="Lucida Sans" panose="020B0602030504020204"/>
                <a:sym typeface="Lucida Sans" panose="020B0602030504020204"/>
              </a:rPr>
              <a:t>Intervenția oral-motorie tipică poate fi intruzivă și dezgustătoare (repulsie).</a:t>
            </a:r>
            <a:r>
              <a:rPr lang="en-US" sz="2400" i="0"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400"/>
              </a:spcBef>
              <a:spcAft>
                <a:spcPts val="0"/>
              </a:spcAft>
              <a:buClr>
                <a:srgbClr val="17564E"/>
              </a:buClr>
              <a:buSzPts val="2000"/>
              <a:buNone/>
            </a:pPr>
            <a:r>
              <a:rPr lang="ro-RO" sz="2400" i="0" dirty="0" smtClean="0">
                <a:latin typeface="Lucida Sans" panose="020B0602030504020204"/>
                <a:ea typeface="Lucida Sans" panose="020B0602030504020204"/>
                <a:cs typeface="Lucida Sans" panose="020B0602030504020204"/>
                <a:sym typeface="Lucida Sans" panose="020B0602030504020204"/>
              </a:rPr>
              <a:t>TO pot folosi o abordare jucăușă pentru a ajuta copiii să-și îmbunătățească funcționarea oral motorie.</a:t>
            </a:r>
            <a:r>
              <a:rPr lang="en-US" sz="2400" i="0" dirty="0" smtClean="0">
                <a:latin typeface="Lucida Sans" panose="020B0602030504020204"/>
                <a:ea typeface="Lucida Sans" panose="020B0602030504020204"/>
                <a:cs typeface="Lucida Sans" panose="020B0602030504020204"/>
                <a:sym typeface="Lucida Sans" panose="020B0602030504020204"/>
              </a:rPr>
              <a:t> </a:t>
            </a:r>
            <a:endParaRPr dirty="0">
              <a:latin typeface="Lucida Sans" panose="020B0602030504020204"/>
              <a:ea typeface="Lucida Sans" panose="020B0602030504020204"/>
              <a:cs typeface="Lucida Sans" panose="020B0602030504020204"/>
              <a:sym typeface="Lucida Sans" panose="020B0602030504020204"/>
            </a:endParaRPr>
          </a:p>
          <a:p>
            <a:pPr marL="457200" lvl="0" indent="-228600" algn="l" rtl="0">
              <a:lnSpc>
                <a:spcPct val="100000"/>
              </a:lnSpc>
              <a:spcBef>
                <a:spcPts val="400"/>
              </a:spcBef>
              <a:spcAft>
                <a:spcPts val="0"/>
              </a:spcAft>
              <a:buClr>
                <a:srgbClr val="17564E"/>
              </a:buClr>
              <a:buSzPts val="2000"/>
              <a:buNone/>
            </a:pPr>
            <a:endParaRPr dirty="0">
              <a:latin typeface="Lucida Sans" panose="020B0602030504020204"/>
              <a:ea typeface="Lucida Sans" panose="020B0602030504020204"/>
              <a:cs typeface="Lucida Sans" panose="020B0602030504020204"/>
              <a:sym typeface="Lucida Sans" panose="020B0602030504020204"/>
            </a:endParaRPr>
          </a:p>
        </p:txBody>
      </p:sp>
      <p:sp>
        <p:nvSpPr>
          <p:cNvPr id="807" name="Google Shape;807;g2d20a833953_0_165"/>
          <p:cNvSpPr/>
          <p:nvPr/>
        </p:nvSpPr>
        <p:spPr>
          <a:xfrm>
            <a:off x="0" y="0"/>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808" name="Google Shape;808;g2d20a833953_0_165" descr="&#10;&#10;Description automatically generated"/>
          <p:cNvPicPr preferRelativeResize="0"/>
          <p:nvPr/>
        </p:nvPicPr>
        <p:blipFill rotWithShape="1">
          <a:blip r:embed="rId1"/>
          <a:srcRect/>
          <a:stretch>
            <a:fillRect/>
          </a:stretch>
        </p:blipFill>
        <p:spPr>
          <a:xfrm>
            <a:off x="-1" y="4402637"/>
            <a:ext cx="2456956" cy="2456956"/>
          </a:xfrm>
          <a:prstGeom prst="rect">
            <a:avLst/>
          </a:prstGeom>
          <a:noFill/>
          <a:ln>
            <a:noFill/>
          </a:ln>
        </p:spPr>
      </p:pic>
      <p:sp>
        <p:nvSpPr>
          <p:cNvPr id="809" name="Google Shape;809;g2d20a833953_0_165"/>
          <p:cNvSpPr/>
          <p:nvPr/>
        </p:nvSpPr>
        <p:spPr>
          <a:xfrm>
            <a:off x="0" y="0"/>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10" name="Google Shape;810;g2d20a833953_0_165"/>
          <p:cNvSpPr txBox="1"/>
          <p:nvPr/>
        </p:nvSpPr>
        <p:spPr>
          <a:xfrm>
            <a:off x="11430814" y="9477944"/>
            <a:ext cx="184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sp>
        <p:nvSpPr>
          <p:cNvPr id="811" name="Google Shape;811;g2d20a833953_0_165"/>
          <p:cNvSpPr/>
          <p:nvPr/>
        </p:nvSpPr>
        <p:spPr>
          <a:xfrm>
            <a:off x="4636475" y="4570278"/>
            <a:ext cx="121905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panose="020B0604020202020204"/>
              <a:ea typeface="Arial" panose="020B0604020202020204"/>
              <a:cs typeface="Arial" panose="020B0604020202020204"/>
              <a:sym typeface="Arial" panose="020B0604020202020204"/>
            </a:endParaRPr>
          </a:p>
        </p:txBody>
      </p:sp>
      <p:pic>
        <p:nvPicPr>
          <p:cNvPr id="812" name="Google Shape;812;g2d20a833953_0_165" descr="This may contain: a young boy sitting on the floor drinking from a cup with a straw in it"/>
          <p:cNvPicPr preferRelativeResize="0"/>
          <p:nvPr/>
        </p:nvPicPr>
        <p:blipFill rotWithShape="1">
          <a:blip r:embed="rId2"/>
          <a:srcRect/>
          <a:stretch>
            <a:fillRect/>
          </a:stretch>
        </p:blipFill>
        <p:spPr>
          <a:xfrm>
            <a:off x="4636465" y="4070623"/>
            <a:ext cx="2320610" cy="3120965"/>
          </a:xfrm>
          <a:prstGeom prst="rect">
            <a:avLst/>
          </a:prstGeom>
          <a:noFill/>
          <a:ln>
            <a:noFill/>
          </a:ln>
        </p:spPr>
      </p:pic>
      <p:pic>
        <p:nvPicPr>
          <p:cNvPr id="813" name="Google Shape;813;g2d20a833953_0_165"/>
          <p:cNvPicPr preferRelativeResize="0"/>
          <p:nvPr/>
        </p:nvPicPr>
        <p:blipFill rotWithShape="1">
          <a:blip r:embed="rId3"/>
          <a:srcRect/>
          <a:stretch>
            <a:fillRect/>
          </a:stretch>
        </p:blipFill>
        <p:spPr>
          <a:xfrm>
            <a:off x="6957064" y="3584936"/>
            <a:ext cx="2499083" cy="3120965"/>
          </a:xfrm>
          <a:prstGeom prst="rect">
            <a:avLst/>
          </a:prstGeom>
          <a:noFill/>
          <a:ln>
            <a:noFill/>
          </a:ln>
        </p:spPr>
      </p:pic>
      <p:pic>
        <p:nvPicPr>
          <p:cNvPr id="814" name="Google Shape;814;g2d20a833953_0_165" title="File:Girl blowing soap bubbles.jpg - Wikimedia Commons"/>
          <p:cNvPicPr preferRelativeResize="0"/>
          <p:nvPr/>
        </p:nvPicPr>
        <p:blipFill>
          <a:blip r:embed="rId4"/>
          <a:stretch>
            <a:fillRect/>
          </a:stretch>
        </p:blipFill>
        <p:spPr>
          <a:xfrm>
            <a:off x="2315875" y="3671484"/>
            <a:ext cx="2320600" cy="2947891"/>
          </a:xfrm>
          <a:prstGeom prst="rect">
            <a:avLst/>
          </a:prstGeom>
          <a:noFill/>
          <a:ln>
            <a:noFill/>
          </a:ln>
        </p:spPr>
      </p:pic>
      <p:pic>
        <p:nvPicPr>
          <p:cNvPr id="815" name="Google Shape;815;g2d20a833953_0_165" title="File:Girl inflating a red balloon.jpg - Wikipedia"/>
          <p:cNvPicPr preferRelativeResize="0"/>
          <p:nvPr/>
        </p:nvPicPr>
        <p:blipFill>
          <a:blip r:embed="rId5"/>
          <a:stretch>
            <a:fillRect/>
          </a:stretch>
        </p:blipFill>
        <p:spPr>
          <a:xfrm>
            <a:off x="9136598" y="4830197"/>
            <a:ext cx="3053798" cy="202940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g2d20a833953_0_305"/>
          <p:cNvSpPr txBox="1">
            <a:spLocks noGrp="1"/>
          </p:cNvSpPr>
          <p:nvPr>
            <p:ph type="title"/>
          </p:nvPr>
        </p:nvSpPr>
        <p:spPr>
          <a:xfrm>
            <a:off x="761900" y="559807"/>
            <a:ext cx="3833400" cy="4953600"/>
          </a:xfrm>
          <a:prstGeom prst="rect">
            <a:avLst/>
          </a:prstGeom>
        </p:spPr>
        <p:txBody>
          <a:bodyPr spcFirstLastPara="1" wrap="square" lIns="111750" tIns="55850" rIns="111750" bIns="55850" anchor="t" anchorCtr="0">
            <a:normAutofit/>
          </a:bodyPr>
          <a:lstStyle/>
          <a:p>
            <a:pPr marL="0" lvl="0" indent="0" algn="r" rtl="0">
              <a:spcBef>
                <a:spcPts val="0"/>
              </a:spcBef>
              <a:spcAft>
                <a:spcPts val="0"/>
              </a:spcAft>
              <a:buNone/>
            </a:pPr>
            <a:r>
              <a:rPr lang="ro-RO" dirty="0" smtClean="0">
                <a:solidFill>
                  <a:srgbClr val="F4F2E4"/>
                </a:solidFill>
                <a:latin typeface="Lucida Sans" panose="020B0602030504020204"/>
                <a:ea typeface="Lucida Sans" panose="020B0602030504020204"/>
                <a:cs typeface="Lucida Sans" panose="020B0602030504020204"/>
                <a:sym typeface="Lucida Sans" panose="020B0602030504020204"/>
              </a:rPr>
              <a:t>REȚINEȚI!</a:t>
            </a:r>
            <a:endParaRPr dirty="0">
              <a:solidFill>
                <a:srgbClr val="F4F2E4"/>
              </a:solidFill>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g2d20a833953_0_310"/>
          <p:cNvSpPr txBox="1">
            <a:spLocks noGrp="1"/>
          </p:cNvSpPr>
          <p:nvPr>
            <p:ph type="title"/>
          </p:nvPr>
        </p:nvSpPr>
        <p:spPr>
          <a:xfrm>
            <a:off x="812800" y="190500"/>
            <a:ext cx="10768330" cy="952500"/>
          </a:xfrm>
          <a:prstGeom prst="rect">
            <a:avLst/>
          </a:prstGeom>
        </p:spPr>
        <p:txBody>
          <a:bodyPr spcFirstLastPara="1" wrap="square" lIns="111750" tIns="55850" rIns="111750" bIns="55850" anchor="b" anchorCtr="0">
            <a:normAutofit fontScale="90000"/>
          </a:bodyPr>
          <a:lstStyle/>
          <a:p>
            <a:pPr lvl="0"/>
            <a:r>
              <a:rPr lang="vi-VN" dirty="0">
                <a:latin typeface="Lucida Sans" panose="020B0602030504020204"/>
                <a:ea typeface="Lucida Sans" panose="020B0602030504020204"/>
                <a:cs typeface="Lucida Sans" panose="020B0602030504020204"/>
                <a:sym typeface="Lucida Sans" panose="020B0602030504020204"/>
              </a:rPr>
              <a:t>Luați în considerare și alegeți cu intenție</a:t>
            </a:r>
            <a:r>
              <a:rPr lang="vi-VN" dirty="0" smtClean="0">
                <a:latin typeface="Lucida Sans" panose="020B0602030504020204"/>
                <a:ea typeface="Lucida Sans" panose="020B0602030504020204"/>
                <a:cs typeface="Lucida Sans" panose="020B0602030504020204"/>
                <a:sym typeface="Lucida Sans" panose="020B0602030504020204"/>
              </a:rPr>
              <a:t>:</a:t>
            </a:r>
            <a:br>
              <a:rPr lang="ro-RO" dirty="0" smtClean="0">
                <a:latin typeface="Lucida Sans" panose="020B0602030504020204"/>
                <a:ea typeface="Lucida Sans" panose="020B0602030504020204"/>
                <a:cs typeface="Lucida Sans" panose="020B0602030504020204"/>
                <a:sym typeface="Lucida Sans" panose="020B0602030504020204"/>
              </a:rPr>
            </a:br>
            <a:r>
              <a:rPr lang="ro-RO" altLang="vi-VN" dirty="0" smtClean="0">
                <a:latin typeface="Lucida Sans" panose="020B0602030504020204"/>
                <a:ea typeface="Lucida Sans" panose="020B0602030504020204"/>
                <a:cs typeface="Lucida Sans" panose="020B0602030504020204"/>
                <a:sym typeface="Lucida Sans" panose="020B0602030504020204"/>
              </a:rPr>
              <a:t>j</a:t>
            </a:r>
            <a:r>
              <a:rPr lang="vi-VN" dirty="0" smtClean="0">
                <a:latin typeface="Lucida Sans" panose="020B0602030504020204"/>
                <a:ea typeface="Lucida Sans" panose="020B0602030504020204"/>
                <a:cs typeface="Lucida Sans" panose="020B0602030504020204"/>
                <a:sym typeface="Lucida Sans" panose="020B0602030504020204"/>
              </a:rPr>
              <a:t>o</a:t>
            </a:r>
            <a:r>
              <a:rPr lang="ro-RO" altLang="vi-VN" dirty="0" smtClean="0">
                <a:latin typeface="Lucida Sans" panose="020B0602030504020204"/>
                <a:ea typeface="Lucida Sans" panose="020B0602030504020204"/>
                <a:cs typeface="Lucida Sans" panose="020B0602030504020204"/>
                <a:sym typeface="Lucida Sans" panose="020B0602030504020204"/>
              </a:rPr>
              <a:t>cul</a:t>
            </a:r>
            <a:r>
              <a:rPr lang="vi-VN" dirty="0" smtClean="0">
                <a:latin typeface="Lucida Sans" panose="020B0602030504020204"/>
                <a:ea typeface="Lucida Sans" panose="020B0602030504020204"/>
                <a:cs typeface="Lucida Sans" panose="020B0602030504020204"/>
                <a:sym typeface="Lucida Sans" panose="020B0602030504020204"/>
              </a:rPr>
              <a:t> </a:t>
            </a:r>
            <a:r>
              <a:rPr lang="vi-VN" dirty="0">
                <a:latin typeface="Lucida Sans" panose="020B0602030504020204"/>
                <a:ea typeface="Lucida Sans" panose="020B0602030504020204"/>
                <a:cs typeface="Lucida Sans" panose="020B0602030504020204"/>
                <a:sym typeface="Lucida Sans" panose="020B0602030504020204"/>
              </a:rPr>
              <a:t>ca </a:t>
            </a:r>
            <a:r>
              <a:rPr lang="ro-RO" altLang="vi-VN" dirty="0">
                <a:latin typeface="Lucida Sans" panose="020B0602030504020204"/>
                <a:ea typeface="Lucida Sans" panose="020B0602030504020204"/>
                <a:cs typeface="Lucida Sans" panose="020B0602030504020204"/>
                <a:sym typeface="Lucida Sans" panose="020B0602030504020204"/>
              </a:rPr>
              <a:t>și </a:t>
            </a:r>
            <a:r>
              <a:rPr lang="vi-VN" dirty="0">
                <a:latin typeface="Lucida Sans" panose="020B0602030504020204"/>
                <a:ea typeface="Lucida Sans" panose="020B0602030504020204"/>
                <a:cs typeface="Lucida Sans" panose="020B0602030504020204"/>
                <a:sym typeface="Lucida Sans" panose="020B0602030504020204"/>
              </a:rPr>
              <a:t>recompensă, instrument sau obiectiv</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828" name="Google Shape;828;g2d20a833953_0_310"/>
          <p:cNvSpPr txBox="1">
            <a:spLocks noGrp="1"/>
          </p:cNvSpPr>
          <p:nvPr>
            <p:ph type="body" idx="1"/>
          </p:nvPr>
        </p:nvSpPr>
        <p:spPr>
          <a:xfrm>
            <a:off x="812693" y="1448134"/>
            <a:ext cx="10768200" cy="4649400"/>
          </a:xfrm>
          <a:prstGeom prst="rect">
            <a:avLst/>
          </a:prstGeom>
        </p:spPr>
        <p:txBody>
          <a:bodyPr spcFirstLastPara="1" wrap="square" lIns="111750" tIns="55850" rIns="111750" bIns="55850" anchor="t" anchorCtr="0">
            <a:normAutofit/>
          </a:bodyPr>
          <a:lstStyle/>
          <a:p>
            <a:pPr marL="0" lvl="0" indent="0" algn="l" rtl="0">
              <a:spcBef>
                <a:spcPts val="110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De obicei, folosim jocul ca și recompensă – ne ajută să motivăm copilul să facă ce ne dorim noi să facă.</a:t>
            </a:r>
            <a:endParaRPr lang="ro-RO" dirty="0" smtClean="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Adeseori, folosim joaca ca ”un instrument” pentru a lucra la un obiectiv diferit</a:t>
            </a:r>
            <a:r>
              <a:rPr lang="en-US" dirty="0" smtClean="0">
                <a:latin typeface="Lucida Sans" panose="020B0602030504020204"/>
                <a:ea typeface="Lucida Sans" panose="020B0602030504020204"/>
                <a:cs typeface="Lucida Sans" panose="020B0602030504020204"/>
                <a:sym typeface="Lucida Sans" panose="020B0602030504020204"/>
              </a:rPr>
              <a:t> (</a:t>
            </a:r>
            <a:r>
              <a:rPr lang="ro-RO" dirty="0" smtClean="0">
                <a:latin typeface="Lucida Sans" panose="020B0602030504020204"/>
                <a:ea typeface="Lucida Sans" panose="020B0602030504020204"/>
                <a:cs typeface="Lucida Sans" panose="020B0602030504020204"/>
                <a:sym typeface="Lucida Sans" panose="020B0602030504020204"/>
              </a:rPr>
              <a:t>motricitate fină</a:t>
            </a:r>
            <a:r>
              <a:rPr lang="en-US" dirty="0" smtClean="0">
                <a:latin typeface="Lucida Sans" panose="020B0602030504020204"/>
                <a:ea typeface="Lucida Sans" panose="020B0602030504020204"/>
                <a:cs typeface="Lucida Sans" panose="020B0602030504020204"/>
                <a:sym typeface="Lucida Sans" panose="020B0602030504020204"/>
              </a:rPr>
              <a:t>, </a:t>
            </a:r>
            <a:r>
              <a:rPr lang="ro-RO" dirty="0" smtClean="0">
                <a:latin typeface="Lucida Sans" panose="020B0602030504020204"/>
                <a:ea typeface="Lucida Sans" panose="020B0602030504020204"/>
                <a:cs typeface="Lucida Sans" panose="020B0602030504020204"/>
                <a:sym typeface="Lucida Sans" panose="020B0602030504020204"/>
              </a:rPr>
              <a:t>motricitate grosieră, echilibru, </a:t>
            </a:r>
            <a:r>
              <a:rPr lang="en-US" dirty="0" err="1" smtClean="0">
                <a:latin typeface="Lucida Sans" panose="020B0602030504020204"/>
                <a:ea typeface="Lucida Sans" panose="020B0602030504020204"/>
                <a:cs typeface="Lucida Sans" panose="020B0602030504020204"/>
                <a:sym typeface="Lucida Sans" panose="020B0602030504020204"/>
              </a:rPr>
              <a:t>etc</a:t>
            </a:r>
            <a:r>
              <a:rPr lang="ro-RO" altLang="en-US" dirty="0" err="1" smtClean="0">
                <a:latin typeface="Lucida Sans" panose="020B0602030504020204"/>
                <a:ea typeface="Lucida Sans" panose="020B0602030504020204"/>
                <a:cs typeface="Lucida Sans" panose="020B0602030504020204"/>
                <a:sym typeface="Lucida Sans" panose="020B0602030504020204"/>
              </a:rPr>
              <a:t>.</a:t>
            </a:r>
            <a:r>
              <a:rPr lang="en-US" dirty="0">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Cât de des ne focusăm în munca cu copiii, pe joacă ca și obiectiv final? Este un obiectiv important!</a:t>
            </a:r>
            <a:endParaRPr dirty="0">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g2d20a833953_0_195"/>
          <p:cNvSpPr txBox="1">
            <a:spLocks noGrp="1"/>
          </p:cNvSpPr>
          <p:nvPr>
            <p:ph type="title"/>
          </p:nvPr>
        </p:nvSpPr>
        <p:spPr>
          <a:xfrm>
            <a:off x="761900" y="559799"/>
            <a:ext cx="11038200" cy="5948700"/>
          </a:xfrm>
          <a:prstGeom prst="rect">
            <a:avLst/>
          </a:prstGeom>
          <a:noFill/>
          <a:ln>
            <a:noFill/>
          </a:ln>
        </p:spPr>
        <p:txBody>
          <a:bodyPr spcFirstLastPara="1" wrap="square" lIns="111750" tIns="55850" rIns="111750" bIns="55850" anchor="t" anchorCtr="0">
            <a:normAutofit fontScale="90000"/>
          </a:bodyPr>
          <a:lstStyle/>
          <a:p>
            <a:pPr marL="0" lvl="0" indent="0" algn="r" rtl="0">
              <a:lnSpc>
                <a:spcPct val="90000"/>
              </a:lnSpc>
              <a:spcBef>
                <a:spcPts val="0"/>
              </a:spcBef>
              <a:spcAft>
                <a:spcPts val="0"/>
              </a:spcAft>
              <a:buClr>
                <a:srgbClr val="262626"/>
              </a:buClr>
              <a:buSzPct val="230000"/>
              <a:buFont typeface="Century Schoolbook" panose="02040604050505020304"/>
              <a:buNone/>
            </a:pPr>
            <a:r>
              <a:rPr lang="ro-RO" dirty="0" smtClean="0">
                <a:latin typeface="Lucida Sans" panose="020B0602030504020204"/>
                <a:ea typeface="Lucida Sans" panose="020B0602030504020204"/>
                <a:cs typeface="Lucida Sans" panose="020B0602030504020204"/>
                <a:sym typeface="Lucida Sans" panose="020B0602030504020204"/>
              </a:rPr>
              <a:t>DISTRACȚIA este importantă</a:t>
            </a:r>
            <a:r>
              <a:rPr lang="en-US" dirty="0" smtClean="0">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a:p>
            <a:pPr marL="0" lvl="0" indent="0" algn="r" rtl="0">
              <a:lnSpc>
                <a:spcPct val="90000"/>
              </a:lnSpc>
              <a:spcBef>
                <a:spcPts val="0"/>
              </a:spcBef>
              <a:spcAft>
                <a:spcPts val="0"/>
              </a:spcAft>
              <a:buClr>
                <a:srgbClr val="262626"/>
              </a:buClr>
              <a:buSzPct val="230000"/>
              <a:buFont typeface="Century Schoolbook" panose="02040604050505020304"/>
              <a:buNone/>
            </a:pPr>
            <a:endParaRPr dirty="0">
              <a:latin typeface="Lucida Sans" panose="020B0602030504020204"/>
              <a:ea typeface="Lucida Sans" panose="020B0602030504020204"/>
              <a:cs typeface="Lucida Sans" panose="020B0602030504020204"/>
              <a:sym typeface="Lucida Sans" panose="020B0602030504020204"/>
            </a:endParaRPr>
          </a:p>
          <a:p>
            <a:pPr marL="0" lvl="0" indent="0" algn="r" rtl="0">
              <a:lnSpc>
                <a:spcPct val="90000"/>
              </a:lnSpc>
              <a:spcBef>
                <a:spcPts val="0"/>
              </a:spcBef>
              <a:spcAft>
                <a:spcPts val="0"/>
              </a:spcAft>
              <a:buClr>
                <a:srgbClr val="262626"/>
              </a:buClr>
              <a:buSzPct val="397000"/>
              <a:buFont typeface="Century Schoolbook" panose="02040604050505020304"/>
              <a:buNone/>
            </a:pPr>
            <a:r>
              <a:rPr lang="en-US" i="0" dirty="0" smtClean="0">
                <a:latin typeface="Lucida Sans" panose="020B0602030504020204"/>
                <a:ea typeface="Lucida Sans" panose="020B0602030504020204"/>
                <a:cs typeface="Lucida Sans" panose="020B0602030504020204"/>
                <a:sym typeface="Lucida Sans" panose="020B0602030504020204"/>
              </a:rPr>
              <a:t>“</a:t>
            </a:r>
            <a:r>
              <a:rPr lang="ro-RO" i="0" dirty="0" smtClean="0">
                <a:latin typeface="Lucida Sans" panose="020B0602030504020204"/>
                <a:ea typeface="Lucida Sans" panose="020B0602030504020204"/>
                <a:cs typeface="Lucida Sans" panose="020B0602030504020204"/>
                <a:sym typeface="Lucida Sans" panose="020B0602030504020204"/>
              </a:rPr>
              <a:t>copiii nu simt că ar fi foarte important ce se joacă, atâta timp cât este distractiv</a:t>
            </a:r>
            <a:r>
              <a:rPr lang="en-US" i="0" dirty="0" smtClean="0">
                <a:latin typeface="Lucida Sans" panose="020B0602030504020204"/>
                <a:ea typeface="Lucida Sans" panose="020B0602030504020204"/>
                <a:cs typeface="Lucida Sans" panose="020B0602030504020204"/>
                <a:sym typeface="Lucida Sans" panose="020B0602030504020204"/>
              </a:rPr>
              <a:t>.”</a:t>
            </a:r>
            <a:br>
              <a:rPr lang="en-US" i="0" dirty="0">
                <a:latin typeface="Lucida Sans" panose="020B0602030504020204"/>
                <a:ea typeface="Lucida Sans" panose="020B0602030504020204"/>
                <a:cs typeface="Lucida Sans" panose="020B0602030504020204"/>
                <a:sym typeface="Lucida Sans" panose="020B0602030504020204"/>
              </a:rPr>
            </a:br>
            <a:r>
              <a:rPr lang="en-US" sz="2000" dirty="0">
                <a:latin typeface="Lucida Sans" panose="020B0602030504020204"/>
                <a:ea typeface="Lucida Sans" panose="020B0602030504020204"/>
                <a:cs typeface="Lucida Sans" panose="020B0602030504020204"/>
                <a:sym typeface="Lucida Sans" panose="020B0602030504020204"/>
              </a:rPr>
              <a:t>(Miller &amp; </a:t>
            </a:r>
            <a:r>
              <a:rPr lang="en-US" sz="2000" dirty="0" err="1">
                <a:latin typeface="Lucida Sans" panose="020B0602030504020204"/>
                <a:ea typeface="Lucida Sans" panose="020B0602030504020204"/>
                <a:cs typeface="Lucida Sans" panose="020B0602030504020204"/>
                <a:sym typeface="Lucida Sans" panose="020B0602030504020204"/>
              </a:rPr>
              <a:t>Kuhaneck</a:t>
            </a:r>
            <a:r>
              <a:rPr lang="en-US" sz="2000" dirty="0">
                <a:latin typeface="Lucida Sans" panose="020B0602030504020204"/>
                <a:ea typeface="Lucida Sans" panose="020B0602030504020204"/>
                <a:cs typeface="Lucida Sans" panose="020B0602030504020204"/>
                <a:sym typeface="Lucida Sans" panose="020B0602030504020204"/>
              </a:rPr>
              <a:t>, 2008 p 411)</a:t>
            </a:r>
            <a:br>
              <a:rPr lang="en-US" sz="2000" dirty="0">
                <a:latin typeface="Lucida Sans" panose="020B0602030504020204"/>
                <a:ea typeface="Lucida Sans" panose="020B0602030504020204"/>
                <a:cs typeface="Lucida Sans" panose="020B0602030504020204"/>
                <a:sym typeface="Lucida Sans" panose="020B0602030504020204"/>
              </a:rPr>
            </a:br>
            <a:br>
              <a:rPr lang="en-US" sz="2000" dirty="0">
                <a:latin typeface="Lucida Sans" panose="020B0602030504020204"/>
                <a:ea typeface="Lucida Sans" panose="020B0602030504020204"/>
                <a:cs typeface="Lucida Sans" panose="020B0602030504020204"/>
                <a:sym typeface="Lucida Sans" panose="020B0602030504020204"/>
              </a:rPr>
            </a:br>
            <a:br>
              <a:rPr lang="en-US" sz="2000" dirty="0">
                <a:latin typeface="Lucida Sans" panose="020B0602030504020204"/>
                <a:ea typeface="Lucida Sans" panose="020B0602030504020204"/>
                <a:cs typeface="Lucida Sans" panose="020B0602030504020204"/>
                <a:sym typeface="Lucida Sans" panose="020B0602030504020204"/>
              </a:rPr>
            </a:br>
            <a:br>
              <a:rPr lang="en-US" sz="2000" dirty="0">
                <a:latin typeface="Lucida Sans" panose="020B0602030504020204"/>
                <a:ea typeface="Lucida Sans" panose="020B0602030504020204"/>
                <a:cs typeface="Lucida Sans" panose="020B0602030504020204"/>
                <a:sym typeface="Lucida Sans" panose="020B0602030504020204"/>
              </a:rPr>
            </a:br>
            <a:br>
              <a:rPr lang="en-US" sz="2000" dirty="0">
                <a:latin typeface="Lucida Sans" panose="020B0602030504020204"/>
                <a:ea typeface="Lucida Sans" panose="020B0602030504020204"/>
                <a:cs typeface="Lucida Sans" panose="020B0602030504020204"/>
                <a:sym typeface="Lucida Sans" panose="020B0602030504020204"/>
              </a:rPr>
            </a:br>
            <a:r>
              <a:rPr lang="en-US" sz="2000" dirty="0" smtClean="0">
                <a:latin typeface="Lucida Sans" panose="020B0602030504020204"/>
                <a:ea typeface="Lucida Sans" panose="020B0602030504020204"/>
                <a:cs typeface="Lucida Sans" panose="020B0602030504020204"/>
                <a:sym typeface="Lucida Sans" panose="020B0602030504020204"/>
              </a:rPr>
              <a:t>(</a:t>
            </a:r>
            <a:r>
              <a:rPr lang="ro-RO" sz="2000" dirty="0" smtClean="0">
                <a:latin typeface="Lucida Sans" panose="020B0602030504020204"/>
                <a:ea typeface="Lucida Sans" panose="020B0602030504020204"/>
                <a:cs typeface="Lucida Sans" panose="020B0602030504020204"/>
                <a:sym typeface="Lucida Sans" panose="020B0602030504020204"/>
              </a:rPr>
              <a:t>este important să înțelegem faptul că, dacă alegem să folosim joaca ca și instrument</a:t>
            </a:r>
            <a:r>
              <a:rPr lang="en-US" sz="2200" dirty="0" smtClean="0">
                <a:latin typeface="Lucida Sans" panose="020B0602030504020204"/>
                <a:ea typeface="Lucida Sans" panose="020B0602030504020204"/>
                <a:cs typeface="Lucida Sans" panose="020B0602030504020204"/>
                <a:sym typeface="Lucida Sans" panose="020B0602030504020204"/>
              </a:rPr>
              <a:t>-</a:t>
            </a:r>
            <a:endParaRPr sz="2200" dirty="0">
              <a:latin typeface="Lucida Sans" panose="020B0602030504020204"/>
              <a:ea typeface="Lucida Sans" panose="020B0602030504020204"/>
              <a:cs typeface="Lucida Sans" panose="020B0602030504020204"/>
              <a:sym typeface="Lucida Sans" panose="020B0602030504020204"/>
            </a:endParaRPr>
          </a:p>
          <a:p>
            <a:pPr marL="0" lvl="0" indent="0" algn="r" rtl="0">
              <a:lnSpc>
                <a:spcPct val="90000"/>
              </a:lnSpc>
              <a:spcBef>
                <a:spcPts val="0"/>
              </a:spcBef>
              <a:spcAft>
                <a:spcPts val="0"/>
              </a:spcAft>
              <a:buClr>
                <a:srgbClr val="262626"/>
              </a:buClr>
              <a:buSzPct val="397000"/>
              <a:buFont typeface="Century Schoolbook" panose="02040604050505020304"/>
              <a:buNone/>
            </a:pPr>
            <a:r>
              <a:rPr lang="en-US" sz="2200" dirty="0">
                <a:latin typeface="Lucida Sans" panose="020B0602030504020204"/>
                <a:ea typeface="Lucida Sans" panose="020B0602030504020204"/>
                <a:cs typeface="Lucida Sans" panose="020B0602030504020204"/>
                <a:sym typeface="Lucida Sans" panose="020B0602030504020204"/>
              </a:rPr>
              <a:t> </a:t>
            </a:r>
            <a:r>
              <a:rPr lang="ro-RO" sz="2200" dirty="0" smtClean="0">
                <a:latin typeface="Lucida Sans" panose="020B0602030504020204"/>
                <a:ea typeface="Lucida Sans" panose="020B0602030504020204"/>
                <a:cs typeface="Lucida Sans" panose="020B0602030504020204"/>
                <a:sym typeface="Lucida Sans" panose="020B0602030504020204"/>
              </a:rPr>
              <a:t>ca adulți, </a:t>
            </a:r>
            <a:r>
              <a:rPr lang="en-US" sz="2200" dirty="0" smtClean="0">
                <a:latin typeface="Lucida Sans" panose="020B0602030504020204"/>
                <a:ea typeface="Lucida Sans" panose="020B0602030504020204"/>
                <a:cs typeface="Lucida Sans" panose="020B0602030504020204"/>
                <a:sym typeface="Lucida Sans" panose="020B0602030504020204"/>
              </a:rPr>
              <a:t>  </a:t>
            </a:r>
            <a:br>
              <a:rPr lang="en-US" sz="2200" dirty="0">
                <a:latin typeface="Lucida Sans" panose="020B0602030504020204"/>
                <a:ea typeface="Lucida Sans" panose="020B0602030504020204"/>
                <a:cs typeface="Lucida Sans" panose="020B0602030504020204"/>
                <a:sym typeface="Lucida Sans" panose="020B0602030504020204"/>
              </a:rPr>
            </a:br>
            <a:r>
              <a:rPr lang="ro-RO" sz="2200" dirty="0" smtClean="0">
                <a:latin typeface="Lucida Sans" panose="020B0602030504020204"/>
                <a:ea typeface="Lucida Sans" panose="020B0602030504020204"/>
                <a:cs typeface="Lucida Sans" panose="020B0602030504020204"/>
                <a:sym typeface="Lucida Sans" panose="020B0602030504020204"/>
              </a:rPr>
              <a:t>trebuie să facem ce este distractiv pentru copil, dacă vrem să se numească </a:t>
            </a:r>
            <a:br>
              <a:rPr lang="ro-RO" sz="2200" dirty="0" smtClean="0">
                <a:latin typeface="Lucida Sans" panose="020B0602030504020204"/>
                <a:ea typeface="Lucida Sans" panose="020B0602030504020204"/>
                <a:cs typeface="Lucida Sans" panose="020B0602030504020204"/>
                <a:sym typeface="Lucida Sans" panose="020B0602030504020204"/>
              </a:rPr>
            </a:br>
            <a:r>
              <a:rPr lang="ro-RO" sz="2200" dirty="0" smtClean="0">
                <a:latin typeface="Lucida Sans" panose="020B0602030504020204"/>
                <a:ea typeface="Lucida Sans" panose="020B0602030504020204"/>
                <a:cs typeface="Lucida Sans" panose="020B0602030504020204"/>
                <a:sym typeface="Lucida Sans" panose="020B0602030504020204"/>
              </a:rPr>
              <a:t>joacă.</a:t>
            </a:r>
            <a:r>
              <a:rPr lang="en-US" sz="2200" dirty="0" smtClean="0">
                <a:latin typeface="Lucida Sans" panose="020B0602030504020204"/>
                <a:ea typeface="Lucida Sans" panose="020B0602030504020204"/>
                <a:cs typeface="Lucida Sans" panose="020B0602030504020204"/>
                <a:sym typeface="Lucida Sans" panose="020B0602030504020204"/>
              </a:rPr>
              <a:t> </a:t>
            </a:r>
            <a:br>
              <a:rPr lang="en-US" sz="2200" dirty="0">
                <a:latin typeface="Lucida Sans" panose="020B0602030504020204"/>
                <a:ea typeface="Lucida Sans" panose="020B0602030504020204"/>
                <a:cs typeface="Lucida Sans" panose="020B0602030504020204"/>
                <a:sym typeface="Lucida Sans" panose="020B0602030504020204"/>
              </a:rPr>
            </a:br>
            <a:r>
              <a:rPr lang="ro-RO" sz="2200" dirty="0" smtClean="0">
                <a:latin typeface="Lucida Sans" panose="020B0602030504020204"/>
                <a:ea typeface="Lucida Sans" panose="020B0602030504020204"/>
                <a:cs typeface="Lucida Sans" panose="020B0602030504020204"/>
                <a:sym typeface="Lucida Sans" panose="020B0602030504020204"/>
              </a:rPr>
              <a:t>DAR, putem alege activitățile atâta timp cât ei sunt de acord să se joace</a:t>
            </a:r>
            <a:r>
              <a:rPr lang="en-US" sz="2200" dirty="0" smtClean="0">
                <a:latin typeface="Lucida Sans" panose="020B0602030504020204"/>
                <a:ea typeface="Lucida Sans" panose="020B0602030504020204"/>
                <a:cs typeface="Lucida Sans" panose="020B0602030504020204"/>
                <a:sym typeface="Lucida Sans" panose="020B0602030504020204"/>
              </a:rPr>
              <a:t> </a:t>
            </a:r>
            <a:r>
              <a:rPr lang="en-US" sz="2200" dirty="0">
                <a:latin typeface="Lucida Sans" panose="020B0602030504020204"/>
                <a:ea typeface="Lucida Sans" panose="020B0602030504020204"/>
                <a:cs typeface="Lucida Sans" panose="020B0602030504020204"/>
                <a:sym typeface="Lucida Sans" panose="020B0602030504020204"/>
              </a:rPr>
              <a:t>- </a:t>
            </a:r>
            <a:br>
              <a:rPr lang="en-US" sz="2200" dirty="0">
                <a:latin typeface="Lucida Sans" panose="020B0602030504020204"/>
                <a:ea typeface="Lucida Sans" panose="020B0602030504020204"/>
                <a:cs typeface="Lucida Sans" panose="020B0602030504020204"/>
                <a:sym typeface="Lucida Sans" panose="020B0602030504020204"/>
              </a:rPr>
            </a:br>
            <a:r>
              <a:rPr lang="ro-RO" sz="2200" dirty="0" smtClean="0">
                <a:latin typeface="Lucida Sans" panose="020B0602030504020204"/>
                <a:ea typeface="Lucida Sans" panose="020B0602030504020204"/>
                <a:cs typeface="Lucida Sans" panose="020B0602030504020204"/>
                <a:sym typeface="Lucida Sans" panose="020B0602030504020204"/>
              </a:rPr>
              <a:t>dacă îi invităm să se implice și facem activitatea distractivă,</a:t>
            </a:r>
            <a:r>
              <a:rPr lang="en-US" sz="2200" dirty="0" smtClean="0">
                <a:latin typeface="Lucida Sans" panose="020B0602030504020204"/>
                <a:ea typeface="Lucida Sans" panose="020B0602030504020204"/>
                <a:cs typeface="Lucida Sans" panose="020B0602030504020204"/>
                <a:sym typeface="Lucida Sans" panose="020B0602030504020204"/>
              </a:rPr>
              <a:t> </a:t>
            </a:r>
            <a:r>
              <a:rPr lang="ro-RO" sz="2200" dirty="0" smtClean="0">
                <a:latin typeface="Lucida Sans" panose="020B0602030504020204"/>
                <a:ea typeface="Lucida Sans" panose="020B0602030504020204"/>
                <a:cs typeface="Lucida Sans" panose="020B0602030504020204"/>
                <a:sym typeface="Lucida Sans" panose="020B0602030504020204"/>
              </a:rPr>
              <a:t>ei pot fi motivați să o facă și consideră că totul este o joacă</a:t>
            </a:r>
            <a:r>
              <a:rPr lang="en-US" sz="2200" dirty="0" smtClean="0">
                <a:latin typeface="Lucida Sans" panose="020B0602030504020204"/>
                <a:ea typeface="Lucida Sans" panose="020B0602030504020204"/>
                <a:cs typeface="Lucida Sans" panose="020B0602030504020204"/>
                <a:sym typeface="Lucida Sans" panose="020B0602030504020204"/>
              </a:rPr>
              <a:t>)</a:t>
            </a:r>
            <a:r>
              <a:rPr lang="en-US" sz="1000" dirty="0" smtClean="0">
                <a:latin typeface="Lucida Sans" panose="020B0602030504020204"/>
                <a:ea typeface="Lucida Sans" panose="020B0602030504020204"/>
                <a:cs typeface="Lucida Sans" panose="020B0602030504020204"/>
                <a:sym typeface="Lucida Sans" panose="020B0602030504020204"/>
              </a:rPr>
              <a:t>.</a:t>
            </a:r>
            <a:br>
              <a:rPr lang="en-US" sz="1000" dirty="0">
                <a:latin typeface="Lucida Sans" panose="020B0602030504020204"/>
                <a:ea typeface="Lucida Sans" panose="020B0602030504020204"/>
                <a:cs typeface="Lucida Sans" panose="020B0602030504020204"/>
                <a:sym typeface="Lucida Sans" panose="020B0602030504020204"/>
              </a:rPr>
            </a:br>
            <a:r>
              <a:rPr lang="en-US" sz="2000" i="0" dirty="0">
                <a:latin typeface="Lucida Sans" panose="020B0602030504020204"/>
                <a:ea typeface="Lucida Sans" panose="020B0602030504020204"/>
                <a:cs typeface="Lucida Sans" panose="020B0602030504020204"/>
                <a:sym typeface="Lucida Sans" panose="020B0602030504020204"/>
              </a:rPr>
              <a:t> </a:t>
            </a:r>
            <a:endParaRPr sz="2000" dirty="0">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g2d20a833953_0_425"/>
          <p:cNvSpPr txBox="1">
            <a:spLocks noGrp="1"/>
          </p:cNvSpPr>
          <p:nvPr>
            <p:ph type="title"/>
          </p:nvPr>
        </p:nvSpPr>
        <p:spPr>
          <a:xfrm>
            <a:off x="812693" y="304870"/>
            <a:ext cx="10768200" cy="838500"/>
          </a:xfrm>
          <a:prstGeom prst="rect">
            <a:avLst/>
          </a:prstGeom>
        </p:spPr>
        <p:txBody>
          <a:bodyPr spcFirstLastPara="1" wrap="square" lIns="111750" tIns="55850" rIns="111750" bIns="55850" anchor="b" anchorCtr="0">
            <a:normAutofit fontScale="90000"/>
          </a:bodyPr>
          <a:lstStyle/>
          <a:p>
            <a:pPr marL="0" lvl="0" indent="0" algn="r" rtl="0">
              <a:spcBef>
                <a:spcPts val="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Nu avem nevoie de jucării scumpe ca să ne jucăm</a:t>
            </a:r>
            <a:r>
              <a:rPr lang="en-US" dirty="0" smtClean="0">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p:txBody>
      </p:sp>
      <p:sp>
        <p:nvSpPr>
          <p:cNvPr id="841" name="Google Shape;841;g2d20a833953_0_425"/>
          <p:cNvSpPr txBox="1">
            <a:spLocks noGrp="1"/>
          </p:cNvSpPr>
          <p:nvPr>
            <p:ph type="body" idx="1"/>
          </p:nvPr>
        </p:nvSpPr>
        <p:spPr>
          <a:xfrm>
            <a:off x="812693" y="1448134"/>
            <a:ext cx="10768200" cy="4649400"/>
          </a:xfrm>
          <a:prstGeom prst="rect">
            <a:avLst/>
          </a:prstGeom>
        </p:spPr>
        <p:txBody>
          <a:bodyPr spcFirstLastPara="1" wrap="square" lIns="111750" tIns="55850" rIns="111750" bIns="55850" anchor="t" anchorCtr="0">
            <a:normAutofit/>
          </a:bodyPr>
          <a:lstStyle/>
          <a:p>
            <a:pPr marL="0" lvl="0" indent="0" algn="l" rtl="0">
              <a:spcBef>
                <a:spcPts val="1100"/>
              </a:spcBef>
              <a:spcAft>
                <a:spcPts val="0"/>
              </a:spcAft>
              <a:buNone/>
            </a:pPr>
            <a:endParaRPr dirty="0"/>
          </a:p>
          <a:p>
            <a:pPr marL="0" lvl="0" indent="0" algn="l" rtl="0">
              <a:spcBef>
                <a:spcPts val="1100"/>
              </a:spcBef>
              <a:spcAft>
                <a:spcPts val="0"/>
              </a:spcAft>
              <a:buNone/>
            </a:pPr>
            <a:endParaRPr dirty="0"/>
          </a:p>
          <a:p>
            <a:pPr marL="0" lvl="0" indent="0" algn="l" rtl="0">
              <a:spcBef>
                <a:spcPts val="110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Copiii pot și se vor juca cu orice, dacă poți face un joc din el</a:t>
            </a:r>
            <a:r>
              <a:rPr lang="en-US" dirty="0" smtClean="0">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endParaRPr dirty="0">
              <a:latin typeface="Lucida Sans" panose="020B0602030504020204"/>
              <a:ea typeface="Lucida Sans" panose="020B0602030504020204"/>
              <a:cs typeface="Lucida Sans" panose="020B0602030504020204"/>
              <a:sym typeface="Lucida Sans" panose="020B0602030504020204"/>
            </a:endParaRPr>
          </a:p>
          <a:p>
            <a:pPr marL="0" lvl="0" indent="0" algn="l" rtl="0">
              <a:spcBef>
                <a:spcPts val="1100"/>
              </a:spcBef>
              <a:spcAft>
                <a:spcPts val="0"/>
              </a:spcAft>
              <a:buNone/>
            </a:pPr>
            <a:r>
              <a:rPr lang="ro-RO" dirty="0" smtClean="0">
                <a:latin typeface="Lucida Sans" panose="020B0602030504020204"/>
                <a:ea typeface="Lucida Sans" panose="020B0602030504020204"/>
                <a:cs typeface="Lucida Sans" panose="020B0602030504020204"/>
                <a:sym typeface="Lucida Sans" panose="020B0602030504020204"/>
              </a:rPr>
              <a:t>Cu toate aceste, pentru copiii cu deficiențe fizice severe, jucăriile alese cu atenție sau jucăriile special adaptate, pot face diferența</a:t>
            </a:r>
            <a:r>
              <a:rPr lang="en-US" dirty="0" smtClean="0">
                <a:latin typeface="Lucida Sans" panose="020B0602030504020204"/>
                <a:ea typeface="Lucida Sans" panose="020B0602030504020204"/>
                <a:cs typeface="Lucida Sans" panose="020B0602030504020204"/>
                <a:sym typeface="Lucida Sans" panose="020B0602030504020204"/>
              </a:rPr>
              <a:t>!</a:t>
            </a:r>
            <a:endParaRPr dirty="0">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6"/>
          <p:cNvSpPr txBox="1">
            <a:spLocks noGrp="1"/>
          </p:cNvSpPr>
          <p:nvPr>
            <p:ph type="ctrTitle"/>
          </p:nvPr>
        </p:nvSpPr>
        <p:spPr>
          <a:xfrm>
            <a:off x="6814751" y="4280760"/>
            <a:ext cx="5292600" cy="2429100"/>
          </a:xfrm>
          <a:prstGeom prst="rect">
            <a:avLst/>
          </a:prstGeom>
          <a:noFill/>
          <a:ln>
            <a:noFill/>
          </a:ln>
        </p:spPr>
        <p:txBody>
          <a:bodyPr spcFirstLastPara="1" wrap="square" lIns="99550" tIns="49775" rIns="99550" bIns="49775" anchor="t" anchorCtr="0">
            <a:noAutofit/>
          </a:bodyPr>
          <a:lstStyle/>
          <a:p>
            <a:pPr marL="0" lvl="0" indent="0" algn="r" rtl="0">
              <a:lnSpc>
                <a:spcPct val="100000"/>
              </a:lnSpc>
              <a:spcBef>
                <a:spcPts val="0"/>
              </a:spcBef>
              <a:spcAft>
                <a:spcPts val="0"/>
              </a:spcAft>
              <a:buClr>
                <a:schemeClr val="hlink"/>
              </a:buClr>
              <a:buSzPts val="7200"/>
              <a:buFont typeface="Gulimche"/>
              <a:buNone/>
            </a:pPr>
            <a:r>
              <a:rPr lang="ro-RO" sz="6000" dirty="0" smtClean="0">
                <a:latin typeface="Lucida Sans" panose="020B0602030504020204"/>
                <a:ea typeface="Lucida Sans" panose="020B0602030504020204"/>
                <a:cs typeface="Lucida Sans" panose="020B0602030504020204"/>
                <a:sym typeface="Lucida Sans" panose="020B0602030504020204"/>
              </a:rPr>
              <a:t>MULȚUMIM!</a:t>
            </a:r>
            <a:r>
              <a:rPr lang="en-US" sz="6000" dirty="0" smtClean="0">
                <a:latin typeface="Lucida Sans" panose="020B0602030504020204"/>
                <a:ea typeface="Lucida Sans" panose="020B0602030504020204"/>
                <a:cs typeface="Lucida Sans" panose="020B0602030504020204"/>
                <a:sym typeface="Lucida Sans" panose="020B0602030504020204"/>
              </a:rPr>
              <a:t>/ </a:t>
            </a:r>
            <a:r>
              <a:rPr lang="ro-RO" sz="6000" dirty="0" smtClean="0">
                <a:latin typeface="Lucida Sans" panose="020B0602030504020204"/>
                <a:ea typeface="Lucida Sans" panose="020B0602030504020204"/>
                <a:cs typeface="Lucida Sans" panose="020B0602030504020204"/>
                <a:sym typeface="Lucida Sans" panose="020B0602030504020204"/>
              </a:rPr>
              <a:t>Întrebări</a:t>
            </a:r>
            <a:r>
              <a:rPr lang="en-US" sz="6000" dirty="0" smtClean="0">
                <a:latin typeface="Lucida Sans" panose="020B0602030504020204"/>
                <a:ea typeface="Lucida Sans" panose="020B0602030504020204"/>
                <a:cs typeface="Lucida Sans" panose="020B0602030504020204"/>
                <a:sym typeface="Lucida Sans" panose="020B0602030504020204"/>
              </a:rPr>
              <a:t>?</a:t>
            </a:r>
            <a:endParaRPr sz="6000" dirty="0">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4"/>
          <p:cNvSpPr txBox="1">
            <a:spLocks noGrp="1"/>
          </p:cNvSpPr>
          <p:nvPr>
            <p:ph type="title"/>
          </p:nvPr>
        </p:nvSpPr>
        <p:spPr>
          <a:xfrm>
            <a:off x="609520" y="189434"/>
            <a:ext cx="10971373" cy="798753"/>
          </a:xfrm>
          <a:prstGeom prst="rect">
            <a:avLst/>
          </a:prstGeom>
          <a:noFill/>
          <a:ln>
            <a:noFill/>
          </a:ln>
        </p:spPr>
        <p:txBody>
          <a:bodyPr spcFirstLastPara="1" wrap="square" lIns="99550" tIns="49775" rIns="99550" bIns="49775" anchor="ctr" anchorCtr="0">
            <a:normAutofit/>
          </a:bodyPr>
          <a:lstStyle/>
          <a:p>
            <a:pPr marL="0" lvl="0" indent="0" algn="l" rtl="0">
              <a:spcBef>
                <a:spcPts val="0"/>
              </a:spcBef>
              <a:spcAft>
                <a:spcPts val="0"/>
              </a:spcAft>
              <a:buClr>
                <a:srgbClr val="0B4D44"/>
              </a:buClr>
              <a:buSzPts val="4000"/>
              <a:buFont typeface="Calibri" panose="020F0502020204030204"/>
              <a:buNone/>
            </a:pPr>
            <a:r>
              <a:rPr lang="ro-RO" altLang="en-US">
                <a:latin typeface="Lucida Sans" panose="020B0602030504020204"/>
                <a:ea typeface="Lucida Sans" panose="020B0602030504020204"/>
                <a:cs typeface="Lucida Sans" panose="020B0602030504020204"/>
                <a:sym typeface="Lucida Sans" panose="020B0602030504020204"/>
              </a:rPr>
              <a:t>Jocul este </a:t>
            </a:r>
            <a:r>
              <a:rPr lang="en-US">
                <a:latin typeface="Lucida Sans" panose="020B0602030504020204"/>
                <a:ea typeface="Lucida Sans" panose="020B0602030504020204"/>
                <a:cs typeface="Lucida Sans" panose="020B0602030504020204"/>
                <a:sym typeface="Lucida Sans" panose="020B0602030504020204"/>
              </a:rPr>
              <a:t>important</a:t>
            </a:r>
            <a:endParaRPr>
              <a:latin typeface="Lucida Sans" panose="020B0602030504020204"/>
              <a:ea typeface="Lucida Sans" panose="020B0602030504020204"/>
              <a:cs typeface="Lucida Sans" panose="020B0602030504020204"/>
              <a:sym typeface="Lucida Sans" panose="020B0602030504020204"/>
            </a:endParaRPr>
          </a:p>
        </p:txBody>
      </p:sp>
      <p:sp>
        <p:nvSpPr>
          <p:cNvPr id="137" name="Google Shape;137;p4"/>
          <p:cNvSpPr txBox="1">
            <a:spLocks noGrp="1"/>
          </p:cNvSpPr>
          <p:nvPr>
            <p:ph type="body" idx="1"/>
          </p:nvPr>
        </p:nvSpPr>
        <p:spPr>
          <a:xfrm>
            <a:off x="609521" y="1485579"/>
            <a:ext cx="10971372" cy="4824535"/>
          </a:xfrm>
          <a:prstGeom prst="rect">
            <a:avLst/>
          </a:prstGeom>
          <a:noFill/>
          <a:ln>
            <a:noFill/>
          </a:ln>
        </p:spPr>
        <p:txBody>
          <a:bodyPr spcFirstLastPara="1" wrap="square" lIns="99550" tIns="49775" rIns="99550" bIns="49775" anchor="t" anchorCtr="0">
            <a:normAutofit fontScale="90000"/>
          </a:bodyPr>
          <a:lstStyle/>
          <a:p>
            <a:pPr marL="0" lvl="0" indent="457200" algn="ctr" rtl="0">
              <a:lnSpc>
                <a:spcPct val="200000"/>
              </a:lnSpc>
              <a:spcBef>
                <a:spcPts val="0"/>
              </a:spcBef>
              <a:spcAft>
                <a:spcPts val="0"/>
              </a:spcAft>
              <a:buClr>
                <a:schemeClr val="dk1"/>
              </a:buClr>
              <a:buSzPts val="1100"/>
              <a:buNone/>
            </a:pPr>
            <a:r>
              <a:rPr lang="ro-RO" altLang="en-US" sz="4000" i="0">
                <a:solidFill>
                  <a:schemeClr val="dk1"/>
                </a:solidFill>
                <a:latin typeface="Lucida Sans" panose="020B0602030504020204"/>
                <a:ea typeface="Lucida Sans" panose="020B0602030504020204"/>
                <a:cs typeface="Lucida Sans" panose="020B0602030504020204"/>
                <a:sym typeface="Lucida Sans" panose="020B0602030504020204"/>
              </a:rPr>
              <a:t>Un număr tot mai mare de științe </a:t>
            </a:r>
            <a:r>
              <a:rPr lang="en-US" sz="4000" i="0">
                <a:solidFill>
                  <a:schemeClr val="dk1"/>
                </a:solidFill>
                <a:latin typeface="Lucida Sans" panose="020B0602030504020204"/>
                <a:ea typeface="Lucida Sans" panose="020B0602030504020204"/>
                <a:cs typeface="Lucida Sans" panose="020B0602030504020204"/>
                <a:sym typeface="Lucida Sans" panose="020B0602030504020204"/>
              </a:rPr>
              <a:t>document</a:t>
            </a:r>
            <a:r>
              <a:rPr lang="ro-RO" altLang="en-US" sz="4000" i="0">
                <a:solidFill>
                  <a:schemeClr val="dk1"/>
                </a:solidFill>
                <a:latin typeface="Lucida Sans" panose="020B0602030504020204"/>
                <a:ea typeface="Lucida Sans" panose="020B0602030504020204"/>
                <a:cs typeface="Lucida Sans" panose="020B0602030504020204"/>
                <a:sym typeface="Lucida Sans" panose="020B0602030504020204"/>
              </a:rPr>
              <a:t>ează </a:t>
            </a:r>
            <a:r>
              <a:rPr lang="en-US" sz="4000" i="0">
                <a:solidFill>
                  <a:schemeClr val="dk1"/>
                </a:solidFill>
                <a:latin typeface="Lucida Sans" panose="020B0602030504020204"/>
                <a:ea typeface="Lucida Sans" panose="020B0602030504020204"/>
                <a:cs typeface="Lucida Sans" panose="020B0602030504020204"/>
                <a:sym typeface="Lucida Sans" panose="020B0602030504020204"/>
              </a:rPr>
              <a:t>importan</a:t>
            </a:r>
            <a:r>
              <a:rPr lang="ro-RO" altLang="en-US" sz="4000" i="0">
                <a:solidFill>
                  <a:schemeClr val="dk1"/>
                </a:solidFill>
                <a:latin typeface="Lucida Sans" panose="020B0602030504020204"/>
                <a:ea typeface="Lucida Sans" panose="020B0602030504020204"/>
                <a:cs typeface="Lucida Sans" panose="020B0602030504020204"/>
                <a:sym typeface="Lucida Sans" panose="020B0602030504020204"/>
              </a:rPr>
              <a:t>ța jocului în dezvoltarea copilului pe mai multe domenii.</a:t>
            </a:r>
            <a:r>
              <a:rPr lang="en-US" sz="4000" i="0">
                <a:solidFill>
                  <a:schemeClr val="dk1"/>
                </a:solidFill>
                <a:latin typeface="Lucida Sans" panose="020B0602030504020204"/>
                <a:ea typeface="Lucida Sans" panose="020B0602030504020204"/>
                <a:cs typeface="Lucida Sans" panose="020B0602030504020204"/>
                <a:sym typeface="Lucida Sans" panose="020B0602030504020204"/>
              </a:rPr>
              <a:t> </a:t>
            </a:r>
            <a:endParaRPr sz="4000" i="0">
              <a:solidFill>
                <a:schemeClr val="dk1"/>
              </a:solidFill>
              <a:latin typeface="Lucida Sans" panose="020B0602030504020204"/>
              <a:ea typeface="Lucida Sans" panose="020B0602030504020204"/>
              <a:cs typeface="Lucida Sans" panose="020B0602030504020204"/>
              <a:sym typeface="Lucida Sans" panose="020B0602030504020204"/>
            </a:endParaRPr>
          </a:p>
          <a:p>
            <a:pPr marL="0" lvl="0" indent="457200" algn="ctr" rtl="0">
              <a:lnSpc>
                <a:spcPct val="200000"/>
              </a:lnSpc>
              <a:spcBef>
                <a:spcPts val="0"/>
              </a:spcBef>
              <a:spcAft>
                <a:spcPts val="0"/>
              </a:spcAft>
              <a:buClr>
                <a:schemeClr val="dk1"/>
              </a:buClr>
              <a:buSzPts val="1100"/>
              <a:buFont typeface="Arial" panose="020B0604020202020204"/>
              <a:buNone/>
            </a:pPr>
            <a:r>
              <a:rPr lang="en-US" sz="4000" i="0">
                <a:solidFill>
                  <a:schemeClr val="dk1"/>
                </a:solidFill>
                <a:latin typeface="Lucida Sans" panose="020B0602030504020204"/>
                <a:ea typeface="Lucida Sans" panose="020B0602030504020204"/>
                <a:cs typeface="Lucida Sans" panose="020B0602030504020204"/>
                <a:sym typeface="Lucida Sans" panose="020B0602030504020204"/>
              </a:rPr>
              <a:t>(</a:t>
            </a:r>
            <a:r>
              <a:rPr lang="en-US" sz="4000" i="0">
                <a:solidFill>
                  <a:srgbClr val="212121"/>
                </a:solidFill>
                <a:latin typeface="Lucida Sans" panose="020B0602030504020204"/>
                <a:ea typeface="Lucida Sans" panose="020B0602030504020204"/>
                <a:cs typeface="Lucida Sans" panose="020B0602030504020204"/>
                <a:sym typeface="Lucida Sans" panose="020B0602030504020204"/>
              </a:rPr>
              <a:t>Yogman </a:t>
            </a:r>
            <a:r>
              <a:rPr lang="ro-RO" altLang="en-US" sz="4000" i="0">
                <a:solidFill>
                  <a:srgbClr val="212121"/>
                </a:solidFill>
                <a:latin typeface="Lucida Sans" panose="020B0602030504020204"/>
                <a:ea typeface="Lucida Sans" panose="020B0602030504020204"/>
                <a:cs typeface="Lucida Sans" panose="020B0602030504020204"/>
                <a:sym typeface="Lucida Sans" panose="020B0602030504020204"/>
              </a:rPr>
              <a:t>și colab</a:t>
            </a:r>
            <a:r>
              <a:rPr lang="en-US" sz="4000" i="0">
                <a:solidFill>
                  <a:srgbClr val="212121"/>
                </a:solidFill>
                <a:latin typeface="Lucida Sans" panose="020B0602030504020204"/>
                <a:ea typeface="Lucida Sans" panose="020B0602030504020204"/>
                <a:cs typeface="Lucida Sans" panose="020B0602030504020204"/>
                <a:sym typeface="Lucida Sans" panose="020B0602030504020204"/>
              </a:rPr>
              <a:t>., 2018)</a:t>
            </a:r>
            <a:endParaRPr sz="4800">
              <a:solidFill>
                <a:srgbClr val="17564E"/>
              </a:solidFill>
              <a:latin typeface="Lucida Sans" panose="020B0602030504020204"/>
              <a:ea typeface="Lucida Sans" panose="020B0602030504020204"/>
              <a:cs typeface="Lucida Sans" panose="020B0602030504020204"/>
              <a:sym typeface="Lucida Sans" panose="020B0602030504020204"/>
            </a:endParaRPr>
          </a:p>
        </p:txBody>
      </p:sp>
    </p:spTree>
  </p:cSld>
  <p:clrMapOvr>
    <a:masterClrMapping/>
  </p:clrMapOvr>
</p:sld>
</file>

<file path=ppt/theme/theme1.xml><?xml version="1.0" encoding="utf-8"?>
<a:theme xmlns:a="http://schemas.openxmlformats.org/drawingml/2006/main" name="Office 테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30416</Words>
  <Application>WPS Presentation</Application>
  <PresentationFormat>Custom</PresentationFormat>
  <Paragraphs>802</Paragraphs>
  <Slides>88</Slides>
  <Notes>89</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88</vt:i4>
      </vt:variant>
    </vt:vector>
  </HeadingPairs>
  <TitlesOfParts>
    <vt:vector size="110" baseType="lpstr">
      <vt:lpstr>Arial</vt:lpstr>
      <vt:lpstr>SimSun</vt:lpstr>
      <vt:lpstr>Wingdings</vt:lpstr>
      <vt:lpstr>Arial</vt:lpstr>
      <vt:lpstr>Malgun Gothic</vt:lpstr>
      <vt:lpstr>Calibri</vt:lpstr>
      <vt:lpstr>Gulimche</vt:lpstr>
      <vt:lpstr>Segoe Print</vt:lpstr>
      <vt:lpstr>Noto Sans</vt:lpstr>
      <vt:lpstr>Yu Gothic UI</vt:lpstr>
      <vt:lpstr>Play</vt:lpstr>
      <vt:lpstr>Lucida Sans</vt:lpstr>
      <vt:lpstr>Corbel</vt:lpstr>
      <vt:lpstr>Microsoft YaHei</vt:lpstr>
      <vt:lpstr>Arial Unicode MS</vt:lpstr>
      <vt:lpstr>Times New Roman</vt:lpstr>
      <vt:lpstr>Segoe UI</vt:lpstr>
      <vt:lpstr>Lucida Sans</vt:lpstr>
      <vt:lpstr>Times New Roman</vt:lpstr>
      <vt:lpstr>Roboto</vt:lpstr>
      <vt:lpstr>Century Schoolbook</vt:lpstr>
      <vt:lpstr>Office 테마</vt:lpstr>
      <vt:lpstr>PUTEREA JOCULUI  </vt:lpstr>
      <vt:lpstr>PowerPoint 演示文稿</vt:lpstr>
      <vt:lpstr>PowerPoint 演示文稿</vt:lpstr>
      <vt:lpstr>Vă rugăm să rețineți!</vt:lpstr>
      <vt:lpstr>Definirea și descrierea jocului, recunoașterea importanței sale</vt:lpstr>
      <vt:lpstr>DAR……</vt:lpstr>
      <vt:lpstr>PowerPoint 演示文稿</vt:lpstr>
      <vt:lpstr>Ce spun copiii despre joacă?</vt:lpstr>
      <vt:lpstr>Jocul este important</vt:lpstr>
      <vt:lpstr>De ce este jocul important?</vt:lpstr>
      <vt:lpstr>Importanța jocului: Cogniție/ Învățare </vt:lpstr>
      <vt:lpstr>Importanța jocului pentru sănătatea fizică</vt:lpstr>
      <vt:lpstr>Importanța jocului: Sănătatea mintală/ bunăstarea </vt:lpstr>
      <vt:lpstr>DAR, DE CE ?</vt:lpstr>
      <vt:lpstr>Jocul, care consumă energie și îi ajută pe cei mici să identifice “prădătorii” (pericolele), trebuie să aibă o funcție importantă!</vt:lpstr>
      <vt:lpstr>Teorii recente, bazate pe studiul animalelor  </vt:lpstr>
      <vt:lpstr>Modificarea funcției neurologice </vt:lpstr>
      <vt:lpstr>Utilizarea terapeutică a jocului </vt:lpstr>
      <vt:lpstr>PowerPoint 演示文稿</vt:lpstr>
      <vt:lpstr>Joaca ca și ocupație</vt:lpstr>
      <vt:lpstr>Utilizarea jocului în Terapia ocupațională </vt:lpstr>
      <vt:lpstr>PowerPoint 演示文稿</vt:lpstr>
      <vt:lpstr>Evaluarea jocului vs. Jocul ca și evaluare  </vt:lpstr>
      <vt:lpstr>Evaluarea jocului</vt:lpstr>
      <vt:lpstr>Evaluarea bazată pe joacă</vt:lpstr>
      <vt:lpstr>Chestionare privind jocul</vt:lpstr>
      <vt:lpstr>Instrumente de evaluare standardizată a jocului</vt:lpstr>
      <vt:lpstr>PowerPoint 演示文稿</vt:lpstr>
      <vt:lpstr>PowerPoint 演示文稿</vt:lpstr>
      <vt:lpstr>Joaca în copilăria timpurie  (1-6 luni) </vt:lpstr>
      <vt:lpstr>Joaca în copilăria timpurie  (0-6 luni)</vt:lpstr>
      <vt:lpstr>Joaca în copilăria de la 6 la 12 luni</vt:lpstr>
      <vt:lpstr>Joacă vs. Explorare </vt:lpstr>
      <vt:lpstr>Tipurile de joc în această etapă timpurie </vt:lpstr>
      <vt:lpstr>Jocul simbolic (de simulare)</vt:lpstr>
      <vt:lpstr>Jocul în perioada 1 - 3 ani (copilul mic)</vt:lpstr>
      <vt:lpstr>Jocul preșcolarului (3-5 ani)</vt:lpstr>
      <vt:lpstr>PowerPoint 演示文稿</vt:lpstr>
      <vt:lpstr>Importanța imitației în jocul copiilor de vârstă apropiată  </vt:lpstr>
      <vt:lpstr>JOCUL  COPIILOR ÎNTRE 5-6 ani</vt:lpstr>
      <vt:lpstr>JOCUL COPIILOR ÎNTRE 7-11ANI</vt:lpstr>
      <vt:lpstr>ADOLESCENȚA</vt:lpstr>
      <vt:lpstr>JOCUL CU REGULI </vt:lpstr>
      <vt:lpstr>JOCUL PRIN ARTĂ și MUZICĂ </vt:lpstr>
      <vt:lpstr>Jocul riscant</vt:lpstr>
      <vt:lpstr>LOCURI DE JOACĂ DE ADVENTURĂ </vt:lpstr>
      <vt:lpstr>PowerPoint 演示文稿</vt:lpstr>
      <vt:lpstr>De ce folosim jocul în intervenția terapeutică ocupațională ?</vt:lpstr>
      <vt:lpstr>Joaca, ca și obiectiv terapeutic</vt:lpstr>
      <vt:lpstr>Importanța jocului, ca instrument terapeutic</vt:lpstr>
      <vt:lpstr>Playfulness (Caracterul jucăuș/ ludic)</vt:lpstr>
      <vt:lpstr>Intervenția TO bazată pe joc</vt:lpstr>
      <vt:lpstr>PowerPoint 演示文稿</vt:lpstr>
      <vt:lpstr>Încurajarea jocului în timpul activităților zilnice </vt:lpstr>
      <vt:lpstr>E timpul să pledăm </vt:lpstr>
      <vt:lpstr>Jocul creativ</vt:lpstr>
      <vt:lpstr>Transformă în distracție “munca”  terapeutică</vt:lpstr>
      <vt:lpstr>Transformă în distracție “munca” terapeutică</vt:lpstr>
      <vt:lpstr>Transformă în distracție “munca” terapeutică</vt:lpstr>
      <vt:lpstr>Poziționarea, pentru a permite accesul la joacă</vt:lpstr>
      <vt:lpstr>Poziționarea în timpul jocului pentru a:</vt:lpstr>
      <vt:lpstr>Poziționarea: jocul în decubit ventral (pe burtă) </vt:lpstr>
      <vt:lpstr>Poziționarea: joaca în decubit ventral, pe mâini și pe genunchi, târârea/mersul în patru labe </vt:lpstr>
      <vt:lpstr>Poziționarea: jucării/activități așezate în plan vertical</vt:lpstr>
      <vt:lpstr>Jucării adaptate</vt:lpstr>
      <vt:lpstr>Joaca și tehnologia asistivă</vt:lpstr>
      <vt:lpstr>PowerPoint 演示文稿</vt:lpstr>
      <vt:lpstr>PowerPoint 演示文稿</vt:lpstr>
      <vt:lpstr>Principiile poziției așezat la copii  &amp;  Mobilitatea</vt:lpstr>
      <vt:lpstr>Principiile poziției așezat: Obiective terapeutice </vt:lpstr>
      <vt:lpstr>Factori care trebuie luați în considerare</vt:lpstr>
      <vt:lpstr>Căruciare adaptate</vt:lpstr>
      <vt:lpstr>Scaunele rulante manuale dependente vs cele cu autopropulsie</vt:lpstr>
      <vt:lpstr>Scaunele rulante electrice</vt:lpstr>
      <vt:lpstr>PowerPoint 演示文稿</vt:lpstr>
      <vt:lpstr>Joaca afară oferă oportunități</vt:lpstr>
      <vt:lpstr>Joaca afară oferă oportunități</vt:lpstr>
      <vt:lpstr>Joaca afară oferă:</vt:lpstr>
      <vt:lpstr>Încurajarea jocului în timpul activităților zilnice </vt:lpstr>
      <vt:lpstr> Jocurile de societate  </vt:lpstr>
      <vt:lpstr>Jocuri </vt:lpstr>
      <vt:lpstr>Cum să faci scrisul, distractiv?</vt:lpstr>
      <vt:lpstr>Intervenții oral-motorii distractive </vt:lpstr>
      <vt:lpstr>REȚINEȚI!</vt:lpstr>
      <vt:lpstr>Luați în considerare și alegeți cu intenție: jocul ca și recompensă, instrument sau obiectiv</vt:lpstr>
      <vt:lpstr> ca adulți,    trebuie să facem ce este distractiv pentru copil, dacă vrem să se numească  joacă.  DAR, putem alege activitățile atâta timp cât ei sunt de acord să se joace -  dacă îi invităm să se implice și facem activitatea distractivă, ei pot fi motivați să o facă și consideră că totul este o joacă).  </vt:lpstr>
      <vt:lpstr>Nu avem nevoie de jucării scumpe ca să ne jucăm!</vt:lpstr>
      <vt:lpstr>MULȚUMIM!/ Întrebări?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PLAY</dc:title>
  <dc:creator>Slide Members by HS.SEO</dc:creator>
  <cp:lastModifiedBy>Apple</cp:lastModifiedBy>
  <cp:revision>20</cp:revision>
  <dcterms:created xsi:type="dcterms:W3CDTF">2010-02-01T08:03:00Z</dcterms:created>
  <dcterms:modified xsi:type="dcterms:W3CDTF">2024-05-29T19:55:30Z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3882FD0C547249DD9CCDBD46D630E5DB_13</vt:lpwstr>
  </property>
  <property fmtid="{D5CDD505-2E9C-101B-9397-08002B2CF9AE}" pid="3" name="KSOProductBuildVer">
    <vt:lpwstr>1033-12.2.0.16909</vt:lpwstr>
  </property>
</Properties>
</file>